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406" r:id="rId3"/>
    <p:sldId id="392" r:id="rId4"/>
    <p:sldId id="418" r:id="rId5"/>
    <p:sldId id="393" r:id="rId6"/>
    <p:sldId id="420" r:id="rId7"/>
    <p:sldId id="395" r:id="rId8"/>
    <p:sldId id="396" r:id="rId9"/>
    <p:sldId id="407" r:id="rId10"/>
    <p:sldId id="394" r:id="rId11"/>
    <p:sldId id="399" r:id="rId12"/>
    <p:sldId id="400" r:id="rId13"/>
    <p:sldId id="401" r:id="rId14"/>
    <p:sldId id="421" r:id="rId15"/>
    <p:sldId id="413" r:id="rId16"/>
    <p:sldId id="414" r:id="rId17"/>
    <p:sldId id="402" r:id="rId18"/>
    <p:sldId id="415" r:id="rId19"/>
    <p:sldId id="403" r:id="rId20"/>
    <p:sldId id="404" r:id="rId21"/>
    <p:sldId id="405" r:id="rId22"/>
    <p:sldId id="408" r:id="rId23"/>
    <p:sldId id="397" r:id="rId24"/>
    <p:sldId id="409" r:id="rId25"/>
    <p:sldId id="306" r:id="rId26"/>
    <p:sldId id="304" r:id="rId27"/>
    <p:sldId id="316" r:id="rId28"/>
    <p:sldId id="363" r:id="rId29"/>
    <p:sldId id="422" r:id="rId30"/>
    <p:sldId id="318" r:id="rId31"/>
    <p:sldId id="319" r:id="rId32"/>
    <p:sldId id="322" r:id="rId33"/>
    <p:sldId id="301" r:id="rId34"/>
    <p:sldId id="388" r:id="rId35"/>
    <p:sldId id="389" r:id="rId36"/>
    <p:sldId id="325" r:id="rId37"/>
    <p:sldId id="327" r:id="rId38"/>
    <p:sldId id="326" r:id="rId39"/>
    <p:sldId id="329" r:id="rId40"/>
    <p:sldId id="328" r:id="rId41"/>
    <p:sldId id="331" r:id="rId42"/>
    <p:sldId id="330" r:id="rId43"/>
    <p:sldId id="333" r:id="rId44"/>
    <p:sldId id="332" r:id="rId45"/>
    <p:sldId id="334" r:id="rId46"/>
    <p:sldId id="335" r:id="rId47"/>
    <p:sldId id="416" r:id="rId48"/>
    <p:sldId id="340" r:id="rId49"/>
    <p:sldId id="417" r:id="rId50"/>
    <p:sldId id="390" r:id="rId51"/>
    <p:sldId id="366" r:id="rId52"/>
    <p:sldId id="367" r:id="rId53"/>
    <p:sldId id="368" r:id="rId54"/>
    <p:sldId id="369" r:id="rId55"/>
    <p:sldId id="365" r:id="rId56"/>
    <p:sldId id="341" r:id="rId57"/>
    <p:sldId id="345" r:id="rId58"/>
    <p:sldId id="347" r:id="rId59"/>
    <p:sldId id="348" r:id="rId60"/>
    <p:sldId id="411" r:id="rId61"/>
    <p:sldId id="361" r:id="rId62"/>
    <p:sldId id="391" r:id="rId63"/>
    <p:sldId id="343" r:id="rId64"/>
    <p:sldId id="352" r:id="rId65"/>
    <p:sldId id="353" r:id="rId66"/>
    <p:sldId id="351" r:id="rId67"/>
    <p:sldId id="355" r:id="rId68"/>
    <p:sldId id="354" r:id="rId69"/>
    <p:sldId id="357" r:id="rId70"/>
    <p:sldId id="356" r:id="rId71"/>
    <p:sldId id="359" r:id="rId72"/>
    <p:sldId id="358" r:id="rId73"/>
    <p:sldId id="360" r:id="rId74"/>
    <p:sldId id="370" r:id="rId75"/>
    <p:sldId id="371" r:id="rId76"/>
    <p:sldId id="372" r:id="rId77"/>
    <p:sldId id="373" r:id="rId78"/>
    <p:sldId id="374" r:id="rId79"/>
    <p:sldId id="423" r:id="rId80"/>
    <p:sldId id="377" r:id="rId81"/>
    <p:sldId id="376" r:id="rId82"/>
    <p:sldId id="424" r:id="rId83"/>
    <p:sldId id="378" r:id="rId84"/>
    <p:sldId id="380" r:id="rId85"/>
    <p:sldId id="375" r:id="rId86"/>
    <p:sldId id="425" r:id="rId87"/>
    <p:sldId id="383" r:id="rId88"/>
    <p:sldId id="398" r:id="rId89"/>
    <p:sldId id="426" r:id="rId90"/>
    <p:sldId id="385" r:id="rId91"/>
    <p:sldId id="386" r:id="rId92"/>
    <p:sldId id="384" r:id="rId93"/>
    <p:sldId id="427" r:id="rId94"/>
    <p:sldId id="428" r:id="rId95"/>
    <p:sldId id="429" r:id="rId96"/>
    <p:sldId id="387" r:id="rId97"/>
    <p:sldId id="430" r:id="rId98"/>
    <p:sldId id="431" r:id="rId99"/>
    <p:sldId id="432" r:id="rId100"/>
    <p:sldId id="433" r:id="rId101"/>
    <p:sldId id="434" r:id="rId102"/>
    <p:sldId id="435" r:id="rId103"/>
    <p:sldId id="382" r:id="rId104"/>
    <p:sldId id="436" r:id="rId105"/>
    <p:sldId id="437" r:id="rId106"/>
    <p:sldId id="438" r:id="rId107"/>
    <p:sldId id="439" r:id="rId108"/>
    <p:sldId id="440" r:id="rId109"/>
    <p:sldId id="441" r:id="rId110"/>
    <p:sldId id="442" r:id="rId111"/>
    <p:sldId id="342" r:id="rId112"/>
    <p:sldId id="419" r:id="rId113"/>
    <p:sldId id="443" r:id="rId114"/>
    <p:sldId id="410" r:id="rId115"/>
    <p:sldId id="379" r:id="rId116"/>
    <p:sldId id="444" r:id="rId117"/>
    <p:sldId id="412" r:id="rId118"/>
    <p:sldId id="445" r:id="rId119"/>
    <p:sldId id="446" r:id="rId120"/>
    <p:sldId id="447" r:id="rId121"/>
    <p:sldId id="448" r:id="rId122"/>
    <p:sldId id="449" r:id="rId123"/>
    <p:sldId id="450" r:id="rId124"/>
    <p:sldId id="451" r:id="rId125"/>
    <p:sldId id="452" r:id="rId1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113" d="100"/>
          <a:sy n="113" d="100"/>
        </p:scale>
        <p:origin x="156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E269F-E9A1-4191-8EC0-B5454467F95F}" type="datetimeFigureOut">
              <a:rPr lang="en-GB" smtClean="0"/>
              <a:pPr/>
              <a:t>20/10/2024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5645E-7401-495F-8201-86C722CC0378}" type="slidenum">
              <a:rPr lang="en-GB" smtClean="0"/>
              <a:pPr/>
              <a:t>‹#›</a:t>
            </a:fld>
            <a:endParaRPr lang="en-GB"/>
          </a:p>
        </p:txBody>
      </p:sp>
    </p:spTree>
    <p:extLst>
      <p:ext uri="{BB962C8B-B14F-4D97-AF65-F5344CB8AC3E}">
        <p14:creationId xmlns:p14="http://schemas.microsoft.com/office/powerpoint/2010/main" val="281750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E269F-E9A1-4191-8EC0-B5454467F95F}" type="datetimeFigureOut">
              <a:rPr lang="en-GB" smtClean="0"/>
              <a:pPr/>
              <a:t>20/10/2024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5645E-7401-495F-8201-86C722CC0378}" type="slidenum">
              <a:rPr lang="en-GB" smtClean="0"/>
              <a:pPr/>
              <a:t>‹#›</a:t>
            </a:fld>
            <a:endParaRPr lang="en-GB"/>
          </a:p>
        </p:txBody>
      </p:sp>
    </p:spTree>
    <p:extLst>
      <p:ext uri="{BB962C8B-B14F-4D97-AF65-F5344CB8AC3E}">
        <p14:creationId xmlns:p14="http://schemas.microsoft.com/office/powerpoint/2010/main" val="967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E269F-E9A1-4191-8EC0-B5454467F95F}" type="datetimeFigureOut">
              <a:rPr lang="en-GB" smtClean="0"/>
              <a:pPr/>
              <a:t>20/10/2024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5645E-7401-495F-8201-86C722CC0378}" type="slidenum">
              <a:rPr lang="en-GB" smtClean="0"/>
              <a:pPr/>
              <a:t>‹#›</a:t>
            </a:fld>
            <a:endParaRPr lang="en-GB"/>
          </a:p>
        </p:txBody>
      </p:sp>
    </p:spTree>
    <p:extLst>
      <p:ext uri="{BB962C8B-B14F-4D97-AF65-F5344CB8AC3E}">
        <p14:creationId xmlns:p14="http://schemas.microsoft.com/office/powerpoint/2010/main" val="293304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E269F-E9A1-4191-8EC0-B5454467F95F}" type="datetimeFigureOut">
              <a:rPr lang="en-GB" smtClean="0"/>
              <a:pPr/>
              <a:t>20/10/2024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5645E-7401-495F-8201-86C722CC0378}" type="slidenum">
              <a:rPr lang="en-GB" smtClean="0"/>
              <a:pPr/>
              <a:t>‹#›</a:t>
            </a:fld>
            <a:endParaRPr lang="en-GB"/>
          </a:p>
        </p:txBody>
      </p:sp>
    </p:spTree>
    <p:extLst>
      <p:ext uri="{BB962C8B-B14F-4D97-AF65-F5344CB8AC3E}">
        <p14:creationId xmlns:p14="http://schemas.microsoft.com/office/powerpoint/2010/main" val="381482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E269F-E9A1-4191-8EC0-B5454467F95F}" type="datetimeFigureOut">
              <a:rPr lang="en-GB" smtClean="0"/>
              <a:pPr/>
              <a:t>20/10/2024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5645E-7401-495F-8201-86C722CC0378}" type="slidenum">
              <a:rPr lang="en-GB" smtClean="0"/>
              <a:pPr/>
              <a:t>‹#›</a:t>
            </a:fld>
            <a:endParaRPr lang="en-GB"/>
          </a:p>
        </p:txBody>
      </p:sp>
    </p:spTree>
    <p:extLst>
      <p:ext uri="{BB962C8B-B14F-4D97-AF65-F5344CB8AC3E}">
        <p14:creationId xmlns:p14="http://schemas.microsoft.com/office/powerpoint/2010/main" val="88798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E269F-E9A1-4191-8EC0-B5454467F95F}" type="datetimeFigureOut">
              <a:rPr lang="en-GB" smtClean="0"/>
              <a:pPr/>
              <a:t>20/10/2024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E5645E-7401-495F-8201-86C722CC0378}" type="slidenum">
              <a:rPr lang="en-GB" smtClean="0"/>
              <a:pPr/>
              <a:t>‹#›</a:t>
            </a:fld>
            <a:endParaRPr lang="en-GB"/>
          </a:p>
        </p:txBody>
      </p:sp>
    </p:spTree>
    <p:extLst>
      <p:ext uri="{BB962C8B-B14F-4D97-AF65-F5344CB8AC3E}">
        <p14:creationId xmlns:p14="http://schemas.microsoft.com/office/powerpoint/2010/main" val="95499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E269F-E9A1-4191-8EC0-B5454467F95F}" type="datetimeFigureOut">
              <a:rPr lang="en-GB" smtClean="0"/>
              <a:pPr/>
              <a:t>20/10/2024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E5645E-7401-495F-8201-86C722CC0378}" type="slidenum">
              <a:rPr lang="en-GB" smtClean="0"/>
              <a:pPr/>
              <a:t>‹#›</a:t>
            </a:fld>
            <a:endParaRPr lang="en-GB"/>
          </a:p>
        </p:txBody>
      </p:sp>
    </p:spTree>
    <p:extLst>
      <p:ext uri="{BB962C8B-B14F-4D97-AF65-F5344CB8AC3E}">
        <p14:creationId xmlns:p14="http://schemas.microsoft.com/office/powerpoint/2010/main" val="294489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E269F-E9A1-4191-8EC0-B5454467F95F}" type="datetimeFigureOut">
              <a:rPr lang="en-GB" smtClean="0"/>
              <a:pPr/>
              <a:t>20/10/2024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E5645E-7401-495F-8201-86C722CC0378}" type="slidenum">
              <a:rPr lang="en-GB" smtClean="0"/>
              <a:pPr/>
              <a:t>‹#›</a:t>
            </a:fld>
            <a:endParaRPr lang="en-GB"/>
          </a:p>
        </p:txBody>
      </p:sp>
    </p:spTree>
    <p:extLst>
      <p:ext uri="{BB962C8B-B14F-4D97-AF65-F5344CB8AC3E}">
        <p14:creationId xmlns:p14="http://schemas.microsoft.com/office/powerpoint/2010/main" val="407891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E269F-E9A1-4191-8EC0-B5454467F95F}" type="datetimeFigureOut">
              <a:rPr lang="en-GB" smtClean="0"/>
              <a:pPr/>
              <a:t>20/10/2024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E5645E-7401-495F-8201-86C722CC0378}" type="slidenum">
              <a:rPr lang="en-GB" smtClean="0"/>
              <a:pPr/>
              <a:t>‹#›</a:t>
            </a:fld>
            <a:endParaRPr lang="en-GB"/>
          </a:p>
        </p:txBody>
      </p:sp>
    </p:spTree>
    <p:extLst>
      <p:ext uri="{BB962C8B-B14F-4D97-AF65-F5344CB8AC3E}">
        <p14:creationId xmlns:p14="http://schemas.microsoft.com/office/powerpoint/2010/main" val="4665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E269F-E9A1-4191-8EC0-B5454467F95F}" type="datetimeFigureOut">
              <a:rPr lang="en-GB" smtClean="0"/>
              <a:pPr/>
              <a:t>20/10/2024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E5645E-7401-495F-8201-86C722CC0378}" type="slidenum">
              <a:rPr lang="en-GB" smtClean="0"/>
              <a:pPr/>
              <a:t>‹#›</a:t>
            </a:fld>
            <a:endParaRPr lang="en-GB"/>
          </a:p>
        </p:txBody>
      </p:sp>
    </p:spTree>
    <p:extLst>
      <p:ext uri="{BB962C8B-B14F-4D97-AF65-F5344CB8AC3E}">
        <p14:creationId xmlns:p14="http://schemas.microsoft.com/office/powerpoint/2010/main" val="26398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E269F-E9A1-4191-8EC0-B5454467F95F}" type="datetimeFigureOut">
              <a:rPr lang="en-GB" smtClean="0"/>
              <a:pPr/>
              <a:t>20/10/2024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E5645E-7401-495F-8201-86C722CC0378}" type="slidenum">
              <a:rPr lang="en-GB" smtClean="0"/>
              <a:pPr/>
              <a:t>‹#›</a:t>
            </a:fld>
            <a:endParaRPr lang="en-GB"/>
          </a:p>
        </p:txBody>
      </p:sp>
    </p:spTree>
    <p:extLst>
      <p:ext uri="{BB962C8B-B14F-4D97-AF65-F5344CB8AC3E}">
        <p14:creationId xmlns:p14="http://schemas.microsoft.com/office/powerpoint/2010/main" val="176284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E269F-E9A1-4191-8EC0-B5454467F95F}" type="datetimeFigureOut">
              <a:rPr lang="en-GB" smtClean="0"/>
              <a:pPr/>
              <a:t>20/10/2024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5645E-7401-495F-8201-86C722CC0378}" type="slidenum">
              <a:rPr lang="en-GB" smtClean="0"/>
              <a:pPr/>
              <a:t>‹#›</a:t>
            </a:fld>
            <a:endParaRPr lang="en-GB"/>
          </a:p>
        </p:txBody>
      </p:sp>
    </p:spTree>
    <p:extLst>
      <p:ext uri="{BB962C8B-B14F-4D97-AF65-F5344CB8AC3E}">
        <p14:creationId xmlns:p14="http://schemas.microsoft.com/office/powerpoint/2010/main" val="2418527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6.jpeg"/></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6.jpeg"/></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0.jpeg"/></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16.jpeg"/></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16.jpeg"/></Relationships>
</file>

<file path=ppt/slides/_rels/slide7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16.jpeg"/></Relationships>
</file>

<file path=ppt/slides/_rels/slide7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300E-3069-C3FC-5C48-E455FD5AA8AE}"/>
              </a:ext>
            </a:extLst>
          </p:cNvPr>
          <p:cNvSpPr>
            <a:spLocks noGrp="1"/>
          </p:cNvSpPr>
          <p:nvPr>
            <p:ph type="ctrTitle"/>
          </p:nvPr>
        </p:nvSpPr>
        <p:spPr/>
        <p:txBody>
          <a:bodyPr/>
          <a:lstStyle/>
          <a:p>
            <a:r>
              <a:rPr lang="en-GB" dirty="0">
                <a:solidFill>
                  <a:schemeClr val="bg1"/>
                </a:solidFill>
              </a:rPr>
              <a:t>Bible Class</a:t>
            </a:r>
            <a:br>
              <a:rPr lang="en-GB" dirty="0">
                <a:solidFill>
                  <a:schemeClr val="bg1"/>
                </a:solidFill>
              </a:rPr>
            </a:br>
            <a:r>
              <a:rPr lang="en-GB" dirty="0">
                <a:solidFill>
                  <a:schemeClr val="bg1"/>
                </a:solidFill>
              </a:rPr>
              <a:t>October 2024</a:t>
            </a:r>
          </a:p>
        </p:txBody>
      </p:sp>
    </p:spTree>
    <p:extLst>
      <p:ext uri="{BB962C8B-B14F-4D97-AF65-F5344CB8AC3E}">
        <p14:creationId xmlns:p14="http://schemas.microsoft.com/office/powerpoint/2010/main" val="344668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4" name="Picture 13">
            <a:extLst>
              <a:ext uri="{FF2B5EF4-FFF2-40B4-BE49-F238E27FC236}">
                <a16:creationId xmlns:a16="http://schemas.microsoft.com/office/drawing/2014/main" id="{1167DBE4-EAC6-4FAA-6646-27C55DD93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134" y="0"/>
            <a:ext cx="6626543" cy="6858000"/>
          </a:xfrm>
          <a:prstGeom prst="rect">
            <a:avLst/>
          </a:prstGeom>
        </p:spPr>
      </p:pic>
      <p:sp>
        <p:nvSpPr>
          <p:cNvPr id="15" name="Speech Bubble: Rectangle with Corners Rounded 14">
            <a:extLst>
              <a:ext uri="{FF2B5EF4-FFF2-40B4-BE49-F238E27FC236}">
                <a16:creationId xmlns:a16="http://schemas.microsoft.com/office/drawing/2014/main" id="{098CD3FD-1365-5E3B-9ABA-3B986A683166}"/>
              </a:ext>
            </a:extLst>
          </p:cNvPr>
          <p:cNvSpPr/>
          <p:nvPr/>
        </p:nvSpPr>
        <p:spPr>
          <a:xfrm>
            <a:off x="101600" y="2556934"/>
            <a:ext cx="3141131" cy="2074333"/>
          </a:xfrm>
          <a:prstGeom prst="wedgeRoundRectCallout">
            <a:avLst>
              <a:gd name="adj1" fmla="val 57335"/>
              <a:gd name="adj2" fmla="val 107398"/>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t>After dating the rocks</a:t>
            </a:r>
          </a:p>
          <a:p>
            <a:pPr algn="ctr"/>
            <a:r>
              <a:rPr lang="en-US" sz="2400" dirty="0"/>
              <a:t>most other things are</a:t>
            </a:r>
          </a:p>
          <a:p>
            <a:pPr algn="ctr"/>
            <a:r>
              <a:rPr lang="en-US" sz="2400" dirty="0"/>
              <a:t>dated by the rocks </a:t>
            </a:r>
          </a:p>
          <a:p>
            <a:pPr algn="ctr"/>
            <a:r>
              <a:rPr lang="en-US" sz="2400" dirty="0"/>
              <a:t>they are found in</a:t>
            </a:r>
            <a:endParaRPr lang="en-GB" sz="2400" dirty="0"/>
          </a:p>
        </p:txBody>
      </p:sp>
    </p:spTree>
    <p:extLst>
      <p:ext uri="{BB962C8B-B14F-4D97-AF65-F5344CB8AC3E}">
        <p14:creationId xmlns:p14="http://schemas.microsoft.com/office/powerpoint/2010/main" val="7555791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105287"/>
            <a:ext cx="8984319" cy="4678204"/>
          </a:xfrm>
          <a:prstGeom prst="rect">
            <a:avLst/>
          </a:prstGeom>
          <a:noFill/>
        </p:spPr>
        <p:txBody>
          <a:bodyPr wrap="none" rtlCol="0">
            <a:spAutoFit/>
          </a:bodyPr>
          <a:lstStyle/>
          <a:p>
            <a:r>
              <a:rPr lang="en-US" b="1" dirty="0">
                <a:solidFill>
                  <a:srgbClr val="FFFF00"/>
                </a:solidFill>
              </a:rPr>
              <a:t>Linguistic Data:</a:t>
            </a:r>
          </a:p>
          <a:p>
            <a:endParaRPr lang="en-US" sz="1400" dirty="0">
              <a:solidFill>
                <a:schemeClr val="bg1"/>
              </a:solidFill>
            </a:endParaRPr>
          </a:p>
          <a:p>
            <a:r>
              <a:rPr lang="en-US" sz="1400" dirty="0">
                <a:solidFill>
                  <a:schemeClr val="bg1"/>
                </a:solidFill>
              </a:rPr>
              <a:t>Daniel is written in several languages:</a:t>
            </a:r>
          </a:p>
          <a:p>
            <a:endParaRPr lang="en-US" sz="1400" dirty="0">
              <a:solidFill>
                <a:schemeClr val="bg1"/>
              </a:solidFill>
            </a:endParaRPr>
          </a:p>
          <a:p>
            <a:r>
              <a:rPr lang="en-US" sz="1400" dirty="0">
                <a:solidFill>
                  <a:schemeClr val="bg1"/>
                </a:solidFill>
              </a:rPr>
              <a:t>ch.1 - ch.2v4 is written in </a:t>
            </a:r>
            <a:r>
              <a:rPr lang="en-US" sz="1400" dirty="0">
                <a:solidFill>
                  <a:srgbClr val="FFFF00"/>
                </a:solidFill>
              </a:rPr>
              <a:t>Hebrew</a:t>
            </a:r>
          </a:p>
          <a:p>
            <a:r>
              <a:rPr lang="en-US" sz="1400" dirty="0">
                <a:solidFill>
                  <a:schemeClr val="bg1"/>
                </a:solidFill>
              </a:rPr>
              <a:t>ch.2v5 - ch.7 is written in </a:t>
            </a:r>
            <a:r>
              <a:rPr lang="en-US" sz="1400" dirty="0">
                <a:solidFill>
                  <a:srgbClr val="FFFF00"/>
                </a:solidFill>
              </a:rPr>
              <a:t>Aramaic</a:t>
            </a:r>
            <a:r>
              <a:rPr lang="en-US" sz="1400" dirty="0">
                <a:solidFill>
                  <a:schemeClr val="bg1"/>
                </a:solidFill>
              </a:rPr>
              <a:t> (</a:t>
            </a:r>
            <a:r>
              <a:rPr lang="en-US" sz="1400" dirty="0" err="1">
                <a:solidFill>
                  <a:schemeClr val="bg1"/>
                </a:solidFill>
              </a:rPr>
              <a:t>Chalde</a:t>
            </a:r>
            <a:r>
              <a:rPr lang="en-US" sz="1400" dirty="0">
                <a:solidFill>
                  <a:schemeClr val="bg1"/>
                </a:solidFill>
              </a:rPr>
              <a:t>)</a:t>
            </a:r>
          </a:p>
          <a:p>
            <a:r>
              <a:rPr lang="en-US" sz="1400" dirty="0">
                <a:solidFill>
                  <a:schemeClr val="bg1"/>
                </a:solidFill>
              </a:rPr>
              <a:t>ch.8 - ch.12 is written in </a:t>
            </a:r>
            <a:r>
              <a:rPr lang="en-US" sz="1400" dirty="0">
                <a:solidFill>
                  <a:srgbClr val="FFFF00"/>
                </a:solidFill>
              </a:rPr>
              <a:t>Hebrew</a:t>
            </a:r>
          </a:p>
          <a:p>
            <a:r>
              <a:rPr lang="en-US" sz="1400" dirty="0">
                <a:solidFill>
                  <a:schemeClr val="bg1"/>
                </a:solidFill>
              </a:rPr>
              <a:t>It also contains </a:t>
            </a:r>
            <a:r>
              <a:rPr lang="en-US" sz="1400" dirty="0">
                <a:solidFill>
                  <a:srgbClr val="FFFF00"/>
                </a:solidFill>
              </a:rPr>
              <a:t>Greek</a:t>
            </a:r>
            <a:r>
              <a:rPr lang="en-US" sz="1400" dirty="0">
                <a:solidFill>
                  <a:schemeClr val="bg1"/>
                </a:solidFill>
              </a:rPr>
              <a:t> words.</a:t>
            </a:r>
          </a:p>
          <a:p>
            <a:endParaRPr lang="en-US" sz="1400" dirty="0">
              <a:solidFill>
                <a:schemeClr val="bg1"/>
              </a:solidFill>
            </a:endParaRPr>
          </a:p>
          <a:p>
            <a:r>
              <a:rPr lang="en-US" sz="1400" b="1" dirty="0">
                <a:solidFill>
                  <a:srgbClr val="FFFF00"/>
                </a:solidFill>
              </a:rPr>
              <a:t>Aramaic Words:</a:t>
            </a:r>
          </a:p>
          <a:p>
            <a:r>
              <a:rPr lang="en-US" sz="1400" dirty="0">
                <a:solidFill>
                  <a:schemeClr val="bg1"/>
                </a:solidFill>
              </a:rPr>
              <a:t>Archeological discoveries have found that Aramaic began to be used for administrative and literary purposes </a:t>
            </a:r>
          </a:p>
          <a:p>
            <a:r>
              <a:rPr lang="en-US" sz="1400" dirty="0">
                <a:solidFill>
                  <a:schemeClr val="bg1"/>
                </a:solidFill>
              </a:rPr>
              <a:t>in the Ancient Near East even prior to Daniel, during the Assyrian empire in the seventh century BC. </a:t>
            </a:r>
          </a:p>
          <a:p>
            <a:r>
              <a:rPr lang="en-US" sz="1400" dirty="0">
                <a:solidFill>
                  <a:schemeClr val="bg1"/>
                </a:solidFill>
              </a:rPr>
              <a:t>Then in the time of the Babylonian empire (late 7th century to 539 BC), </a:t>
            </a:r>
          </a:p>
          <a:p>
            <a:r>
              <a:rPr lang="en-US" sz="1400" dirty="0">
                <a:solidFill>
                  <a:schemeClr val="bg1"/>
                </a:solidFill>
              </a:rPr>
              <a:t>Aramaic became increasingly used as an official language alongside Old Persian and Babylonian. </a:t>
            </a:r>
          </a:p>
          <a:p>
            <a:r>
              <a:rPr lang="en-US" sz="1400" dirty="0">
                <a:solidFill>
                  <a:schemeClr val="bg1"/>
                </a:solidFill>
              </a:rPr>
              <a:t>Since Daniel was educated in the king’s court, Aramaic would have been his most natural language to communicate with.</a:t>
            </a:r>
          </a:p>
          <a:p>
            <a:endParaRPr lang="en-US" sz="1400" dirty="0">
              <a:solidFill>
                <a:schemeClr val="bg1"/>
              </a:solidFill>
            </a:endParaRPr>
          </a:p>
          <a:p>
            <a:r>
              <a:rPr lang="en-US" sz="1400" b="1" i="1" dirty="0">
                <a:solidFill>
                  <a:schemeClr val="bg1"/>
                </a:solidFill>
              </a:rPr>
              <a:t>The linguistic data fails to confirm the second century dating of Daniel and actually in a number of cases </a:t>
            </a:r>
          </a:p>
          <a:p>
            <a:r>
              <a:rPr lang="en-US" sz="1400" b="1" i="1" dirty="0">
                <a:solidFill>
                  <a:schemeClr val="bg1"/>
                </a:solidFill>
              </a:rPr>
              <a:t>tends to </a:t>
            </a:r>
            <a:r>
              <a:rPr lang="en-US" sz="1400" b="1" i="1" dirty="0" err="1">
                <a:solidFill>
                  <a:schemeClr val="bg1"/>
                </a:solidFill>
              </a:rPr>
              <a:t>favour</a:t>
            </a:r>
            <a:r>
              <a:rPr lang="en-US" sz="1400" b="1" i="1" dirty="0">
                <a:solidFill>
                  <a:schemeClr val="bg1"/>
                </a:solidFill>
              </a:rPr>
              <a:t> a significantly earlier composition of the book. The traditional sixth century dating of Daniel is quite </a:t>
            </a:r>
          </a:p>
          <a:p>
            <a:r>
              <a:rPr lang="en-US" sz="1400" b="1" i="1" dirty="0">
                <a:solidFill>
                  <a:schemeClr val="bg1"/>
                </a:solidFill>
              </a:rPr>
              <a:t>consistent with the linguistic evidence.</a:t>
            </a:r>
          </a:p>
          <a:p>
            <a:endParaRPr lang="en-US" sz="1400" b="1" i="1" dirty="0">
              <a:solidFill>
                <a:schemeClr val="bg1"/>
              </a:solidFill>
            </a:endParaRPr>
          </a:p>
          <a:p>
            <a:r>
              <a:rPr lang="en-US" sz="1400" b="1" i="1" dirty="0">
                <a:solidFill>
                  <a:schemeClr val="bg1"/>
                </a:solidFill>
              </a:rPr>
              <a:t>Dr Jonathan </a:t>
            </a:r>
            <a:r>
              <a:rPr lang="en-US" sz="1400" b="1" i="1" dirty="0" err="1">
                <a:solidFill>
                  <a:schemeClr val="bg1"/>
                </a:solidFill>
              </a:rPr>
              <a:t>McLatchie</a:t>
            </a:r>
            <a:endParaRPr lang="en-US" sz="1400" b="1" i="1"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85915" y="171712"/>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Tree>
    <p:extLst>
      <p:ext uri="{BB962C8B-B14F-4D97-AF65-F5344CB8AC3E}">
        <p14:creationId xmlns:p14="http://schemas.microsoft.com/office/powerpoint/2010/main" val="15555942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9FC73FF0-3944-BA66-8B70-D825E4A9C5BD}"/>
              </a:ext>
            </a:extLst>
          </p:cNvPr>
          <p:cNvSpPr/>
          <p:nvPr/>
        </p:nvSpPr>
        <p:spPr>
          <a:xfrm>
            <a:off x="2227337" y="171712"/>
            <a:ext cx="4368247"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There are other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
        <p:nvSpPr>
          <p:cNvPr id="4" name="TextBox 3">
            <a:extLst>
              <a:ext uri="{FF2B5EF4-FFF2-40B4-BE49-F238E27FC236}">
                <a16:creationId xmlns:a16="http://schemas.microsoft.com/office/drawing/2014/main" id="{42E31E2F-D9B8-2905-B689-D5E03B0901A5}"/>
              </a:ext>
            </a:extLst>
          </p:cNvPr>
          <p:cNvSpPr txBox="1"/>
          <p:nvPr/>
        </p:nvSpPr>
        <p:spPr>
          <a:xfrm>
            <a:off x="0" y="1105287"/>
            <a:ext cx="4863126" cy="1446550"/>
          </a:xfrm>
          <a:prstGeom prst="rect">
            <a:avLst/>
          </a:prstGeom>
          <a:noFill/>
        </p:spPr>
        <p:txBody>
          <a:bodyPr wrap="none" rtlCol="0">
            <a:spAutoFit/>
          </a:bodyPr>
          <a:lstStyle/>
          <a:p>
            <a:r>
              <a:rPr lang="en-US" dirty="0">
                <a:solidFill>
                  <a:schemeClr val="bg1"/>
                </a:solidFill>
              </a:rPr>
              <a:t>Resource: bs.newtownbredagospelhall.com</a:t>
            </a:r>
          </a:p>
          <a:p>
            <a:endParaRPr lang="en-US" sz="1400" dirty="0">
              <a:solidFill>
                <a:schemeClr val="bg1"/>
              </a:solidFill>
            </a:endParaRPr>
          </a:p>
          <a:p>
            <a:pPr algn="l" fontAlgn="base"/>
            <a:r>
              <a:rPr lang="en-US" sz="1400" b="0" i="0" dirty="0">
                <a:solidFill>
                  <a:schemeClr val="bg1"/>
                </a:solidFill>
                <a:effectLst/>
                <a:latin typeface="Lemon_milk"/>
              </a:rPr>
              <a:t>The Authenticity of the Book of Daniel: A Survey of the Evidence</a:t>
            </a:r>
          </a:p>
          <a:p>
            <a:pPr algn="l" fontAlgn="base">
              <a:buFont typeface="Arial" panose="020B0604020202020204" pitchFamily="34" charset="0"/>
              <a:buChar char="•"/>
            </a:pPr>
            <a:r>
              <a:rPr lang="en-US" sz="1400" b="0" i="0" dirty="0">
                <a:solidFill>
                  <a:schemeClr val="bg1"/>
                </a:solidFill>
                <a:effectLst/>
                <a:latin typeface="Lemon_milk"/>
              </a:rPr>
              <a:t>July 14, 2021 (40 Pages)</a:t>
            </a:r>
          </a:p>
          <a:p>
            <a:endParaRPr lang="en-US" sz="1400" dirty="0">
              <a:solidFill>
                <a:schemeClr val="bg1"/>
              </a:solidFill>
            </a:endParaRPr>
          </a:p>
          <a:p>
            <a:endParaRPr lang="en-US" sz="1400" dirty="0">
              <a:solidFill>
                <a:schemeClr val="bg1"/>
              </a:solidFill>
            </a:endParaRPr>
          </a:p>
        </p:txBody>
      </p:sp>
      <p:pic>
        <p:nvPicPr>
          <p:cNvPr id="9" name="Picture 8">
            <a:extLst>
              <a:ext uri="{FF2B5EF4-FFF2-40B4-BE49-F238E27FC236}">
                <a16:creationId xmlns:a16="http://schemas.microsoft.com/office/drawing/2014/main" id="{F625713B-F196-855A-BB78-E9DB76C79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3" y="2045145"/>
            <a:ext cx="4591727" cy="3061151"/>
          </a:xfrm>
          <a:prstGeom prst="rect">
            <a:avLst/>
          </a:prstGeom>
        </p:spPr>
      </p:pic>
    </p:spTree>
    <p:extLst>
      <p:ext uri="{BB962C8B-B14F-4D97-AF65-F5344CB8AC3E}">
        <p14:creationId xmlns:p14="http://schemas.microsoft.com/office/powerpoint/2010/main" val="14260560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9FC73FF0-3944-BA66-8B70-D825E4A9C5BD}"/>
              </a:ext>
            </a:extLst>
          </p:cNvPr>
          <p:cNvSpPr/>
          <p:nvPr/>
        </p:nvSpPr>
        <p:spPr>
          <a:xfrm>
            <a:off x="2227337" y="171712"/>
            <a:ext cx="4368247"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There are other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
        <p:nvSpPr>
          <p:cNvPr id="4" name="TextBox 3">
            <a:extLst>
              <a:ext uri="{FF2B5EF4-FFF2-40B4-BE49-F238E27FC236}">
                <a16:creationId xmlns:a16="http://schemas.microsoft.com/office/drawing/2014/main" id="{42E31E2F-D9B8-2905-B689-D5E03B0901A5}"/>
              </a:ext>
            </a:extLst>
          </p:cNvPr>
          <p:cNvSpPr txBox="1"/>
          <p:nvPr/>
        </p:nvSpPr>
        <p:spPr>
          <a:xfrm>
            <a:off x="0" y="1105287"/>
            <a:ext cx="4863126" cy="1446550"/>
          </a:xfrm>
          <a:prstGeom prst="rect">
            <a:avLst/>
          </a:prstGeom>
          <a:noFill/>
        </p:spPr>
        <p:txBody>
          <a:bodyPr wrap="none" rtlCol="0">
            <a:spAutoFit/>
          </a:bodyPr>
          <a:lstStyle/>
          <a:p>
            <a:r>
              <a:rPr lang="en-US" dirty="0">
                <a:solidFill>
                  <a:schemeClr val="bg1"/>
                </a:solidFill>
              </a:rPr>
              <a:t>Resource: bs.newtownbredagospelhall.com</a:t>
            </a:r>
          </a:p>
          <a:p>
            <a:endParaRPr lang="en-US" sz="1400" dirty="0">
              <a:solidFill>
                <a:schemeClr val="bg1"/>
              </a:solidFill>
            </a:endParaRPr>
          </a:p>
          <a:p>
            <a:pPr algn="l" fontAlgn="base"/>
            <a:r>
              <a:rPr lang="en-US" sz="1400" b="0" i="0" dirty="0">
                <a:solidFill>
                  <a:schemeClr val="bg1"/>
                </a:solidFill>
                <a:effectLst/>
                <a:latin typeface="Lemon_milk"/>
              </a:rPr>
              <a:t>The Authenticity of the Book of Daniel: A Survey of the Evidence</a:t>
            </a:r>
          </a:p>
          <a:p>
            <a:pPr algn="l" fontAlgn="base">
              <a:buFont typeface="Arial" panose="020B0604020202020204" pitchFamily="34" charset="0"/>
              <a:buChar char="•"/>
            </a:pPr>
            <a:r>
              <a:rPr lang="en-US" sz="1400" b="0" i="0" dirty="0">
                <a:solidFill>
                  <a:schemeClr val="bg1"/>
                </a:solidFill>
                <a:effectLst/>
                <a:latin typeface="Lemon_milk"/>
              </a:rPr>
              <a:t>July 14, 2021</a:t>
            </a:r>
          </a:p>
          <a:p>
            <a:endParaRPr lang="en-US" sz="1400" dirty="0">
              <a:solidFill>
                <a:schemeClr val="bg1"/>
              </a:solidFill>
            </a:endParaRPr>
          </a:p>
          <a:p>
            <a:endParaRPr lang="en-US" sz="1400" dirty="0">
              <a:solidFill>
                <a:schemeClr val="bg1"/>
              </a:solidFill>
            </a:endParaRPr>
          </a:p>
        </p:txBody>
      </p:sp>
      <p:pic>
        <p:nvPicPr>
          <p:cNvPr id="9" name="Picture 8">
            <a:extLst>
              <a:ext uri="{FF2B5EF4-FFF2-40B4-BE49-F238E27FC236}">
                <a16:creationId xmlns:a16="http://schemas.microsoft.com/office/drawing/2014/main" id="{F625713B-F196-855A-BB78-E9DB76C79B42}"/>
              </a:ext>
            </a:extLst>
          </p:cNvPr>
          <p:cNvPicPr>
            <a:picLocks noChangeAspect="1"/>
          </p:cNvPicPr>
          <p:nvPr/>
        </p:nvPicPr>
        <p:blipFill>
          <a:blip r:embed="rId3">
            <a:extLst>
              <a:ext uri="{28A0092B-C50C-407E-A947-70E740481C1C}">
                <a14:useLocalDpi xmlns:a14="http://schemas.microsoft.com/office/drawing/2010/main" val="0"/>
              </a:ext>
            </a:extLst>
          </a:blip>
          <a:srcRect b="10263"/>
          <a:stretch/>
        </p:blipFill>
        <p:spPr>
          <a:xfrm>
            <a:off x="118533" y="2045146"/>
            <a:ext cx="4591727" cy="2746988"/>
          </a:xfrm>
          <a:prstGeom prst="rect">
            <a:avLst/>
          </a:prstGeom>
        </p:spPr>
      </p:pic>
      <p:sp>
        <p:nvSpPr>
          <p:cNvPr id="5" name="TextBox 4">
            <a:extLst>
              <a:ext uri="{FF2B5EF4-FFF2-40B4-BE49-F238E27FC236}">
                <a16:creationId xmlns:a16="http://schemas.microsoft.com/office/drawing/2014/main" id="{DC6E312B-FBD9-E23E-6E03-4E253D77EDE6}"/>
              </a:ext>
            </a:extLst>
          </p:cNvPr>
          <p:cNvSpPr txBox="1"/>
          <p:nvPr/>
        </p:nvSpPr>
        <p:spPr>
          <a:xfrm>
            <a:off x="55586" y="4824052"/>
            <a:ext cx="8847667" cy="1815882"/>
          </a:xfrm>
          <a:prstGeom prst="rect">
            <a:avLst/>
          </a:prstGeom>
          <a:noFill/>
        </p:spPr>
        <p:txBody>
          <a:bodyPr wrap="square" rtlCol="0">
            <a:spAutoFit/>
          </a:bodyPr>
          <a:lstStyle/>
          <a:p>
            <a:pPr algn="just"/>
            <a:r>
              <a:rPr lang="en-US" sz="1600" dirty="0">
                <a:solidFill>
                  <a:schemeClr val="bg1"/>
                </a:solidFill>
              </a:rPr>
              <a:t>The document titled "The Authenticity of the Book of Daniel" discusses the debate over the dating of the biblical book of Daniel. It addresses the challenges to the traditional dating of the book and presents arguments for both early and late dating. The text examines linguistic, historical, and theological evidence to support the traditional dating of Daniel to the sixth century. It also highlights the presence of Greek words in the book and their implications for dating. The document concludes by acknowledging  that while there are outstanding problems and questions, </a:t>
            </a:r>
          </a:p>
          <a:p>
            <a:pPr algn="just"/>
            <a:r>
              <a:rPr lang="en-US" sz="1600" dirty="0">
                <a:solidFill>
                  <a:schemeClr val="bg1"/>
                </a:solidFill>
              </a:rPr>
              <a:t>the evidence leans more towards a traditional sixth century dating of Daniel.</a:t>
            </a:r>
            <a:endParaRPr lang="en-GB" sz="1600" dirty="0">
              <a:solidFill>
                <a:schemeClr val="bg1"/>
              </a:solidFill>
            </a:endParaRPr>
          </a:p>
        </p:txBody>
      </p:sp>
    </p:spTree>
    <p:extLst>
      <p:ext uri="{BB962C8B-B14F-4D97-AF65-F5344CB8AC3E}">
        <p14:creationId xmlns:p14="http://schemas.microsoft.com/office/powerpoint/2010/main" val="24379270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D0468E-1218-AAD7-EE9C-F32BC7C9C561}"/>
              </a:ext>
            </a:extLst>
          </p:cNvPr>
          <p:cNvSpPr txBox="1"/>
          <p:nvPr/>
        </p:nvSpPr>
        <p:spPr>
          <a:xfrm>
            <a:off x="0" y="1159233"/>
            <a:ext cx="8636660" cy="5047536"/>
          </a:xfrm>
          <a:prstGeom prst="rect">
            <a:avLst/>
          </a:prstGeom>
          <a:noFill/>
        </p:spPr>
        <p:txBody>
          <a:bodyPr wrap="none" rtlCol="0">
            <a:spAutoFit/>
          </a:bodyPr>
          <a:lstStyle/>
          <a:p>
            <a:r>
              <a:rPr lang="en-US" sz="1400" b="1" dirty="0">
                <a:solidFill>
                  <a:srgbClr val="FFFF00"/>
                </a:solidFill>
              </a:rPr>
              <a:t>Historical Accuracy:</a:t>
            </a:r>
          </a:p>
          <a:p>
            <a:r>
              <a:rPr lang="en-US" sz="1400" dirty="0">
                <a:solidFill>
                  <a:schemeClr val="bg1"/>
                </a:solidFill>
              </a:rPr>
              <a:t>Conservative apologists often highlight the historical accuracy of the book. </a:t>
            </a:r>
          </a:p>
          <a:p>
            <a:r>
              <a:rPr lang="en-US" sz="1400" dirty="0">
                <a:solidFill>
                  <a:schemeClr val="bg1"/>
                </a:solidFill>
              </a:rPr>
              <a:t>They point to specific details such as the description of the palace walls </a:t>
            </a:r>
          </a:p>
          <a:p>
            <a:r>
              <a:rPr lang="en-US" sz="1400" dirty="0">
                <a:solidFill>
                  <a:schemeClr val="bg1"/>
                </a:solidFill>
              </a:rPr>
              <a:t>in Babylon, which archaeological excavations have confirmed.</a:t>
            </a:r>
          </a:p>
          <a:p>
            <a:endParaRPr lang="en-US" sz="1400" dirty="0">
              <a:solidFill>
                <a:schemeClr val="bg1"/>
              </a:solidFill>
            </a:endParaRPr>
          </a:p>
          <a:p>
            <a:r>
              <a:rPr lang="en-US" sz="1400" b="1" dirty="0">
                <a:solidFill>
                  <a:srgbClr val="FFFF00"/>
                </a:solidFill>
              </a:rPr>
              <a:t>Fulfillment of Prophecies:</a:t>
            </a:r>
          </a:p>
          <a:p>
            <a:r>
              <a:rPr lang="en-US" sz="1400" dirty="0">
                <a:solidFill>
                  <a:schemeClr val="bg1"/>
                </a:solidFill>
              </a:rPr>
              <a:t>The fulfillment of prophecies in the book supports its authenticity. </a:t>
            </a:r>
          </a:p>
          <a:p>
            <a:r>
              <a:rPr lang="en-US" sz="1400" dirty="0">
                <a:solidFill>
                  <a:schemeClr val="bg1"/>
                </a:solidFill>
              </a:rPr>
              <a:t>For example, the book's predictions about the rise and fall of various kingdoms </a:t>
            </a:r>
          </a:p>
          <a:p>
            <a:r>
              <a:rPr lang="en-US" sz="1400" dirty="0">
                <a:solidFill>
                  <a:schemeClr val="bg1"/>
                </a:solidFill>
              </a:rPr>
              <a:t>are seen as evidence of its divine inspiration.</a:t>
            </a:r>
          </a:p>
          <a:p>
            <a:endParaRPr lang="en-US" sz="1400" dirty="0">
              <a:solidFill>
                <a:schemeClr val="bg1"/>
              </a:solidFill>
            </a:endParaRPr>
          </a:p>
          <a:p>
            <a:r>
              <a:rPr lang="en-US" sz="1400" b="1" dirty="0">
                <a:solidFill>
                  <a:srgbClr val="FFFF00"/>
                </a:solidFill>
              </a:rPr>
              <a:t>Role of Nebuchadnezzar:</a:t>
            </a:r>
          </a:p>
          <a:p>
            <a:r>
              <a:rPr lang="en-US" sz="1400" dirty="0">
                <a:solidFill>
                  <a:schemeClr val="bg1"/>
                </a:solidFill>
              </a:rPr>
              <a:t>Some apologists emphasize the portrayal of Nebuchadnezzar as a significant historical figure, </a:t>
            </a:r>
          </a:p>
          <a:p>
            <a:r>
              <a:rPr lang="en-US" sz="1400" dirty="0">
                <a:solidFill>
                  <a:schemeClr val="bg1"/>
                </a:solidFill>
              </a:rPr>
              <a:t>which they argue aligns with historical records and supports the book's authenticity.</a:t>
            </a:r>
          </a:p>
          <a:p>
            <a:endParaRPr lang="en-US" sz="1400" dirty="0">
              <a:solidFill>
                <a:schemeClr val="bg1"/>
              </a:solidFill>
            </a:endParaRPr>
          </a:p>
          <a:p>
            <a:r>
              <a:rPr lang="en-US" sz="1400" b="1" dirty="0">
                <a:solidFill>
                  <a:srgbClr val="FFFF00"/>
                </a:solidFill>
              </a:rPr>
              <a:t>Consistency of the Text:</a:t>
            </a:r>
          </a:p>
          <a:p>
            <a:r>
              <a:rPr lang="en-US" sz="1400" dirty="0">
                <a:solidFill>
                  <a:schemeClr val="bg1"/>
                </a:solidFill>
              </a:rPr>
              <a:t>They also point to the unity and coherence of the book, arguing that it demonstrates </a:t>
            </a:r>
          </a:p>
          <a:p>
            <a:r>
              <a:rPr lang="en-US" sz="1400" dirty="0">
                <a:solidFill>
                  <a:schemeClr val="bg1"/>
                </a:solidFill>
              </a:rPr>
              <a:t>a single authorship and a consistent purpose, which they believe supports its authenticity.</a:t>
            </a:r>
          </a:p>
          <a:p>
            <a:endParaRPr lang="en-US" sz="1400" dirty="0">
              <a:solidFill>
                <a:schemeClr val="bg1"/>
              </a:solidFill>
            </a:endParaRPr>
          </a:p>
          <a:p>
            <a:r>
              <a:rPr lang="en-US" sz="1400" b="1" dirty="0">
                <a:solidFill>
                  <a:srgbClr val="FFFF00"/>
                </a:solidFill>
              </a:rPr>
              <a:t>Use by Jesus:</a:t>
            </a:r>
          </a:p>
          <a:p>
            <a:r>
              <a:rPr lang="en-US" sz="1400" dirty="0">
                <a:solidFill>
                  <a:schemeClr val="bg1"/>
                </a:solidFill>
              </a:rPr>
              <a:t>The fact that Jesus recognized the book of Daniel as having Scriptural authority </a:t>
            </a:r>
          </a:p>
          <a:p>
            <a:r>
              <a:rPr lang="en-US" sz="1400" dirty="0">
                <a:solidFill>
                  <a:schemeClr val="bg1"/>
                </a:solidFill>
              </a:rPr>
              <a:t>is often cited as evidence in support of its authenticity.</a:t>
            </a:r>
          </a:p>
          <a:p>
            <a:endParaRPr lang="en-US" sz="1400" dirty="0">
              <a:solidFill>
                <a:schemeClr val="bg1"/>
              </a:solidFill>
            </a:endParaRPr>
          </a:p>
          <a:p>
            <a:r>
              <a:rPr lang="en-US" sz="1400" b="1" dirty="0">
                <a:solidFill>
                  <a:srgbClr val="FFFF00"/>
                </a:solidFill>
              </a:rPr>
              <a:t>These arguments are used to support the traditional dating of Daniel and to counter challenges to its authenticity.</a:t>
            </a:r>
          </a:p>
        </p:txBody>
      </p:sp>
      <p:sp>
        <p:nvSpPr>
          <p:cNvPr id="6" name="Rectangle 5">
            <a:extLst>
              <a:ext uri="{FF2B5EF4-FFF2-40B4-BE49-F238E27FC236}">
                <a16:creationId xmlns:a16="http://schemas.microsoft.com/office/drawing/2014/main" id="{9FC73FF0-3944-BA66-8B70-D825E4A9C5BD}"/>
              </a:ext>
            </a:extLst>
          </p:cNvPr>
          <p:cNvSpPr/>
          <p:nvPr/>
        </p:nvSpPr>
        <p:spPr>
          <a:xfrm>
            <a:off x="490698" y="266506"/>
            <a:ext cx="5738301"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of the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in support of the authenticity of the Book of Daniel?</a:t>
            </a:r>
          </a:p>
        </p:txBody>
      </p:sp>
      <p:grpSp>
        <p:nvGrpSpPr>
          <p:cNvPr id="2" name="Group 1">
            <a:extLst>
              <a:ext uri="{FF2B5EF4-FFF2-40B4-BE49-F238E27FC236}">
                <a16:creationId xmlns:a16="http://schemas.microsoft.com/office/drawing/2014/main" id="{3C0177A6-8AE2-625F-1E5C-A48648F597DD}"/>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0E6965C5-2902-98C3-F78C-B7345AE959E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BE641104-063D-1C6B-F97A-96C22243C345}"/>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749412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B7F00-0A07-8876-E0D3-6F1512313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2358" y="-2832358"/>
            <a:ext cx="2857285" cy="8522001"/>
          </a:xfrm>
          <a:prstGeom prst="rect">
            <a:avLst/>
          </a:prstGeom>
        </p:spPr>
      </p:pic>
      <p:pic>
        <p:nvPicPr>
          <p:cNvPr id="17" name="Picture 16">
            <a:extLst>
              <a:ext uri="{FF2B5EF4-FFF2-40B4-BE49-F238E27FC236}">
                <a16:creationId xmlns:a16="http://schemas.microsoft.com/office/drawing/2014/main" id="{BABDD63F-AC3E-9F12-D237-D9C0CE937220}"/>
              </a:ext>
            </a:extLst>
          </p:cNvPr>
          <p:cNvPicPr>
            <a:picLocks noChangeAspect="1"/>
          </p:cNvPicPr>
          <p:nvPr/>
        </p:nvPicPr>
        <p:blipFill>
          <a:blip r:embed="rId3" cstate="print">
            <a:extLst>
              <a:ext uri="{28A0092B-C50C-407E-A947-70E740481C1C}">
                <a14:useLocalDpi xmlns:a14="http://schemas.microsoft.com/office/drawing/2010/main" val="0"/>
              </a:ext>
            </a:extLst>
          </a:blip>
          <a:srcRect l="250" t="42336" r="-250" b="1878"/>
          <a:stretch/>
        </p:blipFill>
        <p:spPr>
          <a:xfrm rot="16200000">
            <a:off x="7273531" y="974330"/>
            <a:ext cx="2851939" cy="888999"/>
          </a:xfrm>
          <a:prstGeom prst="rect">
            <a:avLst/>
          </a:prstGeom>
        </p:spPr>
      </p:pic>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7" name="Speech Bubble: Rectangle 6">
            <a:extLst>
              <a:ext uri="{FF2B5EF4-FFF2-40B4-BE49-F238E27FC236}">
                <a16:creationId xmlns:a16="http://schemas.microsoft.com/office/drawing/2014/main" id="{9EED4BCD-308B-934D-5B92-1BEDFDD871D5}"/>
              </a:ext>
            </a:extLst>
          </p:cNvPr>
          <p:cNvSpPr/>
          <p:nvPr/>
        </p:nvSpPr>
        <p:spPr>
          <a:xfrm>
            <a:off x="5689600" y="3090333"/>
            <a:ext cx="1422400" cy="635000"/>
          </a:xfrm>
          <a:prstGeom prst="wedgeRectCallout">
            <a:avLst>
              <a:gd name="adj1" fmla="val 47620"/>
              <a:gd name="adj2" fmla="val -240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Roman</a:t>
            </a:r>
          </a:p>
          <a:p>
            <a:pPr algn="ctr"/>
            <a:r>
              <a:rPr lang="en-US" dirty="0"/>
              <a:t>Empire</a:t>
            </a:r>
            <a:endParaRPr lang="en-GB" dirty="0"/>
          </a:p>
        </p:txBody>
      </p:sp>
      <p:sp>
        <p:nvSpPr>
          <p:cNvPr id="8" name="Speech Bubble: Rectangle 7">
            <a:extLst>
              <a:ext uri="{FF2B5EF4-FFF2-40B4-BE49-F238E27FC236}">
                <a16:creationId xmlns:a16="http://schemas.microsoft.com/office/drawing/2014/main" id="{B40B12AC-5EE5-7134-8DF8-3EB56507B8D3}"/>
              </a:ext>
            </a:extLst>
          </p:cNvPr>
          <p:cNvSpPr/>
          <p:nvPr/>
        </p:nvSpPr>
        <p:spPr>
          <a:xfrm>
            <a:off x="7306732" y="3090333"/>
            <a:ext cx="1608667" cy="635000"/>
          </a:xfrm>
          <a:prstGeom prst="wedgeRectCallout">
            <a:avLst>
              <a:gd name="adj1" fmla="val -5745"/>
              <a:gd name="adj2" fmla="val -2281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 kingdom</a:t>
            </a:r>
          </a:p>
          <a:p>
            <a:pPr algn="ctr"/>
            <a:r>
              <a:rPr lang="en-US" dirty="0"/>
              <a:t>of the Gentiles</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
        <p:nvSpPr>
          <p:cNvPr id="12" name="Rectangle 11">
            <a:extLst>
              <a:ext uri="{FF2B5EF4-FFF2-40B4-BE49-F238E27FC236}">
                <a16:creationId xmlns:a16="http://schemas.microsoft.com/office/drawing/2014/main" id="{3A73E1AC-7076-36C8-229B-B5F53A642299}"/>
              </a:ext>
            </a:extLst>
          </p:cNvPr>
          <p:cNvSpPr/>
          <p:nvPr/>
        </p:nvSpPr>
        <p:spPr>
          <a:xfrm>
            <a:off x="5689600" y="3708400"/>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27 </a:t>
            </a:r>
            <a:r>
              <a:rPr lang="en-US" sz="1600" dirty="0" err="1"/>
              <a:t>bc</a:t>
            </a:r>
            <a:endParaRPr lang="en-GB" sz="1600" dirty="0"/>
          </a:p>
        </p:txBody>
      </p:sp>
      <p:sp>
        <p:nvSpPr>
          <p:cNvPr id="13" name="Rectangle 12">
            <a:extLst>
              <a:ext uri="{FF2B5EF4-FFF2-40B4-BE49-F238E27FC236}">
                <a16:creationId xmlns:a16="http://schemas.microsoft.com/office/drawing/2014/main" id="{5D3376BA-FDE5-10D8-3E84-A7E82905CFBC}"/>
              </a:ext>
            </a:extLst>
          </p:cNvPr>
          <p:cNvSpPr/>
          <p:nvPr/>
        </p:nvSpPr>
        <p:spPr>
          <a:xfrm>
            <a:off x="7306731" y="3725332"/>
            <a:ext cx="1608667" cy="1862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a:t>
            </a:r>
            <a:endParaRPr lang="en-GB" sz="1600" dirty="0"/>
          </a:p>
        </p:txBody>
      </p:sp>
      <p:sp>
        <p:nvSpPr>
          <p:cNvPr id="25" name="Arrow: Right 24">
            <a:extLst>
              <a:ext uri="{FF2B5EF4-FFF2-40B4-BE49-F238E27FC236}">
                <a16:creationId xmlns:a16="http://schemas.microsoft.com/office/drawing/2014/main" id="{BD0B0DFA-188F-8CFF-652C-B3966087F6AE}"/>
              </a:ext>
            </a:extLst>
          </p:cNvPr>
          <p:cNvSpPr/>
          <p:nvPr/>
        </p:nvSpPr>
        <p:spPr>
          <a:xfrm>
            <a:off x="661529" y="3429000"/>
            <a:ext cx="1422400" cy="2489423"/>
          </a:xfrm>
          <a:prstGeom prst="rightArrow">
            <a:avLst>
              <a:gd name="adj1" fmla="val 50000"/>
              <a:gd name="adj2" fmla="val 264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God told Daniel</a:t>
            </a:r>
          </a:p>
          <a:p>
            <a:pPr algn="ctr"/>
            <a:r>
              <a:rPr lang="en-US" sz="1200" dirty="0"/>
              <a:t>in 606 BC</a:t>
            </a:r>
          </a:p>
          <a:p>
            <a:pPr algn="ctr"/>
            <a:r>
              <a:rPr lang="en-US" sz="1200" dirty="0"/>
              <a:t> what was to come after Nebuchadnezzar</a:t>
            </a:r>
            <a:endParaRPr lang="en-GB" sz="1200" dirty="0"/>
          </a:p>
        </p:txBody>
      </p:sp>
      <p:sp>
        <p:nvSpPr>
          <p:cNvPr id="4" name="Arrow: Right 3">
            <a:extLst>
              <a:ext uri="{FF2B5EF4-FFF2-40B4-BE49-F238E27FC236}">
                <a16:creationId xmlns:a16="http://schemas.microsoft.com/office/drawing/2014/main" id="{5CD14FDD-4AE1-703A-FB48-7B5712646B6E}"/>
              </a:ext>
            </a:extLst>
          </p:cNvPr>
          <p:cNvSpPr/>
          <p:nvPr/>
        </p:nvSpPr>
        <p:spPr>
          <a:xfrm>
            <a:off x="2118304" y="4278213"/>
            <a:ext cx="5764163" cy="8339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The Medes, Persians, Greeks and Romans were all in the future</a:t>
            </a:r>
            <a:endParaRPr lang="en-GB" sz="1600" dirty="0"/>
          </a:p>
        </p:txBody>
      </p:sp>
      <p:sp>
        <p:nvSpPr>
          <p:cNvPr id="14" name="TextBox 13"/>
          <p:cNvSpPr txBox="1"/>
          <p:nvPr/>
        </p:nvSpPr>
        <p:spPr>
          <a:xfrm>
            <a:off x="508000" y="5441369"/>
            <a:ext cx="8241552"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GB" sz="2800" dirty="0">
                <a:solidFill>
                  <a:schemeClr val="bg1"/>
                </a:solidFill>
              </a:rPr>
              <a:t>If what Daniel wrote about his near future became true</a:t>
            </a:r>
          </a:p>
          <a:p>
            <a:pPr algn="ctr"/>
            <a:r>
              <a:rPr lang="en-GB" sz="2800" dirty="0">
                <a:solidFill>
                  <a:schemeClr val="bg1"/>
                </a:solidFill>
              </a:rPr>
              <a:t>so will what he wrote about the far future</a:t>
            </a:r>
          </a:p>
        </p:txBody>
      </p:sp>
    </p:spTree>
    <p:extLst>
      <p:ext uri="{BB962C8B-B14F-4D97-AF65-F5344CB8AC3E}">
        <p14:creationId xmlns:p14="http://schemas.microsoft.com/office/powerpoint/2010/main" val="612406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B7F00-0A07-8876-E0D3-6F1512313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2358" y="-2832358"/>
            <a:ext cx="2857285" cy="8522001"/>
          </a:xfrm>
          <a:prstGeom prst="rect">
            <a:avLst/>
          </a:prstGeom>
        </p:spPr>
      </p:pic>
      <p:pic>
        <p:nvPicPr>
          <p:cNvPr id="17" name="Picture 16">
            <a:extLst>
              <a:ext uri="{FF2B5EF4-FFF2-40B4-BE49-F238E27FC236}">
                <a16:creationId xmlns:a16="http://schemas.microsoft.com/office/drawing/2014/main" id="{BABDD63F-AC3E-9F12-D237-D9C0CE937220}"/>
              </a:ext>
            </a:extLst>
          </p:cNvPr>
          <p:cNvPicPr>
            <a:picLocks noChangeAspect="1"/>
          </p:cNvPicPr>
          <p:nvPr/>
        </p:nvPicPr>
        <p:blipFill>
          <a:blip r:embed="rId3" cstate="print">
            <a:extLst>
              <a:ext uri="{28A0092B-C50C-407E-A947-70E740481C1C}">
                <a14:useLocalDpi xmlns:a14="http://schemas.microsoft.com/office/drawing/2010/main" val="0"/>
              </a:ext>
            </a:extLst>
          </a:blip>
          <a:srcRect l="250" t="42336" r="-250" b="1878"/>
          <a:stretch/>
        </p:blipFill>
        <p:spPr>
          <a:xfrm rot="16200000">
            <a:off x="7273531" y="974330"/>
            <a:ext cx="2851939" cy="888999"/>
          </a:xfrm>
          <a:prstGeom prst="rect">
            <a:avLst/>
          </a:prstGeom>
        </p:spPr>
      </p:pic>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7" name="Speech Bubble: Rectangle 6">
            <a:extLst>
              <a:ext uri="{FF2B5EF4-FFF2-40B4-BE49-F238E27FC236}">
                <a16:creationId xmlns:a16="http://schemas.microsoft.com/office/drawing/2014/main" id="{9EED4BCD-308B-934D-5B92-1BEDFDD871D5}"/>
              </a:ext>
            </a:extLst>
          </p:cNvPr>
          <p:cNvSpPr/>
          <p:nvPr/>
        </p:nvSpPr>
        <p:spPr>
          <a:xfrm>
            <a:off x="5689600" y="3090333"/>
            <a:ext cx="1422400" cy="635000"/>
          </a:xfrm>
          <a:prstGeom prst="wedgeRectCallout">
            <a:avLst>
              <a:gd name="adj1" fmla="val 47620"/>
              <a:gd name="adj2" fmla="val -240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Roman</a:t>
            </a:r>
          </a:p>
          <a:p>
            <a:pPr algn="ctr"/>
            <a:r>
              <a:rPr lang="en-US" dirty="0"/>
              <a:t>Empire</a:t>
            </a:r>
            <a:endParaRPr lang="en-GB" dirty="0"/>
          </a:p>
        </p:txBody>
      </p:sp>
      <p:sp>
        <p:nvSpPr>
          <p:cNvPr id="8" name="Speech Bubble: Rectangle 7">
            <a:extLst>
              <a:ext uri="{FF2B5EF4-FFF2-40B4-BE49-F238E27FC236}">
                <a16:creationId xmlns:a16="http://schemas.microsoft.com/office/drawing/2014/main" id="{B40B12AC-5EE5-7134-8DF8-3EB56507B8D3}"/>
              </a:ext>
            </a:extLst>
          </p:cNvPr>
          <p:cNvSpPr/>
          <p:nvPr/>
        </p:nvSpPr>
        <p:spPr>
          <a:xfrm>
            <a:off x="7306732" y="3090333"/>
            <a:ext cx="1608667" cy="635000"/>
          </a:xfrm>
          <a:prstGeom prst="wedgeRectCallout">
            <a:avLst>
              <a:gd name="adj1" fmla="val -5745"/>
              <a:gd name="adj2" fmla="val -2281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 kingdom</a:t>
            </a:r>
          </a:p>
          <a:p>
            <a:pPr algn="ctr"/>
            <a:r>
              <a:rPr lang="en-US" dirty="0"/>
              <a:t>of the Gentiles</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
        <p:nvSpPr>
          <p:cNvPr id="12" name="Rectangle 11">
            <a:extLst>
              <a:ext uri="{FF2B5EF4-FFF2-40B4-BE49-F238E27FC236}">
                <a16:creationId xmlns:a16="http://schemas.microsoft.com/office/drawing/2014/main" id="{3A73E1AC-7076-36C8-229B-B5F53A642299}"/>
              </a:ext>
            </a:extLst>
          </p:cNvPr>
          <p:cNvSpPr/>
          <p:nvPr/>
        </p:nvSpPr>
        <p:spPr>
          <a:xfrm>
            <a:off x="5689600" y="3708400"/>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27 </a:t>
            </a:r>
            <a:r>
              <a:rPr lang="en-US" sz="1600" dirty="0" err="1"/>
              <a:t>bc</a:t>
            </a:r>
            <a:endParaRPr lang="en-GB" sz="1600" dirty="0"/>
          </a:p>
        </p:txBody>
      </p:sp>
      <p:sp>
        <p:nvSpPr>
          <p:cNvPr id="13" name="Rectangle 12">
            <a:extLst>
              <a:ext uri="{FF2B5EF4-FFF2-40B4-BE49-F238E27FC236}">
                <a16:creationId xmlns:a16="http://schemas.microsoft.com/office/drawing/2014/main" id="{5D3376BA-FDE5-10D8-3E84-A7E82905CFBC}"/>
              </a:ext>
            </a:extLst>
          </p:cNvPr>
          <p:cNvSpPr/>
          <p:nvPr/>
        </p:nvSpPr>
        <p:spPr>
          <a:xfrm>
            <a:off x="7306731" y="3725332"/>
            <a:ext cx="1608667" cy="1862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a:t>
            </a:r>
            <a:endParaRPr lang="en-GB" sz="1600" dirty="0"/>
          </a:p>
        </p:txBody>
      </p:sp>
      <p:sp>
        <p:nvSpPr>
          <p:cNvPr id="25" name="Arrow: Right 24">
            <a:extLst>
              <a:ext uri="{FF2B5EF4-FFF2-40B4-BE49-F238E27FC236}">
                <a16:creationId xmlns:a16="http://schemas.microsoft.com/office/drawing/2014/main" id="{BD0B0DFA-188F-8CFF-652C-B3966087F6AE}"/>
              </a:ext>
            </a:extLst>
          </p:cNvPr>
          <p:cNvSpPr/>
          <p:nvPr/>
        </p:nvSpPr>
        <p:spPr>
          <a:xfrm>
            <a:off x="661529" y="3429000"/>
            <a:ext cx="1422400" cy="2489423"/>
          </a:xfrm>
          <a:prstGeom prst="rightArrow">
            <a:avLst>
              <a:gd name="adj1" fmla="val 50000"/>
              <a:gd name="adj2" fmla="val 264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God told Daniel</a:t>
            </a:r>
          </a:p>
          <a:p>
            <a:pPr algn="ctr"/>
            <a:r>
              <a:rPr lang="en-US" sz="1200" dirty="0"/>
              <a:t>in 606 BC</a:t>
            </a:r>
          </a:p>
          <a:p>
            <a:pPr algn="ctr"/>
            <a:r>
              <a:rPr lang="en-US" sz="1200" dirty="0"/>
              <a:t> what was to come after Nebuchadnezzar</a:t>
            </a:r>
            <a:endParaRPr lang="en-GB" sz="1200" dirty="0"/>
          </a:p>
        </p:txBody>
      </p:sp>
      <p:sp>
        <p:nvSpPr>
          <p:cNvPr id="4" name="Arrow: Right 3">
            <a:extLst>
              <a:ext uri="{FF2B5EF4-FFF2-40B4-BE49-F238E27FC236}">
                <a16:creationId xmlns:a16="http://schemas.microsoft.com/office/drawing/2014/main" id="{5CD14FDD-4AE1-703A-FB48-7B5712646B6E}"/>
              </a:ext>
            </a:extLst>
          </p:cNvPr>
          <p:cNvSpPr/>
          <p:nvPr/>
        </p:nvSpPr>
        <p:spPr>
          <a:xfrm>
            <a:off x="2118304" y="4278213"/>
            <a:ext cx="5764163" cy="8339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The Medes, Persians, Greeks and Romans were all in the future</a:t>
            </a:r>
            <a:endParaRPr lang="en-GB" sz="1600" dirty="0"/>
          </a:p>
        </p:txBody>
      </p:sp>
      <p:sp>
        <p:nvSpPr>
          <p:cNvPr id="3" name="Arrow: Bent 2">
            <a:extLst>
              <a:ext uri="{FF2B5EF4-FFF2-40B4-BE49-F238E27FC236}">
                <a16:creationId xmlns:a16="http://schemas.microsoft.com/office/drawing/2014/main" id="{04362638-8FC2-2C99-70D8-A2C28B54B068}"/>
              </a:ext>
            </a:extLst>
          </p:cNvPr>
          <p:cNvSpPr/>
          <p:nvPr/>
        </p:nvSpPr>
        <p:spPr>
          <a:xfrm>
            <a:off x="2150537" y="491067"/>
            <a:ext cx="5884327" cy="5105400"/>
          </a:xfrm>
          <a:prstGeom prst="bentArrow">
            <a:avLst>
              <a:gd name="adj1" fmla="val 25000"/>
              <a:gd name="adj2" fmla="val 18947"/>
              <a:gd name="adj3" fmla="val 25000"/>
              <a:gd name="adj4" fmla="val 4673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14" name="TextBox 13"/>
          <p:cNvSpPr txBox="1"/>
          <p:nvPr/>
        </p:nvSpPr>
        <p:spPr>
          <a:xfrm>
            <a:off x="508000" y="5441369"/>
            <a:ext cx="8241552"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GB" sz="2800" dirty="0">
                <a:solidFill>
                  <a:schemeClr val="bg1"/>
                </a:solidFill>
              </a:rPr>
              <a:t>If what Daniel wrote about his near future became true</a:t>
            </a:r>
          </a:p>
          <a:p>
            <a:pPr algn="ctr"/>
            <a:r>
              <a:rPr lang="en-GB" sz="2800" dirty="0">
                <a:solidFill>
                  <a:schemeClr val="bg1"/>
                </a:solidFill>
              </a:rPr>
              <a:t>so will what he wrote about the far future</a:t>
            </a:r>
          </a:p>
        </p:txBody>
      </p:sp>
      <p:sp>
        <p:nvSpPr>
          <p:cNvPr id="16" name="TextBox 15">
            <a:extLst>
              <a:ext uri="{FF2B5EF4-FFF2-40B4-BE49-F238E27FC236}">
                <a16:creationId xmlns:a16="http://schemas.microsoft.com/office/drawing/2014/main" id="{AC1FA32A-700C-2C24-C517-D933D4FD7048}"/>
              </a:ext>
            </a:extLst>
          </p:cNvPr>
          <p:cNvSpPr txBox="1"/>
          <p:nvPr/>
        </p:nvSpPr>
        <p:spPr>
          <a:xfrm>
            <a:off x="4370807" y="1095663"/>
            <a:ext cx="2840842" cy="646331"/>
          </a:xfrm>
          <a:prstGeom prst="rect">
            <a:avLst/>
          </a:prstGeom>
          <a:noFill/>
        </p:spPr>
        <p:txBody>
          <a:bodyPr wrap="none" rtlCol="0">
            <a:spAutoFit/>
          </a:bodyPr>
          <a:lstStyle/>
          <a:p>
            <a:r>
              <a:rPr lang="en-US" sz="3600" dirty="0"/>
              <a:t>The end times</a:t>
            </a:r>
            <a:endParaRPr lang="en-GB" sz="3600" dirty="0"/>
          </a:p>
        </p:txBody>
      </p:sp>
    </p:spTree>
    <p:extLst>
      <p:ext uri="{BB962C8B-B14F-4D97-AF65-F5344CB8AC3E}">
        <p14:creationId xmlns:p14="http://schemas.microsoft.com/office/powerpoint/2010/main" val="24735540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23592" y="-2391859"/>
            <a:ext cx="2857285" cy="8564331"/>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945"/>
              <a:gd name="adj2" fmla="val -2080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sp>
        <p:nvSpPr>
          <p:cNvPr id="5" name="Speech Bubble: Rectangle 4">
            <a:extLst>
              <a:ext uri="{FF2B5EF4-FFF2-40B4-BE49-F238E27FC236}">
                <a16:creationId xmlns:a16="http://schemas.microsoft.com/office/drawing/2014/main" id="{C3A8EBC8-3853-FE93-3F13-98EA38EC4B47}"/>
              </a:ext>
            </a:extLst>
          </p:cNvPr>
          <p:cNvSpPr/>
          <p:nvPr/>
        </p:nvSpPr>
        <p:spPr>
          <a:xfrm>
            <a:off x="948267" y="3124200"/>
            <a:ext cx="5054598" cy="2565400"/>
          </a:xfrm>
          <a:prstGeom prst="wedgeRectCallout">
            <a:avLst>
              <a:gd name="adj1" fmla="val 91996"/>
              <a:gd name="adj2" fmla="val -8337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t>Let us consider this </a:t>
            </a:r>
          </a:p>
          <a:p>
            <a:pPr algn="ctr"/>
            <a:r>
              <a:rPr lang="en-US" sz="3200" dirty="0"/>
              <a:t>last kingdom of men</a:t>
            </a:r>
            <a:endParaRPr lang="en-GB" sz="3200" dirty="0"/>
          </a:p>
        </p:txBody>
      </p:sp>
      <p:pic>
        <p:nvPicPr>
          <p:cNvPr id="4" name="Picture 3">
            <a:extLst>
              <a:ext uri="{FF2B5EF4-FFF2-40B4-BE49-F238E27FC236}">
                <a16:creationId xmlns:a16="http://schemas.microsoft.com/office/drawing/2014/main" id="{94E1B05D-AB77-D659-BA17-B7ADD48EB67B}"/>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25349745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23592" y="-2391858"/>
            <a:ext cx="2857285" cy="8564332"/>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27599"/>
            <a:ext cx="1569650" cy="1667933"/>
          </a:xfrm>
          <a:prstGeom prst="wedgeRectCallout">
            <a:avLst>
              <a:gd name="adj1" fmla="val -945"/>
              <a:gd name="adj2" fmla="val -2029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sp>
        <p:nvSpPr>
          <p:cNvPr id="4" name="Speech Bubble: Rectangle 3">
            <a:extLst>
              <a:ext uri="{FF2B5EF4-FFF2-40B4-BE49-F238E27FC236}">
                <a16:creationId xmlns:a16="http://schemas.microsoft.com/office/drawing/2014/main" id="{B280C274-BA06-5BE8-C424-F3FEF9911750}"/>
              </a:ext>
            </a:extLst>
          </p:cNvPr>
          <p:cNvSpPr/>
          <p:nvPr/>
        </p:nvSpPr>
        <p:spPr>
          <a:xfrm>
            <a:off x="533401" y="4243511"/>
            <a:ext cx="4233331" cy="2565400"/>
          </a:xfrm>
          <a:prstGeom prst="wedgeRectCallout">
            <a:avLst>
              <a:gd name="adj1" fmla="val 119042"/>
              <a:gd name="adj2" fmla="val -119349"/>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t>You might think that the Bible predicted that this last kingdom would follow immediately after the fall of Rome!</a:t>
            </a:r>
            <a:endParaRPr lang="en-GB" sz="2400" dirty="0"/>
          </a:p>
        </p:txBody>
      </p:sp>
      <p:pic>
        <p:nvPicPr>
          <p:cNvPr id="3" name="Picture 2">
            <a:extLst>
              <a:ext uri="{FF2B5EF4-FFF2-40B4-BE49-F238E27FC236}">
                <a16:creationId xmlns:a16="http://schemas.microsoft.com/office/drawing/2014/main" id="{B44BF444-0603-8584-99A4-03D4C98C8ED6}"/>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37019064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27828" y="-2396093"/>
            <a:ext cx="2857285" cy="8572801"/>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3370"/>
              <a:gd name="adj2" fmla="val -2095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sp>
        <p:nvSpPr>
          <p:cNvPr id="4" name="Speech Bubble: Rectangle 3">
            <a:extLst>
              <a:ext uri="{FF2B5EF4-FFF2-40B4-BE49-F238E27FC236}">
                <a16:creationId xmlns:a16="http://schemas.microsoft.com/office/drawing/2014/main" id="{B280C274-BA06-5BE8-C424-F3FEF9911750}"/>
              </a:ext>
            </a:extLst>
          </p:cNvPr>
          <p:cNvSpPr/>
          <p:nvPr/>
        </p:nvSpPr>
        <p:spPr>
          <a:xfrm>
            <a:off x="533401" y="4243511"/>
            <a:ext cx="4233331" cy="2565400"/>
          </a:xfrm>
          <a:prstGeom prst="wedgeRectCallout">
            <a:avLst>
              <a:gd name="adj1" fmla="val 117642"/>
              <a:gd name="adj2" fmla="val -121329"/>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But remember that there is a dispensation that was not revealed in the Old Testament which comes in between</a:t>
            </a:r>
          </a:p>
          <a:p>
            <a:pPr algn="ctr"/>
            <a:r>
              <a:rPr lang="en-US" sz="2400" dirty="0"/>
              <a:t>the Law and the Kingdom</a:t>
            </a:r>
          </a:p>
        </p:txBody>
      </p:sp>
      <p:pic>
        <p:nvPicPr>
          <p:cNvPr id="3" name="Picture 2">
            <a:extLst>
              <a:ext uri="{FF2B5EF4-FFF2-40B4-BE49-F238E27FC236}">
                <a16:creationId xmlns:a16="http://schemas.microsoft.com/office/drawing/2014/main" id="{ABDA532E-E1FF-64D9-FD13-0C47FF000487}"/>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1220729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r>
                        <a:rPr lang="en-US" dirty="0"/>
                        <a:t>Innocence</a:t>
                      </a:r>
                      <a:endParaRPr lang="en-GB" dirty="0"/>
                    </a:p>
                  </a:txBody>
                  <a:tcPr anchor="ctr"/>
                </a:tc>
                <a:tc>
                  <a:txBody>
                    <a:bodyPr/>
                    <a:lstStyle/>
                    <a:p>
                      <a:pPr algn="ctr"/>
                      <a:r>
                        <a:rPr lang="en-US" dirty="0"/>
                        <a:t>Conscience</a:t>
                      </a:r>
                      <a:endParaRPr lang="en-GB" dirty="0"/>
                    </a:p>
                  </a:txBody>
                  <a:tcPr anchor="ctr"/>
                </a:tc>
                <a:tc>
                  <a:txBody>
                    <a:bodyPr/>
                    <a:lstStyle/>
                    <a:p>
                      <a:pPr algn="ctr"/>
                      <a:r>
                        <a:rPr lang="en-US" dirty="0"/>
                        <a:t>Human</a:t>
                      </a:r>
                      <a:br>
                        <a:rPr lang="en-US" dirty="0"/>
                      </a:br>
                      <a:r>
                        <a:rPr lang="en-US" dirty="0"/>
                        <a:t>Government</a:t>
                      </a:r>
                      <a:endParaRPr lang="en-GB" dirty="0"/>
                    </a:p>
                  </a:txBody>
                  <a:tcPr anchor="ctr"/>
                </a:tc>
                <a:tc>
                  <a:txBody>
                    <a:bodyPr/>
                    <a:lstStyle/>
                    <a:p>
                      <a:pPr algn="ctr"/>
                      <a:r>
                        <a:rPr lang="en-US" dirty="0"/>
                        <a:t>Promise</a:t>
                      </a:r>
                      <a:endParaRPr lang="en-GB" dirty="0"/>
                    </a:p>
                  </a:txBody>
                  <a:tcPr anchor="ctr"/>
                </a:tc>
                <a:tc>
                  <a:txBody>
                    <a:bodyPr/>
                    <a:lstStyle/>
                    <a:p>
                      <a:pPr algn="ctr"/>
                      <a:r>
                        <a:rPr lang="en-US" dirty="0"/>
                        <a:t>Law</a:t>
                      </a:r>
                      <a:endParaRPr lang="en-GB" dirty="0"/>
                    </a:p>
                  </a:txBody>
                  <a:tcPr anchor="ctr"/>
                </a:tc>
                <a:tc>
                  <a:txBody>
                    <a:bodyPr/>
                    <a:lstStyle/>
                    <a:p>
                      <a:pPr algn="ctr"/>
                      <a:r>
                        <a:rPr lang="en-US" dirty="0"/>
                        <a:t>Grace</a:t>
                      </a:r>
                      <a:endParaRPr lang="en-GB" dirty="0"/>
                    </a:p>
                  </a:txBody>
                  <a:tcPr anchor="ctr"/>
                </a:tc>
                <a:tc>
                  <a:txBody>
                    <a:bodyPr/>
                    <a:lstStyle/>
                    <a:p>
                      <a:pPr algn="ctr"/>
                      <a:r>
                        <a:rPr lang="en-US" dirty="0"/>
                        <a:t>Kingdom</a:t>
                      </a: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algn="l"/>
                      <a:r>
                        <a:rPr lang="en-US" dirty="0"/>
                        <a:t>The Fall</a:t>
                      </a:r>
                      <a:endParaRPr lang="en-GB" dirty="0"/>
                    </a:p>
                  </a:txBody>
                  <a:tcPr anchor="ctr"/>
                </a:tc>
                <a:tc>
                  <a:txBody>
                    <a:bodyPr/>
                    <a:lstStyle/>
                    <a:p>
                      <a:pPr algn="l"/>
                      <a:r>
                        <a:rPr lang="en-US" dirty="0"/>
                        <a:t>The Flood</a:t>
                      </a:r>
                      <a:endParaRPr lang="en-GB" dirty="0"/>
                    </a:p>
                  </a:txBody>
                  <a:tcPr anchor="ctr"/>
                </a:tc>
                <a:tc>
                  <a:txBody>
                    <a:bodyPr/>
                    <a:lstStyle/>
                    <a:p>
                      <a:pPr algn="l"/>
                      <a:r>
                        <a:rPr lang="en-US" dirty="0"/>
                        <a:t>Abraham</a:t>
                      </a:r>
                      <a:endParaRPr lang="en-GB" dirty="0"/>
                    </a:p>
                  </a:txBody>
                  <a:tcPr anchor="ctr"/>
                </a:tc>
                <a:tc>
                  <a:txBody>
                    <a:bodyPr/>
                    <a:lstStyle/>
                    <a:p>
                      <a:pPr algn="l"/>
                      <a:r>
                        <a:rPr lang="en-US" dirty="0"/>
                        <a:t>Moses</a:t>
                      </a:r>
                      <a:endParaRPr lang="en-GB" dirty="0"/>
                    </a:p>
                  </a:txBody>
                  <a:tcPr anchor="ctr"/>
                </a:tc>
                <a:tc>
                  <a:txBody>
                    <a:bodyPr/>
                    <a:lstStyle/>
                    <a:p>
                      <a:pPr algn="l"/>
                      <a:r>
                        <a:rPr lang="en-US" dirty="0"/>
                        <a:t>Christ</a:t>
                      </a:r>
                      <a:endParaRPr lang="en-GB" dirty="0"/>
                    </a:p>
                  </a:txBody>
                  <a:tcPr anchor="ctr"/>
                </a:tc>
                <a:tc>
                  <a:txBody>
                    <a:bodyPr/>
                    <a:lstStyle/>
                    <a:p>
                      <a:pPr algn="l"/>
                      <a:r>
                        <a:rPr lang="en-US" dirty="0"/>
                        <a:t>Kingdom</a:t>
                      </a:r>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sp>
        <p:nvSpPr>
          <p:cNvPr id="3" name="Speech Bubble: Rectangle 2">
            <a:extLst>
              <a:ext uri="{FF2B5EF4-FFF2-40B4-BE49-F238E27FC236}">
                <a16:creationId xmlns:a16="http://schemas.microsoft.com/office/drawing/2014/main" id="{6E733396-60D0-5124-D0C6-271F67395C55}"/>
              </a:ext>
            </a:extLst>
          </p:cNvPr>
          <p:cNvSpPr/>
          <p:nvPr/>
        </p:nvSpPr>
        <p:spPr>
          <a:xfrm>
            <a:off x="465668" y="3429000"/>
            <a:ext cx="5714999" cy="2565400"/>
          </a:xfrm>
          <a:prstGeom prst="wedgeRectCallout">
            <a:avLst>
              <a:gd name="adj1" fmla="val 63072"/>
              <a:gd name="adj2" fmla="val -14971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t>The dispensation of Grace</a:t>
            </a:r>
          </a:p>
          <a:p>
            <a:pPr algn="ctr"/>
            <a:r>
              <a:rPr lang="en-US" sz="2400" dirty="0"/>
              <a:t>or of the church age</a:t>
            </a:r>
          </a:p>
          <a:p>
            <a:pPr algn="ctr"/>
            <a:r>
              <a:rPr lang="en-US" sz="2400" dirty="0"/>
              <a:t>where we are living, </a:t>
            </a:r>
          </a:p>
          <a:p>
            <a:pPr algn="ctr"/>
            <a:r>
              <a:rPr lang="en-US" sz="2400" dirty="0"/>
              <a:t>is introduced in the New Testament </a:t>
            </a:r>
          </a:p>
          <a:p>
            <a:pPr algn="ctr"/>
            <a:r>
              <a:rPr lang="en-US" sz="2400" dirty="0"/>
              <a:t>between the Law and the Kingdom.</a:t>
            </a:r>
          </a:p>
        </p:txBody>
      </p:sp>
    </p:spTree>
    <p:extLst>
      <p:ext uri="{BB962C8B-B14F-4D97-AF65-F5344CB8AC3E}">
        <p14:creationId xmlns:p14="http://schemas.microsoft.com/office/powerpoint/2010/main" val="107892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4" name="Picture 13">
            <a:extLst>
              <a:ext uri="{FF2B5EF4-FFF2-40B4-BE49-F238E27FC236}">
                <a16:creationId xmlns:a16="http://schemas.microsoft.com/office/drawing/2014/main" id="{1167DBE4-EAC6-4FAA-6646-27C55DD93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134" y="0"/>
            <a:ext cx="6626543" cy="6858000"/>
          </a:xfrm>
          <a:prstGeom prst="rect">
            <a:avLst/>
          </a:prstGeom>
        </p:spPr>
      </p:pic>
      <p:sp>
        <p:nvSpPr>
          <p:cNvPr id="5" name="Explosion: 8 Points 4">
            <a:extLst>
              <a:ext uri="{FF2B5EF4-FFF2-40B4-BE49-F238E27FC236}">
                <a16:creationId xmlns:a16="http://schemas.microsoft.com/office/drawing/2014/main" id="{E8A9D454-62FA-EE8C-E0CB-59FEA73329D7}"/>
              </a:ext>
            </a:extLst>
          </p:cNvPr>
          <p:cNvSpPr/>
          <p:nvPr/>
        </p:nvSpPr>
        <p:spPr>
          <a:xfrm>
            <a:off x="384315" y="1566334"/>
            <a:ext cx="5926664" cy="5291666"/>
          </a:xfrm>
          <a:prstGeom prst="irregularSeal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t>This is reasonably sound logic</a:t>
            </a:r>
          </a:p>
        </p:txBody>
      </p:sp>
    </p:spTree>
    <p:extLst>
      <p:ext uri="{BB962C8B-B14F-4D97-AF65-F5344CB8AC3E}">
        <p14:creationId xmlns:p14="http://schemas.microsoft.com/office/powerpoint/2010/main" val="30133259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r>
                        <a:rPr lang="en-US" dirty="0"/>
                        <a:t>Innocence</a:t>
                      </a:r>
                      <a:endParaRPr lang="en-GB" dirty="0"/>
                    </a:p>
                  </a:txBody>
                  <a:tcPr anchor="ctr"/>
                </a:tc>
                <a:tc>
                  <a:txBody>
                    <a:bodyPr/>
                    <a:lstStyle/>
                    <a:p>
                      <a:pPr algn="ctr"/>
                      <a:r>
                        <a:rPr lang="en-US" dirty="0"/>
                        <a:t>Conscience</a:t>
                      </a:r>
                      <a:endParaRPr lang="en-GB" dirty="0"/>
                    </a:p>
                  </a:txBody>
                  <a:tcPr anchor="ctr"/>
                </a:tc>
                <a:tc>
                  <a:txBody>
                    <a:bodyPr/>
                    <a:lstStyle/>
                    <a:p>
                      <a:pPr algn="ctr"/>
                      <a:r>
                        <a:rPr lang="en-US" dirty="0"/>
                        <a:t>Human</a:t>
                      </a:r>
                      <a:br>
                        <a:rPr lang="en-US" dirty="0"/>
                      </a:br>
                      <a:r>
                        <a:rPr lang="en-US" dirty="0"/>
                        <a:t>Government</a:t>
                      </a:r>
                      <a:endParaRPr lang="en-GB" dirty="0"/>
                    </a:p>
                  </a:txBody>
                  <a:tcPr anchor="ctr"/>
                </a:tc>
                <a:tc>
                  <a:txBody>
                    <a:bodyPr/>
                    <a:lstStyle/>
                    <a:p>
                      <a:pPr algn="ctr"/>
                      <a:r>
                        <a:rPr lang="en-US" dirty="0"/>
                        <a:t>Promise</a:t>
                      </a:r>
                      <a:endParaRPr lang="en-GB" dirty="0"/>
                    </a:p>
                  </a:txBody>
                  <a:tcPr anchor="ctr"/>
                </a:tc>
                <a:tc>
                  <a:txBody>
                    <a:bodyPr/>
                    <a:lstStyle/>
                    <a:p>
                      <a:pPr algn="ctr"/>
                      <a:r>
                        <a:rPr lang="en-US" dirty="0"/>
                        <a:t>Law</a:t>
                      </a:r>
                      <a:endParaRPr lang="en-GB" dirty="0"/>
                    </a:p>
                  </a:txBody>
                  <a:tcPr anchor="ctr"/>
                </a:tc>
                <a:tc>
                  <a:txBody>
                    <a:bodyPr/>
                    <a:lstStyle/>
                    <a:p>
                      <a:pPr algn="ctr"/>
                      <a:r>
                        <a:rPr lang="en-US" dirty="0"/>
                        <a:t>Grace</a:t>
                      </a:r>
                      <a:endParaRPr lang="en-GB" dirty="0"/>
                    </a:p>
                  </a:txBody>
                  <a:tcPr anchor="ctr"/>
                </a:tc>
                <a:tc>
                  <a:txBody>
                    <a:bodyPr/>
                    <a:lstStyle/>
                    <a:p>
                      <a:pPr algn="ctr"/>
                      <a:r>
                        <a:rPr lang="en-US" dirty="0"/>
                        <a:t>Kingdom</a:t>
                      </a: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algn="l"/>
                      <a:r>
                        <a:rPr lang="en-US" dirty="0"/>
                        <a:t>The Fall</a:t>
                      </a:r>
                      <a:endParaRPr lang="en-GB" dirty="0"/>
                    </a:p>
                  </a:txBody>
                  <a:tcPr anchor="ctr"/>
                </a:tc>
                <a:tc>
                  <a:txBody>
                    <a:bodyPr/>
                    <a:lstStyle/>
                    <a:p>
                      <a:pPr algn="l"/>
                      <a:r>
                        <a:rPr lang="en-US" dirty="0"/>
                        <a:t>The Flood</a:t>
                      </a:r>
                      <a:endParaRPr lang="en-GB" dirty="0"/>
                    </a:p>
                  </a:txBody>
                  <a:tcPr anchor="ctr"/>
                </a:tc>
                <a:tc>
                  <a:txBody>
                    <a:bodyPr/>
                    <a:lstStyle/>
                    <a:p>
                      <a:pPr algn="l"/>
                      <a:r>
                        <a:rPr lang="en-US" dirty="0"/>
                        <a:t>Abraham</a:t>
                      </a:r>
                      <a:endParaRPr lang="en-GB" dirty="0"/>
                    </a:p>
                  </a:txBody>
                  <a:tcPr anchor="ctr"/>
                </a:tc>
                <a:tc>
                  <a:txBody>
                    <a:bodyPr/>
                    <a:lstStyle/>
                    <a:p>
                      <a:pPr algn="l"/>
                      <a:r>
                        <a:rPr lang="en-US" dirty="0"/>
                        <a:t>Moses</a:t>
                      </a:r>
                      <a:endParaRPr lang="en-GB" dirty="0"/>
                    </a:p>
                  </a:txBody>
                  <a:tcPr anchor="ctr"/>
                </a:tc>
                <a:tc>
                  <a:txBody>
                    <a:bodyPr/>
                    <a:lstStyle/>
                    <a:p>
                      <a:pPr algn="l"/>
                      <a:r>
                        <a:rPr lang="en-US" dirty="0"/>
                        <a:t>Christ</a:t>
                      </a:r>
                      <a:endParaRPr lang="en-GB" dirty="0"/>
                    </a:p>
                  </a:txBody>
                  <a:tcPr anchor="ctr"/>
                </a:tc>
                <a:tc>
                  <a:txBody>
                    <a:bodyPr/>
                    <a:lstStyle/>
                    <a:p>
                      <a:pPr algn="l"/>
                      <a:r>
                        <a:rPr lang="en-US" dirty="0"/>
                        <a:t>Kingdom</a:t>
                      </a:r>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sp>
        <p:nvSpPr>
          <p:cNvPr id="3" name="Speech Bubble: Rectangle 2">
            <a:extLst>
              <a:ext uri="{FF2B5EF4-FFF2-40B4-BE49-F238E27FC236}">
                <a16:creationId xmlns:a16="http://schemas.microsoft.com/office/drawing/2014/main" id="{6E733396-60D0-5124-D0C6-271F67395C55}"/>
              </a:ext>
            </a:extLst>
          </p:cNvPr>
          <p:cNvSpPr/>
          <p:nvPr/>
        </p:nvSpPr>
        <p:spPr>
          <a:xfrm>
            <a:off x="465668" y="3429000"/>
            <a:ext cx="5714999" cy="2565400"/>
          </a:xfrm>
          <a:prstGeom prst="wedgeRectCallout">
            <a:avLst>
              <a:gd name="adj1" fmla="val 63072"/>
              <a:gd name="adj2" fmla="val -14971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t>The dispensation of Grace</a:t>
            </a:r>
          </a:p>
          <a:p>
            <a:pPr algn="ctr"/>
            <a:r>
              <a:rPr lang="en-US" sz="2400" dirty="0"/>
              <a:t>or of the church age</a:t>
            </a:r>
          </a:p>
          <a:p>
            <a:pPr algn="ctr"/>
            <a:r>
              <a:rPr lang="en-US" sz="2400" dirty="0"/>
              <a:t>where we are living, </a:t>
            </a:r>
          </a:p>
          <a:p>
            <a:pPr algn="ctr"/>
            <a:r>
              <a:rPr lang="en-US" sz="2400" dirty="0"/>
              <a:t>is introduced in the New Testament </a:t>
            </a:r>
          </a:p>
          <a:p>
            <a:pPr algn="ctr"/>
            <a:r>
              <a:rPr lang="en-US" sz="2400" dirty="0"/>
              <a:t>between the Law and the Kingdom.</a:t>
            </a:r>
          </a:p>
        </p:txBody>
      </p:sp>
      <p:sp>
        <p:nvSpPr>
          <p:cNvPr id="4" name="Oval 3">
            <a:extLst>
              <a:ext uri="{FF2B5EF4-FFF2-40B4-BE49-F238E27FC236}">
                <a16:creationId xmlns:a16="http://schemas.microsoft.com/office/drawing/2014/main" id="{5C44359C-8BD0-0CF3-8513-93BEAB94F944}"/>
              </a:ext>
            </a:extLst>
          </p:cNvPr>
          <p:cNvSpPr/>
          <p:nvPr/>
        </p:nvSpPr>
        <p:spPr>
          <a:xfrm rot="20511901">
            <a:off x="5867400" y="178142"/>
            <a:ext cx="3344333" cy="2192866"/>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38164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cxnSp>
        <p:nvCxnSpPr>
          <p:cNvPr id="3" name="Straight Connector 2">
            <a:extLst>
              <a:ext uri="{FF2B5EF4-FFF2-40B4-BE49-F238E27FC236}">
                <a16:creationId xmlns:a16="http://schemas.microsoft.com/office/drawing/2014/main" id="{7A592D0B-C981-5EDE-62E8-332A9CEFC5B6}"/>
              </a:ext>
            </a:extLst>
          </p:cNvPr>
          <p:cNvCxnSpPr>
            <a:cxnSpLocks/>
          </p:cNvCxnSpPr>
          <p:nvPr/>
        </p:nvCxnSpPr>
        <p:spPr>
          <a:xfrm>
            <a:off x="7120468"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D34EF48F-1CDD-09BF-D8CB-7DBA12E8D5AD}"/>
              </a:ext>
            </a:extLst>
          </p:cNvPr>
          <p:cNvSpPr txBox="1"/>
          <p:nvPr/>
        </p:nvSpPr>
        <p:spPr>
          <a:xfrm>
            <a:off x="6760633" y="2949313"/>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476 AD</a:t>
            </a:r>
            <a:endParaRPr lang="en-GB" dirty="0"/>
          </a:p>
        </p:txBody>
      </p:sp>
    </p:spTree>
    <p:extLst>
      <p:ext uri="{BB962C8B-B14F-4D97-AF65-F5344CB8AC3E}">
        <p14:creationId xmlns:p14="http://schemas.microsoft.com/office/powerpoint/2010/main" val="5286894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cxnSp>
        <p:nvCxnSpPr>
          <p:cNvPr id="3" name="Straight Connector 2">
            <a:extLst>
              <a:ext uri="{FF2B5EF4-FFF2-40B4-BE49-F238E27FC236}">
                <a16:creationId xmlns:a16="http://schemas.microsoft.com/office/drawing/2014/main" id="{7A592D0B-C981-5EDE-62E8-332A9CEFC5B6}"/>
              </a:ext>
            </a:extLst>
          </p:cNvPr>
          <p:cNvCxnSpPr>
            <a:cxnSpLocks/>
          </p:cNvCxnSpPr>
          <p:nvPr/>
        </p:nvCxnSpPr>
        <p:spPr>
          <a:xfrm>
            <a:off x="7120468"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D34EF48F-1CDD-09BF-D8CB-7DBA12E8D5AD}"/>
              </a:ext>
            </a:extLst>
          </p:cNvPr>
          <p:cNvSpPr txBox="1"/>
          <p:nvPr/>
        </p:nvSpPr>
        <p:spPr>
          <a:xfrm>
            <a:off x="6760633" y="2949313"/>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476 AD</a:t>
            </a:r>
            <a:endParaRPr lang="en-GB" dirty="0"/>
          </a:p>
        </p:txBody>
      </p:sp>
      <p:sp>
        <p:nvSpPr>
          <p:cNvPr id="8" name="Arrow: Right 7">
            <a:extLst>
              <a:ext uri="{FF2B5EF4-FFF2-40B4-BE49-F238E27FC236}">
                <a16:creationId xmlns:a16="http://schemas.microsoft.com/office/drawing/2014/main" id="{2F61CBC0-D7AB-6F9D-8A24-CF4C83A20B87}"/>
              </a:ext>
            </a:extLst>
          </p:cNvPr>
          <p:cNvSpPr/>
          <p:nvPr/>
        </p:nvSpPr>
        <p:spPr>
          <a:xfrm>
            <a:off x="186267" y="1905000"/>
            <a:ext cx="7332133" cy="11176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There is a gap between the fall of Rome and the final kingdom of men.</a:t>
            </a:r>
          </a:p>
          <a:p>
            <a:pPr algn="ctr"/>
            <a:r>
              <a:rPr lang="en-US" dirty="0"/>
              <a:t>in other words, between the ankles and the feet</a:t>
            </a:r>
            <a:endParaRPr lang="en-GB" dirty="0"/>
          </a:p>
        </p:txBody>
      </p:sp>
    </p:spTree>
    <p:extLst>
      <p:ext uri="{BB962C8B-B14F-4D97-AF65-F5344CB8AC3E}">
        <p14:creationId xmlns:p14="http://schemas.microsoft.com/office/powerpoint/2010/main" val="9307577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sp>
        <p:nvSpPr>
          <p:cNvPr id="3" name="Speech Bubble: Rectangle 2">
            <a:extLst>
              <a:ext uri="{FF2B5EF4-FFF2-40B4-BE49-F238E27FC236}">
                <a16:creationId xmlns:a16="http://schemas.microsoft.com/office/drawing/2014/main" id="{0986B87A-9E26-66CD-BEA4-6D2C409D44BA}"/>
              </a:ext>
            </a:extLst>
          </p:cNvPr>
          <p:cNvSpPr/>
          <p:nvPr/>
        </p:nvSpPr>
        <p:spPr>
          <a:xfrm>
            <a:off x="1159936" y="4216401"/>
            <a:ext cx="5714999" cy="2565400"/>
          </a:xfrm>
          <a:prstGeom prst="wedgeRectCallout">
            <a:avLst>
              <a:gd name="adj1" fmla="val 54924"/>
              <a:gd name="adj2" fmla="val -7974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t>The dispensation of Grace</a:t>
            </a:r>
          </a:p>
          <a:p>
            <a:pPr algn="ctr"/>
            <a:r>
              <a:rPr lang="en-US" sz="2400" dirty="0"/>
              <a:t>or of the church age</a:t>
            </a:r>
          </a:p>
          <a:p>
            <a:pPr algn="ctr"/>
            <a:r>
              <a:rPr lang="en-US" sz="2400" dirty="0"/>
              <a:t>where we are living, </a:t>
            </a:r>
          </a:p>
          <a:p>
            <a:pPr algn="ctr"/>
            <a:r>
              <a:rPr lang="en-US" sz="2400" dirty="0"/>
              <a:t>is introduced in the New Testament </a:t>
            </a:r>
          </a:p>
          <a:p>
            <a:pPr algn="ctr"/>
            <a:r>
              <a:rPr lang="en-US" sz="2400" dirty="0"/>
              <a:t>between the Law and the Kingdom.</a:t>
            </a:r>
          </a:p>
        </p:txBody>
      </p:sp>
      <p:sp>
        <p:nvSpPr>
          <p:cNvPr id="7" name="Arrow: Left-Right 6">
            <a:extLst>
              <a:ext uri="{FF2B5EF4-FFF2-40B4-BE49-F238E27FC236}">
                <a16:creationId xmlns:a16="http://schemas.microsoft.com/office/drawing/2014/main" id="{D0AD06D4-FE80-9F1E-FB03-EF549A73B34D}"/>
              </a:ext>
            </a:extLst>
          </p:cNvPr>
          <p:cNvSpPr/>
          <p:nvPr/>
        </p:nvSpPr>
        <p:spPr>
          <a:xfrm>
            <a:off x="6985001" y="2463800"/>
            <a:ext cx="1244602" cy="46166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Grace</a:t>
            </a:r>
            <a:endParaRPr lang="en-GB" dirty="0"/>
          </a:p>
        </p:txBody>
      </p:sp>
    </p:spTree>
    <p:extLst>
      <p:ext uri="{BB962C8B-B14F-4D97-AF65-F5344CB8AC3E}">
        <p14:creationId xmlns:p14="http://schemas.microsoft.com/office/powerpoint/2010/main" val="22385295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sp>
        <p:nvSpPr>
          <p:cNvPr id="3" name="Speech Bubble: Rectangle 2">
            <a:extLst>
              <a:ext uri="{FF2B5EF4-FFF2-40B4-BE49-F238E27FC236}">
                <a16:creationId xmlns:a16="http://schemas.microsoft.com/office/drawing/2014/main" id="{0986B87A-9E26-66CD-BEA4-6D2C409D44BA}"/>
              </a:ext>
            </a:extLst>
          </p:cNvPr>
          <p:cNvSpPr/>
          <p:nvPr/>
        </p:nvSpPr>
        <p:spPr>
          <a:xfrm>
            <a:off x="1159936" y="4216401"/>
            <a:ext cx="5714999" cy="2565400"/>
          </a:xfrm>
          <a:prstGeom prst="wedgeRectCallout">
            <a:avLst>
              <a:gd name="adj1" fmla="val 54924"/>
              <a:gd name="adj2" fmla="val -7974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t>The dispensation of Grace</a:t>
            </a:r>
          </a:p>
          <a:p>
            <a:pPr algn="ctr"/>
            <a:r>
              <a:rPr lang="en-US" sz="2400" dirty="0"/>
              <a:t>or of the church age</a:t>
            </a:r>
          </a:p>
          <a:p>
            <a:pPr algn="ctr"/>
            <a:r>
              <a:rPr lang="en-US" sz="2400" dirty="0"/>
              <a:t>where we are living </a:t>
            </a:r>
          </a:p>
          <a:p>
            <a:pPr algn="ctr"/>
            <a:r>
              <a:rPr lang="en-US" sz="2400" dirty="0"/>
              <a:t>is introduced in the New Testament </a:t>
            </a:r>
          </a:p>
          <a:p>
            <a:pPr algn="ctr"/>
            <a:r>
              <a:rPr lang="en-US" sz="2400" dirty="0"/>
              <a:t>between the Law and the Kingdom.</a:t>
            </a:r>
          </a:p>
        </p:txBody>
      </p:sp>
      <p:sp>
        <p:nvSpPr>
          <p:cNvPr id="7" name="Speech Bubble: Rectangle 6">
            <a:extLst>
              <a:ext uri="{FF2B5EF4-FFF2-40B4-BE49-F238E27FC236}">
                <a16:creationId xmlns:a16="http://schemas.microsoft.com/office/drawing/2014/main" id="{F1EC980F-62E6-68DD-3962-458DD32DA64D}"/>
              </a:ext>
            </a:extLst>
          </p:cNvPr>
          <p:cNvSpPr/>
          <p:nvPr/>
        </p:nvSpPr>
        <p:spPr>
          <a:xfrm>
            <a:off x="491071" y="2104830"/>
            <a:ext cx="5452530" cy="1434217"/>
          </a:xfrm>
          <a:prstGeom prst="wedgeRectCallout">
            <a:avLst>
              <a:gd name="adj1" fmla="val 97227"/>
              <a:gd name="adj2" fmla="val -68736"/>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The final and last kingdom of men</a:t>
            </a:r>
          </a:p>
          <a:p>
            <a:pPr algn="ctr"/>
            <a:r>
              <a:rPr lang="en-US" sz="2400" dirty="0"/>
              <a:t>will only happen after the church age,</a:t>
            </a:r>
          </a:p>
          <a:p>
            <a:pPr algn="ctr"/>
            <a:r>
              <a:rPr lang="en-US" sz="2400" dirty="0"/>
              <a:t>when the dispensation of grace finishes</a:t>
            </a:r>
          </a:p>
        </p:txBody>
      </p:sp>
      <p:sp>
        <p:nvSpPr>
          <p:cNvPr id="8" name="Arrow: Left-Right 7">
            <a:extLst>
              <a:ext uri="{FF2B5EF4-FFF2-40B4-BE49-F238E27FC236}">
                <a16:creationId xmlns:a16="http://schemas.microsoft.com/office/drawing/2014/main" id="{AFEF882A-3858-BCE7-4ECE-5CBE22D1332C}"/>
              </a:ext>
            </a:extLst>
          </p:cNvPr>
          <p:cNvSpPr/>
          <p:nvPr/>
        </p:nvSpPr>
        <p:spPr>
          <a:xfrm>
            <a:off x="6985001" y="2463800"/>
            <a:ext cx="1244602" cy="46166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Grace</a:t>
            </a:r>
            <a:endParaRPr lang="en-GB" dirty="0"/>
          </a:p>
        </p:txBody>
      </p:sp>
    </p:spTree>
    <p:extLst>
      <p:ext uri="{BB962C8B-B14F-4D97-AF65-F5344CB8AC3E}">
        <p14:creationId xmlns:p14="http://schemas.microsoft.com/office/powerpoint/2010/main" val="20231705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sp>
        <p:nvSpPr>
          <p:cNvPr id="3" name="Speech Bubble: Rectangle 2">
            <a:extLst>
              <a:ext uri="{FF2B5EF4-FFF2-40B4-BE49-F238E27FC236}">
                <a16:creationId xmlns:a16="http://schemas.microsoft.com/office/drawing/2014/main" id="{0986B87A-9E26-66CD-BEA4-6D2C409D44BA}"/>
              </a:ext>
            </a:extLst>
          </p:cNvPr>
          <p:cNvSpPr/>
          <p:nvPr/>
        </p:nvSpPr>
        <p:spPr>
          <a:xfrm>
            <a:off x="448733" y="2802468"/>
            <a:ext cx="5714999" cy="2565400"/>
          </a:xfrm>
          <a:prstGeom prst="wedgeRectCallout">
            <a:avLst>
              <a:gd name="adj1" fmla="val 74035"/>
              <a:gd name="adj2" fmla="val -100206"/>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t>Are there any scriptures in the OT</a:t>
            </a:r>
          </a:p>
          <a:p>
            <a:pPr algn="ctr"/>
            <a:r>
              <a:rPr lang="en-US" sz="2400" dirty="0"/>
              <a:t>that reference this gap?</a:t>
            </a:r>
          </a:p>
        </p:txBody>
      </p:sp>
      <p:sp>
        <p:nvSpPr>
          <p:cNvPr id="7" name="Arrow: Left-Right 6">
            <a:extLst>
              <a:ext uri="{FF2B5EF4-FFF2-40B4-BE49-F238E27FC236}">
                <a16:creationId xmlns:a16="http://schemas.microsoft.com/office/drawing/2014/main" id="{8827872D-2C8A-9FE6-2C79-77EA4D9CE1CA}"/>
              </a:ext>
            </a:extLst>
          </p:cNvPr>
          <p:cNvSpPr/>
          <p:nvPr/>
        </p:nvSpPr>
        <p:spPr>
          <a:xfrm>
            <a:off x="6985001" y="2463800"/>
            <a:ext cx="1244602" cy="46166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Grace</a:t>
            </a:r>
            <a:endParaRPr lang="en-GB" dirty="0"/>
          </a:p>
        </p:txBody>
      </p:sp>
    </p:spTree>
    <p:extLst>
      <p:ext uri="{BB962C8B-B14F-4D97-AF65-F5344CB8AC3E}">
        <p14:creationId xmlns:p14="http://schemas.microsoft.com/office/powerpoint/2010/main" val="38547930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Left-Right 6">
            <a:extLst>
              <a:ext uri="{FF2B5EF4-FFF2-40B4-BE49-F238E27FC236}">
                <a16:creationId xmlns:a16="http://schemas.microsoft.com/office/drawing/2014/main" id="{E419AF91-B324-1493-7F15-51E0FBC676EE}"/>
              </a:ext>
            </a:extLst>
          </p:cNvPr>
          <p:cNvSpPr/>
          <p:nvPr/>
        </p:nvSpPr>
        <p:spPr>
          <a:xfrm>
            <a:off x="6985001" y="2463800"/>
            <a:ext cx="1244602" cy="46166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Grace</a:t>
            </a:r>
            <a:endParaRPr lang="en-GB" dirty="0"/>
          </a:p>
        </p:txBody>
      </p:sp>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sp>
        <p:nvSpPr>
          <p:cNvPr id="3" name="Speech Bubble: Rectangle 2">
            <a:extLst>
              <a:ext uri="{FF2B5EF4-FFF2-40B4-BE49-F238E27FC236}">
                <a16:creationId xmlns:a16="http://schemas.microsoft.com/office/drawing/2014/main" id="{0986B87A-9E26-66CD-BEA4-6D2C409D44BA}"/>
              </a:ext>
            </a:extLst>
          </p:cNvPr>
          <p:cNvSpPr/>
          <p:nvPr/>
        </p:nvSpPr>
        <p:spPr>
          <a:xfrm>
            <a:off x="-29931" y="1506760"/>
            <a:ext cx="6947200" cy="4919424"/>
          </a:xfrm>
          <a:prstGeom prst="wedgeRectCallout">
            <a:avLst>
              <a:gd name="adj1" fmla="val 64438"/>
              <a:gd name="adj2" fmla="val -5357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400" b="1" dirty="0">
                <a:solidFill>
                  <a:srgbClr val="FFFF00"/>
                </a:solidFill>
              </a:rPr>
              <a:t>Daniel 9:24-27</a:t>
            </a:r>
          </a:p>
          <a:p>
            <a:endParaRPr lang="en-US" sz="1600" dirty="0"/>
          </a:p>
          <a:p>
            <a:pPr marL="342900" indent="-342900">
              <a:buFont typeface="+mj-lt"/>
              <a:buAutoNum type="arabicPeriod"/>
            </a:pPr>
            <a:r>
              <a:rPr lang="en-US" b="1" dirty="0">
                <a:solidFill>
                  <a:srgbClr val="FFFF00"/>
                </a:solidFill>
              </a:rPr>
              <a:t>Seventy weeks </a:t>
            </a:r>
            <a:r>
              <a:rPr lang="en-US" sz="1600" dirty="0"/>
              <a:t>are determined upon thy people and upon thy holy city. </a:t>
            </a:r>
          </a:p>
          <a:p>
            <a:pPr marL="342900" indent="-342900">
              <a:buFont typeface="+mj-lt"/>
              <a:buAutoNum type="arabicPeriod"/>
            </a:pPr>
            <a:endParaRPr lang="en-US" sz="1600" baseline="30000" dirty="0"/>
          </a:p>
          <a:p>
            <a:pPr marL="342900" indent="-342900">
              <a:buFont typeface="+mj-lt"/>
              <a:buAutoNum type="arabicPeriod"/>
            </a:pPr>
            <a:r>
              <a:rPr lang="en-US" sz="1600" baseline="30000" dirty="0"/>
              <a:t>25</a:t>
            </a:r>
            <a:r>
              <a:rPr lang="en-US" sz="1600" dirty="0"/>
              <a:t> Know therefore and understand, that from the going forth of the commandment to restore and to build Jerusalem unto the Messiah the Prince shall be </a:t>
            </a:r>
            <a:r>
              <a:rPr lang="en-US" b="1" dirty="0">
                <a:solidFill>
                  <a:srgbClr val="FFFF00"/>
                </a:solidFill>
              </a:rPr>
              <a:t>seven weeks and threescore and two weeks (69 weeks)     </a:t>
            </a:r>
            <a:r>
              <a:rPr lang="en-US" sz="1600" dirty="0"/>
              <a:t>the street shall be built again, and the wall, even in troublous times </a:t>
            </a:r>
            <a:r>
              <a:rPr lang="en-US" sz="1600" dirty="0">
                <a:solidFill>
                  <a:schemeClr val="bg1"/>
                </a:solidFill>
              </a:rPr>
              <a:t>(during the 7 weeks)</a:t>
            </a:r>
            <a:endParaRPr lang="en-US" sz="1400" dirty="0">
              <a:solidFill>
                <a:schemeClr val="bg1"/>
              </a:solidFill>
            </a:endParaRPr>
          </a:p>
          <a:p>
            <a:pPr marL="342900" indent="-342900">
              <a:buFont typeface="+mj-lt"/>
              <a:buAutoNum type="arabicPeriod"/>
            </a:pPr>
            <a:endParaRPr lang="en-US" sz="1600" b="1" baseline="30000" dirty="0">
              <a:solidFill>
                <a:srgbClr val="FFFF00"/>
              </a:solidFill>
            </a:endParaRPr>
          </a:p>
          <a:p>
            <a:pPr marL="342900" indent="-342900">
              <a:buFont typeface="+mj-lt"/>
              <a:buAutoNum type="arabicPeriod"/>
            </a:pPr>
            <a:r>
              <a:rPr lang="en-US" sz="1600" baseline="30000" dirty="0"/>
              <a:t>26</a:t>
            </a:r>
            <a:r>
              <a:rPr lang="en-US" sz="1600" dirty="0"/>
              <a:t> And </a:t>
            </a:r>
            <a:r>
              <a:rPr lang="en-US" b="1" dirty="0">
                <a:solidFill>
                  <a:srgbClr val="FFFF00"/>
                </a:solidFill>
              </a:rPr>
              <a:t>after threescore and two weeks (7 + 62 = 69 weeks) </a:t>
            </a:r>
            <a:r>
              <a:rPr lang="en-US" sz="1600" dirty="0"/>
              <a:t>shall Messiah be cut off and the people of the prince that shall come shall destroy the city </a:t>
            </a:r>
          </a:p>
          <a:p>
            <a:pPr marL="342900" indent="-342900">
              <a:buAutoNum type="arabicPeriod"/>
            </a:pPr>
            <a:endParaRPr lang="en-US" sz="1600" dirty="0"/>
          </a:p>
          <a:p>
            <a:pPr marL="342900" indent="-342900">
              <a:buAutoNum type="arabicPeriod"/>
            </a:pPr>
            <a:r>
              <a:rPr lang="en-US" sz="1600" dirty="0"/>
              <a:t> </a:t>
            </a:r>
            <a:r>
              <a:rPr lang="en-US" sz="1600" baseline="30000" dirty="0"/>
              <a:t>27</a:t>
            </a:r>
            <a:r>
              <a:rPr lang="en-US" sz="1600" dirty="0"/>
              <a:t> And he shall confirm the covenant with many for </a:t>
            </a:r>
            <a:r>
              <a:rPr lang="en-US" b="1" dirty="0">
                <a:solidFill>
                  <a:srgbClr val="FFFF00"/>
                </a:solidFill>
              </a:rPr>
              <a:t>one week (7 Years)</a:t>
            </a:r>
            <a:r>
              <a:rPr lang="en-US" sz="1600" dirty="0"/>
              <a:t>: </a:t>
            </a:r>
          </a:p>
          <a:p>
            <a:pPr marL="342900" indent="-342900">
              <a:buAutoNum type="arabicPeriod"/>
            </a:pPr>
            <a:endParaRPr lang="en-US" sz="1600" dirty="0"/>
          </a:p>
          <a:p>
            <a:pPr marL="342900" indent="-342900">
              <a:buAutoNum type="arabicPeriod"/>
            </a:pPr>
            <a:r>
              <a:rPr lang="en-US" sz="1600" dirty="0"/>
              <a:t>and in </a:t>
            </a:r>
            <a:r>
              <a:rPr lang="en-US" b="1" dirty="0">
                <a:solidFill>
                  <a:srgbClr val="FFFF00"/>
                </a:solidFill>
              </a:rPr>
              <a:t>the midst of the week (after 3.5 years) </a:t>
            </a:r>
            <a:r>
              <a:rPr lang="en-US" sz="1600" dirty="0"/>
              <a:t>he shall cause the sacrifice and the oblation to cease</a:t>
            </a:r>
          </a:p>
        </p:txBody>
      </p:sp>
    </p:spTree>
    <p:extLst>
      <p:ext uri="{BB962C8B-B14F-4D97-AF65-F5344CB8AC3E}">
        <p14:creationId xmlns:p14="http://schemas.microsoft.com/office/powerpoint/2010/main" val="16796785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sp>
        <p:nvSpPr>
          <p:cNvPr id="8" name="Arrow: Left-Right 7">
            <a:extLst>
              <a:ext uri="{FF2B5EF4-FFF2-40B4-BE49-F238E27FC236}">
                <a16:creationId xmlns:a16="http://schemas.microsoft.com/office/drawing/2014/main" id="{8EB439B9-B874-250D-C57B-74FF7A00C306}"/>
              </a:ext>
            </a:extLst>
          </p:cNvPr>
          <p:cNvSpPr/>
          <p:nvPr/>
        </p:nvSpPr>
        <p:spPr>
          <a:xfrm>
            <a:off x="8128018" y="2926384"/>
            <a:ext cx="804331" cy="36541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7 Yrs</a:t>
            </a:r>
            <a:endParaRPr lang="en-GB" sz="1600" dirty="0"/>
          </a:p>
        </p:txBody>
      </p:sp>
      <p:sp>
        <p:nvSpPr>
          <p:cNvPr id="9" name="Arrow: Right 8">
            <a:extLst>
              <a:ext uri="{FF2B5EF4-FFF2-40B4-BE49-F238E27FC236}">
                <a16:creationId xmlns:a16="http://schemas.microsoft.com/office/drawing/2014/main" id="{8C2D310E-B994-CDC5-D65D-A24EE5299DD4}"/>
              </a:ext>
            </a:extLst>
          </p:cNvPr>
          <p:cNvSpPr/>
          <p:nvPr/>
        </p:nvSpPr>
        <p:spPr>
          <a:xfrm rot="17935614">
            <a:off x="158284" y="4134885"/>
            <a:ext cx="3434306" cy="965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445 BC</a:t>
            </a:r>
            <a:endParaRPr lang="en-GB" dirty="0"/>
          </a:p>
        </p:txBody>
      </p:sp>
      <p:sp>
        <p:nvSpPr>
          <p:cNvPr id="3" name="Arrow: Left-Right 2">
            <a:extLst>
              <a:ext uri="{FF2B5EF4-FFF2-40B4-BE49-F238E27FC236}">
                <a16:creationId xmlns:a16="http://schemas.microsoft.com/office/drawing/2014/main" id="{96F1922D-FA9F-1ED1-FF54-18A2ACC3940C}"/>
              </a:ext>
            </a:extLst>
          </p:cNvPr>
          <p:cNvSpPr/>
          <p:nvPr/>
        </p:nvSpPr>
        <p:spPr>
          <a:xfrm>
            <a:off x="2709346" y="2885592"/>
            <a:ext cx="4411117" cy="461665"/>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After 69 weeks until Messiah was cut off </a:t>
            </a:r>
            <a:endParaRPr lang="en-GB" sz="1400" dirty="0"/>
          </a:p>
        </p:txBody>
      </p:sp>
      <p:sp>
        <p:nvSpPr>
          <p:cNvPr id="7" name="TextBox 6">
            <a:extLst>
              <a:ext uri="{FF2B5EF4-FFF2-40B4-BE49-F238E27FC236}">
                <a16:creationId xmlns:a16="http://schemas.microsoft.com/office/drawing/2014/main" id="{4C26F242-64CC-01DB-B85A-D4B89E15DD81}"/>
              </a:ext>
            </a:extLst>
          </p:cNvPr>
          <p:cNvSpPr txBox="1"/>
          <p:nvPr/>
        </p:nvSpPr>
        <p:spPr>
          <a:xfrm>
            <a:off x="1895471" y="5103590"/>
            <a:ext cx="3228961" cy="923330"/>
          </a:xfrm>
          <a:prstGeom prst="rect">
            <a:avLst/>
          </a:prstGeom>
          <a:noFill/>
        </p:spPr>
        <p:txBody>
          <a:bodyPr wrap="none" rtlCol="0">
            <a:spAutoFit/>
          </a:bodyPr>
          <a:lstStyle/>
          <a:p>
            <a:pPr algn="ctr"/>
            <a:r>
              <a:rPr lang="en-US" dirty="0">
                <a:solidFill>
                  <a:schemeClr val="bg1"/>
                </a:solidFill>
              </a:rPr>
              <a:t>Nehemiah was given permission</a:t>
            </a:r>
          </a:p>
          <a:p>
            <a:pPr algn="ctr"/>
            <a:r>
              <a:rPr lang="en-US" dirty="0">
                <a:solidFill>
                  <a:schemeClr val="bg1"/>
                </a:solidFill>
              </a:rPr>
              <a:t>to rebuild the walls of Jerusalem</a:t>
            </a:r>
          </a:p>
          <a:p>
            <a:pPr algn="ctr"/>
            <a:r>
              <a:rPr lang="en-US" dirty="0">
                <a:solidFill>
                  <a:schemeClr val="bg1"/>
                </a:solidFill>
              </a:rPr>
              <a:t>in 445 BC</a:t>
            </a:r>
            <a:endParaRPr lang="en-GB" dirty="0">
              <a:solidFill>
                <a:schemeClr val="bg1"/>
              </a:solidFill>
            </a:endParaRPr>
          </a:p>
        </p:txBody>
      </p:sp>
    </p:spTree>
    <p:extLst>
      <p:ext uri="{BB962C8B-B14F-4D97-AF65-F5344CB8AC3E}">
        <p14:creationId xmlns:p14="http://schemas.microsoft.com/office/powerpoint/2010/main" val="8013917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sp>
        <p:nvSpPr>
          <p:cNvPr id="8" name="Arrow: Left-Right 7">
            <a:extLst>
              <a:ext uri="{FF2B5EF4-FFF2-40B4-BE49-F238E27FC236}">
                <a16:creationId xmlns:a16="http://schemas.microsoft.com/office/drawing/2014/main" id="{8EB439B9-B874-250D-C57B-74FF7A00C306}"/>
              </a:ext>
            </a:extLst>
          </p:cNvPr>
          <p:cNvSpPr/>
          <p:nvPr/>
        </p:nvSpPr>
        <p:spPr>
          <a:xfrm>
            <a:off x="8128018" y="2926384"/>
            <a:ext cx="804331" cy="36541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7 Yrs</a:t>
            </a:r>
            <a:endParaRPr lang="en-GB" sz="1600" dirty="0"/>
          </a:p>
        </p:txBody>
      </p:sp>
      <p:sp>
        <p:nvSpPr>
          <p:cNvPr id="9" name="Arrow: Right 8">
            <a:extLst>
              <a:ext uri="{FF2B5EF4-FFF2-40B4-BE49-F238E27FC236}">
                <a16:creationId xmlns:a16="http://schemas.microsoft.com/office/drawing/2014/main" id="{8C2D310E-B994-CDC5-D65D-A24EE5299DD4}"/>
              </a:ext>
            </a:extLst>
          </p:cNvPr>
          <p:cNvSpPr/>
          <p:nvPr/>
        </p:nvSpPr>
        <p:spPr>
          <a:xfrm rot="17935614">
            <a:off x="158284" y="4134885"/>
            <a:ext cx="3434306" cy="965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445 BC</a:t>
            </a:r>
            <a:endParaRPr lang="en-GB" dirty="0"/>
          </a:p>
        </p:txBody>
      </p:sp>
      <p:sp>
        <p:nvSpPr>
          <p:cNvPr id="3" name="Arrow: Left-Right 2">
            <a:extLst>
              <a:ext uri="{FF2B5EF4-FFF2-40B4-BE49-F238E27FC236}">
                <a16:creationId xmlns:a16="http://schemas.microsoft.com/office/drawing/2014/main" id="{96F1922D-FA9F-1ED1-FF54-18A2ACC3940C}"/>
              </a:ext>
            </a:extLst>
          </p:cNvPr>
          <p:cNvSpPr/>
          <p:nvPr/>
        </p:nvSpPr>
        <p:spPr>
          <a:xfrm>
            <a:off x="2709346" y="2885592"/>
            <a:ext cx="4411117" cy="461665"/>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After 69 weeks until Messiah was cut off </a:t>
            </a:r>
            <a:endParaRPr lang="en-GB" sz="1400" dirty="0"/>
          </a:p>
        </p:txBody>
      </p:sp>
      <p:sp>
        <p:nvSpPr>
          <p:cNvPr id="7" name="TextBox 6">
            <a:extLst>
              <a:ext uri="{FF2B5EF4-FFF2-40B4-BE49-F238E27FC236}">
                <a16:creationId xmlns:a16="http://schemas.microsoft.com/office/drawing/2014/main" id="{4C26F242-64CC-01DB-B85A-D4B89E15DD81}"/>
              </a:ext>
            </a:extLst>
          </p:cNvPr>
          <p:cNvSpPr txBox="1"/>
          <p:nvPr/>
        </p:nvSpPr>
        <p:spPr>
          <a:xfrm>
            <a:off x="2541824" y="4734258"/>
            <a:ext cx="2816797" cy="923330"/>
          </a:xfrm>
          <a:prstGeom prst="rect">
            <a:avLst/>
          </a:prstGeom>
          <a:noFill/>
        </p:spPr>
        <p:txBody>
          <a:bodyPr wrap="none" rtlCol="0">
            <a:spAutoFit/>
          </a:bodyPr>
          <a:lstStyle/>
          <a:p>
            <a:pPr algn="ctr"/>
            <a:r>
              <a:rPr lang="en-US" dirty="0">
                <a:solidFill>
                  <a:schemeClr val="bg1"/>
                </a:solidFill>
              </a:rPr>
              <a:t>69 weeks is just over a year</a:t>
            </a:r>
          </a:p>
          <a:p>
            <a:pPr algn="ctr"/>
            <a:endParaRPr lang="en-US" dirty="0">
              <a:solidFill>
                <a:schemeClr val="bg1"/>
              </a:solidFill>
            </a:endParaRPr>
          </a:p>
          <a:p>
            <a:pPr algn="ctr"/>
            <a:r>
              <a:rPr lang="en-US" dirty="0">
                <a:solidFill>
                  <a:schemeClr val="bg1"/>
                </a:solidFill>
              </a:rPr>
              <a:t>This clearly does not work!</a:t>
            </a:r>
            <a:endParaRPr lang="en-GB" dirty="0">
              <a:solidFill>
                <a:schemeClr val="bg1"/>
              </a:solidFill>
            </a:endParaRPr>
          </a:p>
        </p:txBody>
      </p:sp>
    </p:spTree>
    <p:extLst>
      <p:ext uri="{BB962C8B-B14F-4D97-AF65-F5344CB8AC3E}">
        <p14:creationId xmlns:p14="http://schemas.microsoft.com/office/powerpoint/2010/main" val="19985357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sp>
        <p:nvSpPr>
          <p:cNvPr id="8" name="Arrow: Left-Right 7">
            <a:extLst>
              <a:ext uri="{FF2B5EF4-FFF2-40B4-BE49-F238E27FC236}">
                <a16:creationId xmlns:a16="http://schemas.microsoft.com/office/drawing/2014/main" id="{8EB439B9-B874-250D-C57B-74FF7A00C306}"/>
              </a:ext>
            </a:extLst>
          </p:cNvPr>
          <p:cNvSpPr/>
          <p:nvPr/>
        </p:nvSpPr>
        <p:spPr>
          <a:xfrm>
            <a:off x="8128018" y="2926384"/>
            <a:ext cx="804331" cy="36541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7 Yrs</a:t>
            </a:r>
            <a:endParaRPr lang="en-GB" sz="1600" dirty="0"/>
          </a:p>
        </p:txBody>
      </p:sp>
      <p:sp>
        <p:nvSpPr>
          <p:cNvPr id="9" name="Arrow: Right 8">
            <a:extLst>
              <a:ext uri="{FF2B5EF4-FFF2-40B4-BE49-F238E27FC236}">
                <a16:creationId xmlns:a16="http://schemas.microsoft.com/office/drawing/2014/main" id="{8C2D310E-B994-CDC5-D65D-A24EE5299DD4}"/>
              </a:ext>
            </a:extLst>
          </p:cNvPr>
          <p:cNvSpPr/>
          <p:nvPr/>
        </p:nvSpPr>
        <p:spPr>
          <a:xfrm rot="17935614">
            <a:off x="158284" y="4134885"/>
            <a:ext cx="3434306" cy="965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445 BC</a:t>
            </a:r>
            <a:endParaRPr lang="en-GB" dirty="0"/>
          </a:p>
        </p:txBody>
      </p:sp>
      <p:sp>
        <p:nvSpPr>
          <p:cNvPr id="3" name="Arrow: Left-Right 2">
            <a:extLst>
              <a:ext uri="{FF2B5EF4-FFF2-40B4-BE49-F238E27FC236}">
                <a16:creationId xmlns:a16="http://schemas.microsoft.com/office/drawing/2014/main" id="{96F1922D-FA9F-1ED1-FF54-18A2ACC3940C}"/>
              </a:ext>
            </a:extLst>
          </p:cNvPr>
          <p:cNvSpPr/>
          <p:nvPr/>
        </p:nvSpPr>
        <p:spPr>
          <a:xfrm>
            <a:off x="2709346" y="2885592"/>
            <a:ext cx="4411117" cy="461665"/>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After 69 weeks until Messiah was cut off </a:t>
            </a:r>
            <a:endParaRPr lang="en-GB" sz="1400" dirty="0"/>
          </a:p>
        </p:txBody>
      </p:sp>
      <p:sp>
        <p:nvSpPr>
          <p:cNvPr id="7" name="TextBox 6">
            <a:extLst>
              <a:ext uri="{FF2B5EF4-FFF2-40B4-BE49-F238E27FC236}">
                <a16:creationId xmlns:a16="http://schemas.microsoft.com/office/drawing/2014/main" id="{4C26F242-64CC-01DB-B85A-D4B89E15DD81}"/>
              </a:ext>
            </a:extLst>
          </p:cNvPr>
          <p:cNvSpPr txBox="1"/>
          <p:nvPr/>
        </p:nvSpPr>
        <p:spPr>
          <a:xfrm>
            <a:off x="2104967" y="4854895"/>
            <a:ext cx="5619872" cy="923330"/>
          </a:xfrm>
          <a:prstGeom prst="rect">
            <a:avLst/>
          </a:prstGeom>
          <a:noFill/>
        </p:spPr>
        <p:txBody>
          <a:bodyPr wrap="none" rtlCol="0">
            <a:spAutoFit/>
          </a:bodyPr>
          <a:lstStyle/>
          <a:p>
            <a:pPr algn="ctr"/>
            <a:r>
              <a:rPr lang="en-US" dirty="0">
                <a:solidFill>
                  <a:schemeClr val="bg1"/>
                </a:solidFill>
              </a:rPr>
              <a:t>However instead of weeks of days they are weeks of years</a:t>
            </a:r>
          </a:p>
          <a:p>
            <a:pPr algn="ctr"/>
            <a:endParaRPr lang="en-US" dirty="0">
              <a:solidFill>
                <a:schemeClr val="bg1"/>
              </a:solidFill>
            </a:endParaRPr>
          </a:p>
          <a:p>
            <a:pPr algn="ctr"/>
            <a:r>
              <a:rPr lang="en-US" dirty="0">
                <a:solidFill>
                  <a:schemeClr val="bg1"/>
                </a:solidFill>
              </a:rPr>
              <a:t>1 week = 7 years not 7 days!</a:t>
            </a:r>
            <a:endParaRPr lang="en-GB" dirty="0">
              <a:solidFill>
                <a:schemeClr val="bg1"/>
              </a:solidFill>
            </a:endParaRPr>
          </a:p>
        </p:txBody>
      </p:sp>
    </p:spTree>
    <p:extLst>
      <p:ext uri="{BB962C8B-B14F-4D97-AF65-F5344CB8AC3E}">
        <p14:creationId xmlns:p14="http://schemas.microsoft.com/office/powerpoint/2010/main" val="62337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4" name="Picture 13">
            <a:extLst>
              <a:ext uri="{FF2B5EF4-FFF2-40B4-BE49-F238E27FC236}">
                <a16:creationId xmlns:a16="http://schemas.microsoft.com/office/drawing/2014/main" id="{1167DBE4-EAC6-4FAA-6646-27C55DD93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134" y="0"/>
            <a:ext cx="6626543" cy="6858000"/>
          </a:xfrm>
          <a:prstGeom prst="rect">
            <a:avLst/>
          </a:prstGeom>
        </p:spPr>
      </p:pic>
      <p:sp>
        <p:nvSpPr>
          <p:cNvPr id="5" name="Explosion: 8 Points 4">
            <a:extLst>
              <a:ext uri="{FF2B5EF4-FFF2-40B4-BE49-F238E27FC236}">
                <a16:creationId xmlns:a16="http://schemas.microsoft.com/office/drawing/2014/main" id="{E8A9D454-62FA-EE8C-E0CB-59FEA73329D7}"/>
              </a:ext>
            </a:extLst>
          </p:cNvPr>
          <p:cNvSpPr/>
          <p:nvPr/>
        </p:nvSpPr>
        <p:spPr>
          <a:xfrm>
            <a:off x="410380" y="1566334"/>
            <a:ext cx="5926664" cy="5291666"/>
          </a:xfrm>
          <a:prstGeom prst="irregularSeal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These figures are </a:t>
            </a:r>
          </a:p>
          <a:p>
            <a:pPr algn="ctr"/>
            <a:r>
              <a:rPr lang="en-US" dirty="0"/>
              <a:t>what we would expect to find </a:t>
            </a:r>
          </a:p>
          <a:p>
            <a:pPr algn="ctr"/>
            <a:r>
              <a:rPr lang="en-US" dirty="0"/>
              <a:t>If everything followed </a:t>
            </a:r>
          </a:p>
          <a:p>
            <a:pPr algn="ctr"/>
            <a:r>
              <a:rPr lang="en-US" dirty="0"/>
              <a:t>a consistent timeline.</a:t>
            </a:r>
          </a:p>
          <a:p>
            <a:pPr algn="ctr"/>
            <a:endParaRPr lang="en-US" dirty="0"/>
          </a:p>
        </p:txBody>
      </p:sp>
    </p:spTree>
    <p:extLst>
      <p:ext uri="{BB962C8B-B14F-4D97-AF65-F5344CB8AC3E}">
        <p14:creationId xmlns:p14="http://schemas.microsoft.com/office/powerpoint/2010/main" val="1560611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sp>
        <p:nvSpPr>
          <p:cNvPr id="8" name="Arrow: Left-Right 7">
            <a:extLst>
              <a:ext uri="{FF2B5EF4-FFF2-40B4-BE49-F238E27FC236}">
                <a16:creationId xmlns:a16="http://schemas.microsoft.com/office/drawing/2014/main" id="{8EB439B9-B874-250D-C57B-74FF7A00C306}"/>
              </a:ext>
            </a:extLst>
          </p:cNvPr>
          <p:cNvSpPr/>
          <p:nvPr/>
        </p:nvSpPr>
        <p:spPr>
          <a:xfrm>
            <a:off x="8128018" y="2926384"/>
            <a:ext cx="804331" cy="36541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7 Yrs</a:t>
            </a:r>
            <a:endParaRPr lang="en-GB" sz="1600" dirty="0"/>
          </a:p>
        </p:txBody>
      </p:sp>
      <p:sp>
        <p:nvSpPr>
          <p:cNvPr id="9" name="Arrow: Right 8">
            <a:extLst>
              <a:ext uri="{FF2B5EF4-FFF2-40B4-BE49-F238E27FC236}">
                <a16:creationId xmlns:a16="http://schemas.microsoft.com/office/drawing/2014/main" id="{8C2D310E-B994-CDC5-D65D-A24EE5299DD4}"/>
              </a:ext>
            </a:extLst>
          </p:cNvPr>
          <p:cNvSpPr/>
          <p:nvPr/>
        </p:nvSpPr>
        <p:spPr>
          <a:xfrm rot="17935614">
            <a:off x="158284" y="4134885"/>
            <a:ext cx="3434306" cy="965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445 BC</a:t>
            </a:r>
            <a:endParaRPr lang="en-GB" dirty="0"/>
          </a:p>
        </p:txBody>
      </p:sp>
      <p:sp>
        <p:nvSpPr>
          <p:cNvPr id="3" name="Arrow: Left-Right 2">
            <a:extLst>
              <a:ext uri="{FF2B5EF4-FFF2-40B4-BE49-F238E27FC236}">
                <a16:creationId xmlns:a16="http://schemas.microsoft.com/office/drawing/2014/main" id="{96F1922D-FA9F-1ED1-FF54-18A2ACC3940C}"/>
              </a:ext>
            </a:extLst>
          </p:cNvPr>
          <p:cNvSpPr/>
          <p:nvPr/>
        </p:nvSpPr>
        <p:spPr>
          <a:xfrm>
            <a:off x="2709346" y="2885592"/>
            <a:ext cx="4411117" cy="461665"/>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After 69 weeks until Messiah was cut off </a:t>
            </a:r>
            <a:endParaRPr lang="en-GB" sz="1400" dirty="0"/>
          </a:p>
        </p:txBody>
      </p:sp>
      <p:sp>
        <p:nvSpPr>
          <p:cNvPr id="7" name="TextBox 6">
            <a:extLst>
              <a:ext uri="{FF2B5EF4-FFF2-40B4-BE49-F238E27FC236}">
                <a16:creationId xmlns:a16="http://schemas.microsoft.com/office/drawing/2014/main" id="{4C26F242-64CC-01DB-B85A-D4B89E15DD81}"/>
              </a:ext>
            </a:extLst>
          </p:cNvPr>
          <p:cNvSpPr txBox="1"/>
          <p:nvPr/>
        </p:nvSpPr>
        <p:spPr>
          <a:xfrm>
            <a:off x="2095729" y="4773382"/>
            <a:ext cx="5379101" cy="1754326"/>
          </a:xfrm>
          <a:prstGeom prst="rect">
            <a:avLst/>
          </a:prstGeom>
          <a:noFill/>
        </p:spPr>
        <p:txBody>
          <a:bodyPr wrap="none" rtlCol="0">
            <a:spAutoFit/>
          </a:bodyPr>
          <a:lstStyle/>
          <a:p>
            <a:r>
              <a:rPr lang="en-US" dirty="0">
                <a:solidFill>
                  <a:schemeClr val="bg1"/>
                </a:solidFill>
              </a:rPr>
              <a:t>(Weeks of years)</a:t>
            </a:r>
          </a:p>
          <a:p>
            <a:r>
              <a:rPr lang="en-US" dirty="0">
                <a:solidFill>
                  <a:schemeClr val="bg1"/>
                </a:solidFill>
              </a:rPr>
              <a:t>69 x 7 = 483 years</a:t>
            </a:r>
          </a:p>
          <a:p>
            <a:endParaRPr lang="en-US" dirty="0">
              <a:solidFill>
                <a:schemeClr val="bg1"/>
              </a:solidFill>
            </a:endParaRPr>
          </a:p>
          <a:p>
            <a:r>
              <a:rPr lang="en-US" dirty="0">
                <a:solidFill>
                  <a:schemeClr val="bg1"/>
                </a:solidFill>
              </a:rPr>
              <a:t>  483 years </a:t>
            </a:r>
          </a:p>
          <a:p>
            <a:r>
              <a:rPr lang="en-US" u="sng" dirty="0">
                <a:solidFill>
                  <a:schemeClr val="bg1"/>
                </a:solidFill>
              </a:rPr>
              <a:t>- 445 </a:t>
            </a:r>
            <a:r>
              <a:rPr lang="en-US" dirty="0">
                <a:solidFill>
                  <a:schemeClr val="bg1"/>
                </a:solidFill>
              </a:rPr>
              <a:t>years</a:t>
            </a:r>
          </a:p>
          <a:p>
            <a:r>
              <a:rPr lang="en-US" dirty="0">
                <a:solidFill>
                  <a:schemeClr val="bg1"/>
                </a:solidFill>
              </a:rPr>
              <a:t>    38 --------- this would put the death of Christ at 38 AD</a:t>
            </a:r>
            <a:endParaRPr lang="en-GB" dirty="0">
              <a:solidFill>
                <a:schemeClr val="bg1"/>
              </a:solidFill>
            </a:endParaRPr>
          </a:p>
        </p:txBody>
      </p:sp>
    </p:spTree>
    <p:extLst>
      <p:ext uri="{BB962C8B-B14F-4D97-AF65-F5344CB8AC3E}">
        <p14:creationId xmlns:p14="http://schemas.microsoft.com/office/powerpoint/2010/main" val="10924981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sp>
        <p:nvSpPr>
          <p:cNvPr id="8" name="Arrow: Left-Right 7">
            <a:extLst>
              <a:ext uri="{FF2B5EF4-FFF2-40B4-BE49-F238E27FC236}">
                <a16:creationId xmlns:a16="http://schemas.microsoft.com/office/drawing/2014/main" id="{8EB439B9-B874-250D-C57B-74FF7A00C306}"/>
              </a:ext>
            </a:extLst>
          </p:cNvPr>
          <p:cNvSpPr/>
          <p:nvPr/>
        </p:nvSpPr>
        <p:spPr>
          <a:xfrm>
            <a:off x="8128018" y="2926384"/>
            <a:ext cx="804331" cy="36541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7 Yrs</a:t>
            </a:r>
            <a:endParaRPr lang="en-GB" sz="1600" dirty="0"/>
          </a:p>
        </p:txBody>
      </p:sp>
      <p:sp>
        <p:nvSpPr>
          <p:cNvPr id="9" name="Arrow: Right 8">
            <a:extLst>
              <a:ext uri="{FF2B5EF4-FFF2-40B4-BE49-F238E27FC236}">
                <a16:creationId xmlns:a16="http://schemas.microsoft.com/office/drawing/2014/main" id="{8C2D310E-B994-CDC5-D65D-A24EE5299DD4}"/>
              </a:ext>
            </a:extLst>
          </p:cNvPr>
          <p:cNvSpPr/>
          <p:nvPr/>
        </p:nvSpPr>
        <p:spPr>
          <a:xfrm rot="17935614">
            <a:off x="158284" y="4134885"/>
            <a:ext cx="3434306" cy="965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445 BC</a:t>
            </a:r>
            <a:endParaRPr lang="en-GB" dirty="0"/>
          </a:p>
        </p:txBody>
      </p:sp>
      <p:sp>
        <p:nvSpPr>
          <p:cNvPr id="3" name="Arrow: Left-Right 2">
            <a:extLst>
              <a:ext uri="{FF2B5EF4-FFF2-40B4-BE49-F238E27FC236}">
                <a16:creationId xmlns:a16="http://schemas.microsoft.com/office/drawing/2014/main" id="{96F1922D-FA9F-1ED1-FF54-18A2ACC3940C}"/>
              </a:ext>
            </a:extLst>
          </p:cNvPr>
          <p:cNvSpPr/>
          <p:nvPr/>
        </p:nvSpPr>
        <p:spPr>
          <a:xfrm>
            <a:off x="2709346" y="2885592"/>
            <a:ext cx="4411117" cy="461665"/>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After 69 weeks until Messiah was cut off </a:t>
            </a:r>
            <a:endParaRPr lang="en-GB" sz="1400" dirty="0"/>
          </a:p>
        </p:txBody>
      </p:sp>
      <p:sp>
        <p:nvSpPr>
          <p:cNvPr id="7" name="TextBox 6">
            <a:extLst>
              <a:ext uri="{FF2B5EF4-FFF2-40B4-BE49-F238E27FC236}">
                <a16:creationId xmlns:a16="http://schemas.microsoft.com/office/drawing/2014/main" id="{4C26F242-64CC-01DB-B85A-D4B89E15DD81}"/>
              </a:ext>
            </a:extLst>
          </p:cNvPr>
          <p:cNvSpPr txBox="1"/>
          <p:nvPr/>
        </p:nvSpPr>
        <p:spPr>
          <a:xfrm>
            <a:off x="2095729" y="4773382"/>
            <a:ext cx="6467796" cy="2031325"/>
          </a:xfrm>
          <a:prstGeom prst="rect">
            <a:avLst/>
          </a:prstGeom>
          <a:noFill/>
        </p:spPr>
        <p:txBody>
          <a:bodyPr wrap="none" rtlCol="0">
            <a:spAutoFit/>
          </a:bodyPr>
          <a:lstStyle/>
          <a:p>
            <a:r>
              <a:rPr lang="en-US" dirty="0">
                <a:solidFill>
                  <a:schemeClr val="bg1"/>
                </a:solidFill>
              </a:rPr>
              <a:t>However, a prophetic year had only 360 days not 365.25 : Rev 11v3</a:t>
            </a:r>
          </a:p>
          <a:p>
            <a:endParaRPr lang="en-US" dirty="0">
              <a:solidFill>
                <a:schemeClr val="bg1"/>
              </a:solidFill>
            </a:endParaRPr>
          </a:p>
          <a:p>
            <a:r>
              <a:rPr lang="en-US" dirty="0">
                <a:solidFill>
                  <a:schemeClr val="bg1"/>
                </a:solidFill>
              </a:rPr>
              <a:t>(69 X 7) X 360 / 365.25 = 476.06 years</a:t>
            </a:r>
          </a:p>
          <a:p>
            <a:endParaRPr lang="en-US" dirty="0">
              <a:solidFill>
                <a:schemeClr val="bg1"/>
              </a:solidFill>
            </a:endParaRPr>
          </a:p>
          <a:p>
            <a:r>
              <a:rPr lang="en-US" dirty="0">
                <a:solidFill>
                  <a:schemeClr val="bg1"/>
                </a:solidFill>
              </a:rPr>
              <a:t>  476.06 years </a:t>
            </a:r>
          </a:p>
          <a:p>
            <a:r>
              <a:rPr lang="en-US" dirty="0">
                <a:solidFill>
                  <a:schemeClr val="bg1"/>
                </a:solidFill>
              </a:rPr>
              <a:t>-</a:t>
            </a:r>
            <a:r>
              <a:rPr lang="en-US" u="sng" dirty="0">
                <a:solidFill>
                  <a:schemeClr val="bg1"/>
                </a:solidFill>
              </a:rPr>
              <a:t> 445.00 </a:t>
            </a:r>
            <a:r>
              <a:rPr lang="en-US" dirty="0">
                <a:solidFill>
                  <a:schemeClr val="bg1"/>
                </a:solidFill>
              </a:rPr>
              <a:t>years</a:t>
            </a:r>
          </a:p>
          <a:p>
            <a:r>
              <a:rPr lang="en-US" dirty="0">
                <a:solidFill>
                  <a:schemeClr val="bg1"/>
                </a:solidFill>
              </a:rPr>
              <a:t>    31.06 --------- this would put the death of Christ at 32 AD</a:t>
            </a:r>
          </a:p>
        </p:txBody>
      </p:sp>
    </p:spTree>
    <p:extLst>
      <p:ext uri="{BB962C8B-B14F-4D97-AF65-F5344CB8AC3E}">
        <p14:creationId xmlns:p14="http://schemas.microsoft.com/office/powerpoint/2010/main" val="12789760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sp>
        <p:nvSpPr>
          <p:cNvPr id="8" name="Arrow: Left-Right 7">
            <a:extLst>
              <a:ext uri="{FF2B5EF4-FFF2-40B4-BE49-F238E27FC236}">
                <a16:creationId xmlns:a16="http://schemas.microsoft.com/office/drawing/2014/main" id="{8EB439B9-B874-250D-C57B-74FF7A00C306}"/>
              </a:ext>
            </a:extLst>
          </p:cNvPr>
          <p:cNvSpPr/>
          <p:nvPr/>
        </p:nvSpPr>
        <p:spPr>
          <a:xfrm>
            <a:off x="8128018" y="2926384"/>
            <a:ext cx="804331" cy="36541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7 Yrs</a:t>
            </a:r>
            <a:endParaRPr lang="en-GB" sz="1600" dirty="0"/>
          </a:p>
        </p:txBody>
      </p:sp>
      <p:sp>
        <p:nvSpPr>
          <p:cNvPr id="9" name="Arrow: Right 8">
            <a:extLst>
              <a:ext uri="{FF2B5EF4-FFF2-40B4-BE49-F238E27FC236}">
                <a16:creationId xmlns:a16="http://schemas.microsoft.com/office/drawing/2014/main" id="{8C2D310E-B994-CDC5-D65D-A24EE5299DD4}"/>
              </a:ext>
            </a:extLst>
          </p:cNvPr>
          <p:cNvSpPr/>
          <p:nvPr/>
        </p:nvSpPr>
        <p:spPr>
          <a:xfrm rot="17935614">
            <a:off x="158284" y="4134885"/>
            <a:ext cx="3434306" cy="965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445 BC</a:t>
            </a:r>
            <a:endParaRPr lang="en-GB" dirty="0"/>
          </a:p>
        </p:txBody>
      </p:sp>
      <p:sp>
        <p:nvSpPr>
          <p:cNvPr id="3" name="Arrow: Left-Right 2">
            <a:extLst>
              <a:ext uri="{FF2B5EF4-FFF2-40B4-BE49-F238E27FC236}">
                <a16:creationId xmlns:a16="http://schemas.microsoft.com/office/drawing/2014/main" id="{96F1922D-FA9F-1ED1-FF54-18A2ACC3940C}"/>
              </a:ext>
            </a:extLst>
          </p:cNvPr>
          <p:cNvSpPr/>
          <p:nvPr/>
        </p:nvSpPr>
        <p:spPr>
          <a:xfrm>
            <a:off x="2709346" y="2885592"/>
            <a:ext cx="4411117" cy="461665"/>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After 69 weeks until Messiah was cut off </a:t>
            </a:r>
            <a:endParaRPr lang="en-GB" sz="1400" dirty="0"/>
          </a:p>
        </p:txBody>
      </p:sp>
      <p:sp>
        <p:nvSpPr>
          <p:cNvPr id="7" name="TextBox 6">
            <a:extLst>
              <a:ext uri="{FF2B5EF4-FFF2-40B4-BE49-F238E27FC236}">
                <a16:creationId xmlns:a16="http://schemas.microsoft.com/office/drawing/2014/main" id="{4C26F242-64CC-01DB-B85A-D4B89E15DD81}"/>
              </a:ext>
            </a:extLst>
          </p:cNvPr>
          <p:cNvSpPr txBox="1"/>
          <p:nvPr/>
        </p:nvSpPr>
        <p:spPr>
          <a:xfrm>
            <a:off x="2095729" y="4773382"/>
            <a:ext cx="6467796" cy="2031325"/>
          </a:xfrm>
          <a:prstGeom prst="rect">
            <a:avLst/>
          </a:prstGeom>
          <a:noFill/>
        </p:spPr>
        <p:txBody>
          <a:bodyPr wrap="none" rtlCol="0">
            <a:spAutoFit/>
          </a:bodyPr>
          <a:lstStyle/>
          <a:p>
            <a:r>
              <a:rPr lang="en-US" dirty="0">
                <a:solidFill>
                  <a:schemeClr val="bg1"/>
                </a:solidFill>
              </a:rPr>
              <a:t>However, a prophetic year had only 360 days not 365.25 : Rev 11v3</a:t>
            </a:r>
          </a:p>
          <a:p>
            <a:endParaRPr lang="en-US" dirty="0">
              <a:solidFill>
                <a:schemeClr val="bg1"/>
              </a:solidFill>
            </a:endParaRPr>
          </a:p>
          <a:p>
            <a:r>
              <a:rPr lang="en-US" dirty="0">
                <a:solidFill>
                  <a:schemeClr val="bg1"/>
                </a:solidFill>
              </a:rPr>
              <a:t>(69 X 7) X 360 / 365.25 = 476.06 years</a:t>
            </a:r>
          </a:p>
          <a:p>
            <a:endParaRPr lang="en-US" dirty="0">
              <a:solidFill>
                <a:schemeClr val="bg1"/>
              </a:solidFill>
            </a:endParaRPr>
          </a:p>
          <a:p>
            <a:r>
              <a:rPr lang="en-US" dirty="0">
                <a:solidFill>
                  <a:schemeClr val="bg1"/>
                </a:solidFill>
              </a:rPr>
              <a:t>  476.06 years </a:t>
            </a:r>
          </a:p>
          <a:p>
            <a:r>
              <a:rPr lang="en-US" dirty="0">
                <a:solidFill>
                  <a:schemeClr val="bg1"/>
                </a:solidFill>
              </a:rPr>
              <a:t>-</a:t>
            </a:r>
            <a:r>
              <a:rPr lang="en-US" u="sng" dirty="0">
                <a:solidFill>
                  <a:schemeClr val="bg1"/>
                </a:solidFill>
              </a:rPr>
              <a:t> 445.00 </a:t>
            </a:r>
            <a:r>
              <a:rPr lang="en-US" dirty="0">
                <a:solidFill>
                  <a:schemeClr val="bg1"/>
                </a:solidFill>
              </a:rPr>
              <a:t>years</a:t>
            </a:r>
          </a:p>
          <a:p>
            <a:r>
              <a:rPr lang="en-US" dirty="0">
                <a:solidFill>
                  <a:schemeClr val="bg1"/>
                </a:solidFill>
              </a:rPr>
              <a:t>    31.06 --------- this would put the death of Christ at 32 AD</a:t>
            </a:r>
          </a:p>
        </p:txBody>
      </p:sp>
      <p:sp>
        <p:nvSpPr>
          <p:cNvPr id="10" name="Arrow: Right 9">
            <a:extLst>
              <a:ext uri="{FF2B5EF4-FFF2-40B4-BE49-F238E27FC236}">
                <a16:creationId xmlns:a16="http://schemas.microsoft.com/office/drawing/2014/main" id="{1F986D0A-75FA-6E4A-D96E-2903C11CC8BA}"/>
              </a:ext>
            </a:extLst>
          </p:cNvPr>
          <p:cNvSpPr/>
          <p:nvPr/>
        </p:nvSpPr>
        <p:spPr>
          <a:xfrm>
            <a:off x="5259471" y="5471480"/>
            <a:ext cx="1827128" cy="965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32 AD?</a:t>
            </a:r>
            <a:endParaRPr lang="en-GB" dirty="0"/>
          </a:p>
        </p:txBody>
      </p:sp>
      <p:cxnSp>
        <p:nvCxnSpPr>
          <p:cNvPr id="11" name="Straight Connector 10">
            <a:extLst>
              <a:ext uri="{FF2B5EF4-FFF2-40B4-BE49-F238E27FC236}">
                <a16:creationId xmlns:a16="http://schemas.microsoft.com/office/drawing/2014/main" id="{9DC81D64-B7E8-C2BB-5F93-1EDA7554DF7C}"/>
              </a:ext>
            </a:extLst>
          </p:cNvPr>
          <p:cNvCxnSpPr>
            <a:cxnSpLocks/>
          </p:cNvCxnSpPr>
          <p:nvPr/>
        </p:nvCxnSpPr>
        <p:spPr>
          <a:xfrm>
            <a:off x="7120463" y="30395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72631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3"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sp>
        <p:nvSpPr>
          <p:cNvPr id="8" name="Arrow: Left-Right 7">
            <a:extLst>
              <a:ext uri="{FF2B5EF4-FFF2-40B4-BE49-F238E27FC236}">
                <a16:creationId xmlns:a16="http://schemas.microsoft.com/office/drawing/2014/main" id="{8EB439B9-B874-250D-C57B-74FF7A00C306}"/>
              </a:ext>
            </a:extLst>
          </p:cNvPr>
          <p:cNvSpPr/>
          <p:nvPr/>
        </p:nvSpPr>
        <p:spPr>
          <a:xfrm>
            <a:off x="8128018" y="2926384"/>
            <a:ext cx="804331" cy="36541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7 Yrs</a:t>
            </a:r>
            <a:endParaRPr lang="en-GB" sz="1600" dirty="0"/>
          </a:p>
        </p:txBody>
      </p:sp>
      <p:sp>
        <p:nvSpPr>
          <p:cNvPr id="9" name="Arrow: Right 8">
            <a:extLst>
              <a:ext uri="{FF2B5EF4-FFF2-40B4-BE49-F238E27FC236}">
                <a16:creationId xmlns:a16="http://schemas.microsoft.com/office/drawing/2014/main" id="{8C2D310E-B994-CDC5-D65D-A24EE5299DD4}"/>
              </a:ext>
            </a:extLst>
          </p:cNvPr>
          <p:cNvSpPr/>
          <p:nvPr/>
        </p:nvSpPr>
        <p:spPr>
          <a:xfrm rot="17935614">
            <a:off x="783221" y="4679476"/>
            <a:ext cx="2699976" cy="965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445 BC</a:t>
            </a:r>
            <a:endParaRPr lang="en-GB" dirty="0"/>
          </a:p>
        </p:txBody>
      </p:sp>
      <p:sp>
        <p:nvSpPr>
          <p:cNvPr id="10" name="Arrow: Right 9">
            <a:extLst>
              <a:ext uri="{FF2B5EF4-FFF2-40B4-BE49-F238E27FC236}">
                <a16:creationId xmlns:a16="http://schemas.microsoft.com/office/drawing/2014/main" id="{3B791DD3-BD2E-D058-94C9-D260D80C4408}"/>
              </a:ext>
            </a:extLst>
          </p:cNvPr>
          <p:cNvSpPr/>
          <p:nvPr/>
        </p:nvSpPr>
        <p:spPr>
          <a:xfrm>
            <a:off x="5259471" y="4971948"/>
            <a:ext cx="1827128" cy="965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32 AD</a:t>
            </a:r>
            <a:endParaRPr lang="en-GB" dirty="0"/>
          </a:p>
        </p:txBody>
      </p:sp>
      <p:sp>
        <p:nvSpPr>
          <p:cNvPr id="3" name="Arrow: Left-Right 2">
            <a:extLst>
              <a:ext uri="{FF2B5EF4-FFF2-40B4-BE49-F238E27FC236}">
                <a16:creationId xmlns:a16="http://schemas.microsoft.com/office/drawing/2014/main" id="{96F1922D-FA9F-1ED1-FF54-18A2ACC3940C}"/>
              </a:ext>
            </a:extLst>
          </p:cNvPr>
          <p:cNvSpPr/>
          <p:nvPr/>
        </p:nvSpPr>
        <p:spPr>
          <a:xfrm>
            <a:off x="2709346" y="2885592"/>
            <a:ext cx="4411117" cy="461665"/>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69 weeks until Messiah was cut off– (483 years) </a:t>
            </a:r>
            <a:endParaRPr lang="en-GB" sz="1400" dirty="0"/>
          </a:p>
        </p:txBody>
      </p:sp>
      <p:cxnSp>
        <p:nvCxnSpPr>
          <p:cNvPr id="11" name="Straight Connector 10">
            <a:extLst>
              <a:ext uri="{FF2B5EF4-FFF2-40B4-BE49-F238E27FC236}">
                <a16:creationId xmlns:a16="http://schemas.microsoft.com/office/drawing/2014/main" id="{057E6987-BAFF-32FB-35A0-A22CE1E077CE}"/>
              </a:ext>
            </a:extLst>
          </p:cNvPr>
          <p:cNvCxnSpPr>
            <a:cxnSpLocks/>
          </p:cNvCxnSpPr>
          <p:nvPr/>
        </p:nvCxnSpPr>
        <p:spPr>
          <a:xfrm>
            <a:off x="7120463" y="30395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peech Bubble: Rectangle 6">
            <a:extLst>
              <a:ext uri="{FF2B5EF4-FFF2-40B4-BE49-F238E27FC236}">
                <a16:creationId xmlns:a16="http://schemas.microsoft.com/office/drawing/2014/main" id="{0CB5C0A2-FEAF-B78C-8547-E943B21B05CB}"/>
              </a:ext>
            </a:extLst>
          </p:cNvPr>
          <p:cNvSpPr/>
          <p:nvPr/>
        </p:nvSpPr>
        <p:spPr>
          <a:xfrm>
            <a:off x="162708" y="804333"/>
            <a:ext cx="7059341" cy="3408698"/>
          </a:xfrm>
          <a:prstGeom prst="wedgeRectCallout">
            <a:avLst>
              <a:gd name="adj1" fmla="val 68581"/>
              <a:gd name="adj2" fmla="val -3390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400" dirty="0"/>
              <a:t>Daniel 2:41-45 </a:t>
            </a:r>
          </a:p>
          <a:p>
            <a:r>
              <a:rPr lang="en-US" dirty="0"/>
              <a:t>And as the toes of the feet were part of iron, and part of clay, so the kingdom shall be partly strong, and partly broken. And whereas thou </a:t>
            </a:r>
            <a:r>
              <a:rPr lang="en-US" dirty="0" err="1"/>
              <a:t>sawest</a:t>
            </a:r>
            <a:r>
              <a:rPr lang="en-US" dirty="0"/>
              <a:t> iron mixed with miry clay, they shall mingle themselves with the seed of men: but they shall not cleave one to another, even as iron is not mixed with clay. </a:t>
            </a:r>
          </a:p>
          <a:p>
            <a:endParaRPr lang="en-US" baseline="30000" dirty="0"/>
          </a:p>
          <a:p>
            <a:r>
              <a:rPr lang="en-US" sz="2000" baseline="30000" dirty="0">
                <a:solidFill>
                  <a:srgbClr val="FFFF00"/>
                </a:solidFill>
              </a:rPr>
              <a:t>44</a:t>
            </a:r>
            <a:r>
              <a:rPr lang="en-US" sz="2000" dirty="0">
                <a:solidFill>
                  <a:srgbClr val="FFFF00"/>
                </a:solidFill>
              </a:rPr>
              <a:t> And in the days of these kings shall the God of heaven set up a kingdom, which shall never be destroyed: and the kingdom shall not be left to other people, but it shall break in pieces and consume all these kingdoms, and it shall stand for ever. </a:t>
            </a:r>
          </a:p>
        </p:txBody>
      </p:sp>
    </p:spTree>
    <p:extLst>
      <p:ext uri="{BB962C8B-B14F-4D97-AF65-F5344CB8AC3E}">
        <p14:creationId xmlns:p14="http://schemas.microsoft.com/office/powerpoint/2010/main" val="42359162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D9C7BA-529C-DBB7-7584-C61F06DA0CAD}"/>
              </a:ext>
            </a:extLst>
          </p:cNvPr>
          <p:cNvPicPr>
            <a:picLocks noChangeAspect="1"/>
          </p:cNvPicPr>
          <p:nvPr/>
        </p:nvPicPr>
        <p:blipFill>
          <a:blip r:embed="rId2" cstate="print">
            <a:extLst>
              <a:ext uri="{28A0092B-C50C-407E-A947-70E740481C1C}">
                <a14:useLocalDpi xmlns:a14="http://schemas.microsoft.com/office/drawing/2010/main" val="0"/>
              </a:ext>
            </a:extLst>
          </a:blip>
          <a:srcRect t="91654" b="963"/>
          <a:stretch/>
        </p:blipFill>
        <p:spPr>
          <a:xfrm rot="16200000">
            <a:off x="7280692" y="1416207"/>
            <a:ext cx="2482018" cy="584198"/>
          </a:xfrm>
          <a:prstGeom prst="rect">
            <a:avLst/>
          </a:prstGeom>
        </p:spPr>
      </p:pic>
      <p:pic>
        <p:nvPicPr>
          <p:cNvPr id="14" name="Picture 13">
            <a:extLst>
              <a:ext uri="{FF2B5EF4-FFF2-40B4-BE49-F238E27FC236}">
                <a16:creationId xmlns:a16="http://schemas.microsoft.com/office/drawing/2014/main" id="{CC56A6D0-671F-9411-D45B-36516618F4CE}"/>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506365" y="1681314"/>
            <a:ext cx="2851939" cy="423329"/>
          </a:xfrm>
          <a:prstGeom prst="rect">
            <a:avLst/>
          </a:prstGeom>
        </p:spPr>
      </p:pic>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4" cstate="print">
            <a:extLst>
              <a:ext uri="{28A0092B-C50C-407E-A947-70E740481C1C}">
                <a14:useLocalDpi xmlns:a14="http://schemas.microsoft.com/office/drawing/2010/main" val="0"/>
              </a:ext>
            </a:extLst>
          </a:blip>
          <a:srcRect b="10904"/>
          <a:stretch/>
        </p:blipFill>
        <p:spPr>
          <a:xfrm rot="16200000">
            <a:off x="2286519" y="-1884634"/>
            <a:ext cx="2517498" cy="7150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FD69179-FFE1-720F-65F1-08CFA8E57E37}"/>
              </a:ext>
            </a:extLst>
          </p:cNvPr>
          <p:cNvSpPr txBox="1"/>
          <p:nvPr/>
        </p:nvSpPr>
        <p:spPr>
          <a:xfrm>
            <a:off x="0" y="2949621"/>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sp>
        <p:nvSpPr>
          <p:cNvPr id="8" name="Arrow: Left-Right 7">
            <a:extLst>
              <a:ext uri="{FF2B5EF4-FFF2-40B4-BE49-F238E27FC236}">
                <a16:creationId xmlns:a16="http://schemas.microsoft.com/office/drawing/2014/main" id="{8EB439B9-B874-250D-C57B-74FF7A00C306}"/>
              </a:ext>
            </a:extLst>
          </p:cNvPr>
          <p:cNvSpPr/>
          <p:nvPr/>
        </p:nvSpPr>
        <p:spPr>
          <a:xfrm>
            <a:off x="8102601" y="2924598"/>
            <a:ext cx="698498" cy="36541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dirty="0"/>
              <a:t>7 Yrs</a:t>
            </a:r>
            <a:endParaRPr lang="en-GB" sz="1200" dirty="0"/>
          </a:p>
        </p:txBody>
      </p:sp>
      <p:sp>
        <p:nvSpPr>
          <p:cNvPr id="9" name="Arrow: Right 8">
            <a:extLst>
              <a:ext uri="{FF2B5EF4-FFF2-40B4-BE49-F238E27FC236}">
                <a16:creationId xmlns:a16="http://schemas.microsoft.com/office/drawing/2014/main" id="{8C2D310E-B994-CDC5-D65D-A24EE5299DD4}"/>
              </a:ext>
            </a:extLst>
          </p:cNvPr>
          <p:cNvSpPr/>
          <p:nvPr/>
        </p:nvSpPr>
        <p:spPr>
          <a:xfrm rot="17935614">
            <a:off x="783221" y="4679476"/>
            <a:ext cx="2699976" cy="965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445 BC</a:t>
            </a:r>
            <a:endParaRPr lang="en-GB" dirty="0"/>
          </a:p>
        </p:txBody>
      </p:sp>
      <p:sp>
        <p:nvSpPr>
          <p:cNvPr id="10" name="Arrow: Right 9">
            <a:extLst>
              <a:ext uri="{FF2B5EF4-FFF2-40B4-BE49-F238E27FC236}">
                <a16:creationId xmlns:a16="http://schemas.microsoft.com/office/drawing/2014/main" id="{3B791DD3-BD2E-D058-94C9-D260D80C4408}"/>
              </a:ext>
            </a:extLst>
          </p:cNvPr>
          <p:cNvSpPr/>
          <p:nvPr/>
        </p:nvSpPr>
        <p:spPr>
          <a:xfrm>
            <a:off x="5259471" y="4971948"/>
            <a:ext cx="1827128" cy="965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32 AD</a:t>
            </a:r>
            <a:endParaRPr lang="en-GB" dirty="0"/>
          </a:p>
        </p:txBody>
      </p:sp>
      <p:sp>
        <p:nvSpPr>
          <p:cNvPr id="3" name="Arrow: Left-Right 2">
            <a:extLst>
              <a:ext uri="{FF2B5EF4-FFF2-40B4-BE49-F238E27FC236}">
                <a16:creationId xmlns:a16="http://schemas.microsoft.com/office/drawing/2014/main" id="{96F1922D-FA9F-1ED1-FF54-18A2ACC3940C}"/>
              </a:ext>
            </a:extLst>
          </p:cNvPr>
          <p:cNvSpPr/>
          <p:nvPr/>
        </p:nvSpPr>
        <p:spPr>
          <a:xfrm>
            <a:off x="2709346" y="2885592"/>
            <a:ext cx="4411117" cy="461665"/>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69 weeks until Messiah was cut off– (483 years) </a:t>
            </a:r>
            <a:endParaRPr lang="en-GB" sz="1400" dirty="0"/>
          </a:p>
        </p:txBody>
      </p:sp>
      <p:cxnSp>
        <p:nvCxnSpPr>
          <p:cNvPr id="11" name="Straight Connector 10">
            <a:extLst>
              <a:ext uri="{FF2B5EF4-FFF2-40B4-BE49-F238E27FC236}">
                <a16:creationId xmlns:a16="http://schemas.microsoft.com/office/drawing/2014/main" id="{057E6987-BAFF-32FB-35A0-A22CE1E077CE}"/>
              </a:ext>
            </a:extLst>
          </p:cNvPr>
          <p:cNvCxnSpPr>
            <a:cxnSpLocks/>
          </p:cNvCxnSpPr>
          <p:nvPr/>
        </p:nvCxnSpPr>
        <p:spPr>
          <a:xfrm>
            <a:off x="7120463" y="30395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peech Bubble: Rectangle 6">
            <a:extLst>
              <a:ext uri="{FF2B5EF4-FFF2-40B4-BE49-F238E27FC236}">
                <a16:creationId xmlns:a16="http://schemas.microsoft.com/office/drawing/2014/main" id="{0CB5C0A2-FEAF-B78C-8547-E943B21B05CB}"/>
              </a:ext>
            </a:extLst>
          </p:cNvPr>
          <p:cNvSpPr/>
          <p:nvPr/>
        </p:nvSpPr>
        <p:spPr>
          <a:xfrm>
            <a:off x="162708" y="804333"/>
            <a:ext cx="7059341" cy="3606799"/>
          </a:xfrm>
          <a:prstGeom prst="wedgeRectCallout">
            <a:avLst>
              <a:gd name="adj1" fmla="val 63064"/>
              <a:gd name="adj2" fmla="val -37373"/>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800" dirty="0"/>
              <a:t>The final kingdom of men will only last for 7 years and shall be destroyed.</a:t>
            </a:r>
          </a:p>
          <a:p>
            <a:r>
              <a:rPr lang="en-US" sz="2800" dirty="0"/>
              <a:t>and then God will set up a Kingdom </a:t>
            </a:r>
          </a:p>
          <a:p>
            <a:r>
              <a:rPr lang="en-US" sz="2800" dirty="0"/>
              <a:t>which will never be destroyed</a:t>
            </a:r>
          </a:p>
          <a:p>
            <a:endParaRPr lang="en-US" sz="2800" dirty="0"/>
          </a:p>
          <a:p>
            <a:r>
              <a:rPr lang="en-US" sz="2800" dirty="0">
                <a:solidFill>
                  <a:schemeClr val="tx1"/>
                </a:solidFill>
              </a:rPr>
              <a:t>God’s Kingdom will follow </a:t>
            </a:r>
          </a:p>
          <a:p>
            <a:r>
              <a:rPr lang="en-US" sz="2800" dirty="0">
                <a:solidFill>
                  <a:schemeClr val="tx1"/>
                </a:solidFill>
              </a:rPr>
              <a:t>the destruction of the final kingdom of men!</a:t>
            </a:r>
          </a:p>
        </p:txBody>
      </p:sp>
    </p:spTree>
    <p:extLst>
      <p:ext uri="{BB962C8B-B14F-4D97-AF65-F5344CB8AC3E}">
        <p14:creationId xmlns:p14="http://schemas.microsoft.com/office/powerpoint/2010/main" val="39323048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53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4" name="Picture 13">
            <a:extLst>
              <a:ext uri="{FF2B5EF4-FFF2-40B4-BE49-F238E27FC236}">
                <a16:creationId xmlns:a16="http://schemas.microsoft.com/office/drawing/2014/main" id="{1167DBE4-EAC6-4FAA-6646-27C55DD93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134" y="0"/>
            <a:ext cx="6626543" cy="6858000"/>
          </a:xfrm>
          <a:prstGeom prst="rect">
            <a:avLst/>
          </a:prstGeom>
        </p:spPr>
      </p:pic>
      <p:sp>
        <p:nvSpPr>
          <p:cNvPr id="15" name="Speech Bubble: Rectangle with Corners Rounded 14">
            <a:extLst>
              <a:ext uri="{FF2B5EF4-FFF2-40B4-BE49-F238E27FC236}">
                <a16:creationId xmlns:a16="http://schemas.microsoft.com/office/drawing/2014/main" id="{8B7CEFF6-AE77-9630-595A-DEDDF34E1B2F}"/>
              </a:ext>
            </a:extLst>
          </p:cNvPr>
          <p:cNvSpPr/>
          <p:nvPr/>
        </p:nvSpPr>
        <p:spPr>
          <a:xfrm>
            <a:off x="3001432" y="2780454"/>
            <a:ext cx="3141131" cy="2074333"/>
          </a:xfrm>
          <a:prstGeom prst="wedgeRoundRectCallout">
            <a:avLst>
              <a:gd name="adj1" fmla="val -143474"/>
              <a:gd name="adj2" fmla="val -90153"/>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t>But it completely ignores creation</a:t>
            </a:r>
          </a:p>
          <a:p>
            <a:pPr algn="ctr"/>
            <a:r>
              <a:rPr lang="en-US" sz="2400" dirty="0"/>
              <a:t>at a point in time!</a:t>
            </a:r>
            <a:endParaRPr lang="en-GB" sz="2400" dirty="0"/>
          </a:p>
        </p:txBody>
      </p:sp>
    </p:spTree>
    <p:extLst>
      <p:ext uri="{BB962C8B-B14F-4D97-AF65-F5344CB8AC3E}">
        <p14:creationId xmlns:p14="http://schemas.microsoft.com/office/powerpoint/2010/main" val="359329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6" name="Picture 15">
            <a:extLst>
              <a:ext uri="{FF2B5EF4-FFF2-40B4-BE49-F238E27FC236}">
                <a16:creationId xmlns:a16="http://schemas.microsoft.com/office/drawing/2014/main" id="{E70BDA2D-663D-521B-6341-43EA10B04861}"/>
              </a:ext>
            </a:extLst>
          </p:cNvPr>
          <p:cNvPicPr>
            <a:picLocks noChangeAspect="1"/>
          </p:cNvPicPr>
          <p:nvPr/>
        </p:nvPicPr>
        <p:blipFill>
          <a:blip r:embed="rId2" cstate="print">
            <a:extLst>
              <a:ext uri="{28A0092B-C50C-407E-A947-70E740481C1C}">
                <a14:useLocalDpi xmlns:a14="http://schemas.microsoft.com/office/drawing/2010/main" val="0"/>
              </a:ext>
            </a:extLst>
          </a:blip>
          <a:srcRect l="4100" r="4270"/>
          <a:stretch/>
        </p:blipFill>
        <p:spPr>
          <a:xfrm>
            <a:off x="-8468" y="1868363"/>
            <a:ext cx="9143999" cy="4989637"/>
          </a:xfrm>
          <a:prstGeom prst="rect">
            <a:avLst/>
          </a:prstGeom>
        </p:spPr>
      </p:pic>
      <p:sp>
        <p:nvSpPr>
          <p:cNvPr id="17" name="TextBox 16">
            <a:extLst>
              <a:ext uri="{FF2B5EF4-FFF2-40B4-BE49-F238E27FC236}">
                <a16:creationId xmlns:a16="http://schemas.microsoft.com/office/drawing/2014/main" id="{880787AF-2D8B-EB82-4A8A-2DDEDEFD79DB}"/>
              </a:ext>
            </a:extLst>
          </p:cNvPr>
          <p:cNvSpPr txBox="1"/>
          <p:nvPr/>
        </p:nvSpPr>
        <p:spPr>
          <a:xfrm>
            <a:off x="3683000" y="2185374"/>
            <a:ext cx="5166864" cy="584775"/>
          </a:xfrm>
          <a:prstGeom prst="rect">
            <a:avLst/>
          </a:prstGeom>
          <a:noFill/>
        </p:spPr>
        <p:txBody>
          <a:bodyPr wrap="none" rtlCol="0">
            <a:spAutoFit/>
          </a:bodyPr>
          <a:lstStyle/>
          <a:p>
            <a:r>
              <a:rPr lang="en-US" sz="3200" dirty="0">
                <a:solidFill>
                  <a:schemeClr val="bg1"/>
                </a:solidFill>
              </a:rPr>
              <a:t>What role does creation play?</a:t>
            </a:r>
            <a:endParaRPr lang="en-GB" sz="3200" dirty="0">
              <a:solidFill>
                <a:schemeClr val="bg1"/>
              </a:solidFill>
            </a:endParaRPr>
          </a:p>
        </p:txBody>
      </p:sp>
    </p:spTree>
    <p:extLst>
      <p:ext uri="{BB962C8B-B14F-4D97-AF65-F5344CB8AC3E}">
        <p14:creationId xmlns:p14="http://schemas.microsoft.com/office/powerpoint/2010/main" val="1514639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6" name="Picture 15">
            <a:extLst>
              <a:ext uri="{FF2B5EF4-FFF2-40B4-BE49-F238E27FC236}">
                <a16:creationId xmlns:a16="http://schemas.microsoft.com/office/drawing/2014/main" id="{E70BDA2D-663D-521B-6341-43EA10B04861}"/>
              </a:ext>
            </a:extLst>
          </p:cNvPr>
          <p:cNvPicPr>
            <a:picLocks noChangeAspect="1"/>
          </p:cNvPicPr>
          <p:nvPr/>
        </p:nvPicPr>
        <p:blipFill>
          <a:blip r:embed="rId2" cstate="print">
            <a:extLst>
              <a:ext uri="{28A0092B-C50C-407E-A947-70E740481C1C}">
                <a14:useLocalDpi xmlns:a14="http://schemas.microsoft.com/office/drawing/2010/main" val="0"/>
              </a:ext>
            </a:extLst>
          </a:blip>
          <a:srcRect l="4100" r="4270"/>
          <a:stretch/>
        </p:blipFill>
        <p:spPr>
          <a:xfrm>
            <a:off x="-8468" y="1868363"/>
            <a:ext cx="9143999" cy="4989637"/>
          </a:xfrm>
          <a:prstGeom prst="rect">
            <a:avLst/>
          </a:prstGeom>
        </p:spPr>
      </p:pic>
      <p:sp>
        <p:nvSpPr>
          <p:cNvPr id="17" name="TextBox 16">
            <a:extLst>
              <a:ext uri="{FF2B5EF4-FFF2-40B4-BE49-F238E27FC236}">
                <a16:creationId xmlns:a16="http://schemas.microsoft.com/office/drawing/2014/main" id="{880787AF-2D8B-EB82-4A8A-2DDEDEFD79DB}"/>
              </a:ext>
            </a:extLst>
          </p:cNvPr>
          <p:cNvSpPr txBox="1"/>
          <p:nvPr/>
        </p:nvSpPr>
        <p:spPr>
          <a:xfrm>
            <a:off x="3683000" y="2185374"/>
            <a:ext cx="4773871" cy="1077218"/>
          </a:xfrm>
          <a:prstGeom prst="rect">
            <a:avLst/>
          </a:prstGeom>
          <a:noFill/>
        </p:spPr>
        <p:txBody>
          <a:bodyPr wrap="none" rtlCol="0">
            <a:spAutoFit/>
          </a:bodyPr>
          <a:lstStyle/>
          <a:p>
            <a:r>
              <a:rPr lang="en-US" sz="3200" dirty="0">
                <a:solidFill>
                  <a:schemeClr val="bg1"/>
                </a:solidFill>
              </a:rPr>
              <a:t>When something is created</a:t>
            </a:r>
          </a:p>
          <a:p>
            <a:r>
              <a:rPr lang="en-GB" sz="3200" dirty="0">
                <a:solidFill>
                  <a:schemeClr val="bg1"/>
                </a:solidFill>
              </a:rPr>
              <a:t>age is automatically built in</a:t>
            </a:r>
          </a:p>
        </p:txBody>
      </p:sp>
    </p:spTree>
    <p:extLst>
      <p:ext uri="{BB962C8B-B14F-4D97-AF65-F5344CB8AC3E}">
        <p14:creationId xmlns:p14="http://schemas.microsoft.com/office/powerpoint/2010/main" val="4223214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6" name="Picture 15">
            <a:extLst>
              <a:ext uri="{FF2B5EF4-FFF2-40B4-BE49-F238E27FC236}">
                <a16:creationId xmlns:a16="http://schemas.microsoft.com/office/drawing/2014/main" id="{E70BDA2D-663D-521B-6341-43EA10B04861}"/>
              </a:ext>
            </a:extLst>
          </p:cNvPr>
          <p:cNvPicPr>
            <a:picLocks noChangeAspect="1"/>
          </p:cNvPicPr>
          <p:nvPr/>
        </p:nvPicPr>
        <p:blipFill>
          <a:blip r:embed="rId2" cstate="print">
            <a:extLst>
              <a:ext uri="{28A0092B-C50C-407E-A947-70E740481C1C}">
                <a14:useLocalDpi xmlns:a14="http://schemas.microsoft.com/office/drawing/2010/main" val="0"/>
              </a:ext>
            </a:extLst>
          </a:blip>
          <a:srcRect l="4100" r="4270"/>
          <a:stretch/>
        </p:blipFill>
        <p:spPr>
          <a:xfrm>
            <a:off x="-8468" y="1868363"/>
            <a:ext cx="9143999" cy="4989637"/>
          </a:xfrm>
          <a:prstGeom prst="rect">
            <a:avLst/>
          </a:prstGeom>
        </p:spPr>
      </p:pic>
      <p:sp>
        <p:nvSpPr>
          <p:cNvPr id="17" name="TextBox 16">
            <a:extLst>
              <a:ext uri="{FF2B5EF4-FFF2-40B4-BE49-F238E27FC236}">
                <a16:creationId xmlns:a16="http://schemas.microsoft.com/office/drawing/2014/main" id="{880787AF-2D8B-EB82-4A8A-2DDEDEFD79DB}"/>
              </a:ext>
            </a:extLst>
          </p:cNvPr>
          <p:cNvSpPr txBox="1"/>
          <p:nvPr/>
        </p:nvSpPr>
        <p:spPr>
          <a:xfrm>
            <a:off x="3683000" y="2185374"/>
            <a:ext cx="4773871" cy="1077218"/>
          </a:xfrm>
          <a:prstGeom prst="rect">
            <a:avLst/>
          </a:prstGeom>
          <a:noFill/>
        </p:spPr>
        <p:txBody>
          <a:bodyPr wrap="none" rtlCol="0">
            <a:spAutoFit/>
          </a:bodyPr>
          <a:lstStyle/>
          <a:p>
            <a:r>
              <a:rPr lang="en-US" sz="3200" dirty="0">
                <a:solidFill>
                  <a:schemeClr val="bg1"/>
                </a:solidFill>
              </a:rPr>
              <a:t>When something is created</a:t>
            </a:r>
          </a:p>
          <a:p>
            <a:r>
              <a:rPr lang="en-GB" sz="3200" dirty="0">
                <a:solidFill>
                  <a:schemeClr val="bg1"/>
                </a:solidFill>
              </a:rPr>
              <a:t>age is automatically built in</a:t>
            </a:r>
          </a:p>
        </p:txBody>
      </p:sp>
      <p:pic>
        <p:nvPicPr>
          <p:cNvPr id="14" name="Picture 13">
            <a:extLst>
              <a:ext uri="{FF2B5EF4-FFF2-40B4-BE49-F238E27FC236}">
                <a16:creationId xmlns:a16="http://schemas.microsoft.com/office/drawing/2014/main" id="{8566D28D-1230-6EA4-7D9D-BDBAA42EF2CE}"/>
              </a:ext>
            </a:extLst>
          </p:cNvPr>
          <p:cNvPicPr>
            <a:picLocks noChangeAspect="1"/>
          </p:cNvPicPr>
          <p:nvPr/>
        </p:nvPicPr>
        <p:blipFill>
          <a:blip r:embed="rId3" cstate="print">
            <a:extLst>
              <a:ext uri="{28A0092B-C50C-407E-A947-70E740481C1C}">
                <a14:useLocalDpi xmlns:a14="http://schemas.microsoft.com/office/drawing/2010/main" val="0"/>
              </a:ext>
            </a:extLst>
          </a:blip>
          <a:srcRect r="41335"/>
          <a:stretch/>
        </p:blipFill>
        <p:spPr>
          <a:xfrm>
            <a:off x="3759203" y="3445933"/>
            <a:ext cx="1820329" cy="3163345"/>
          </a:xfrm>
          <a:prstGeom prst="rect">
            <a:avLst/>
          </a:prstGeom>
        </p:spPr>
      </p:pic>
      <p:sp>
        <p:nvSpPr>
          <p:cNvPr id="15" name="TextBox 14">
            <a:extLst>
              <a:ext uri="{FF2B5EF4-FFF2-40B4-BE49-F238E27FC236}">
                <a16:creationId xmlns:a16="http://schemas.microsoft.com/office/drawing/2014/main" id="{0054142E-314A-11BA-A37D-6822747B199E}"/>
              </a:ext>
            </a:extLst>
          </p:cNvPr>
          <p:cNvSpPr txBox="1"/>
          <p:nvPr/>
        </p:nvSpPr>
        <p:spPr>
          <a:xfrm>
            <a:off x="5714998" y="3429000"/>
            <a:ext cx="3285066" cy="3170099"/>
          </a:xfrm>
          <a:prstGeom prst="rect">
            <a:avLst/>
          </a:prstGeom>
          <a:noFill/>
        </p:spPr>
        <p:txBody>
          <a:bodyPr wrap="square" rtlCol="0">
            <a:spAutoFit/>
          </a:bodyPr>
          <a:lstStyle/>
          <a:p>
            <a:r>
              <a:rPr lang="en-US" sz="2000" dirty="0">
                <a:solidFill>
                  <a:schemeClr val="bg1"/>
                </a:solidFill>
              </a:rPr>
              <a:t>For example:</a:t>
            </a:r>
          </a:p>
          <a:p>
            <a:r>
              <a:rPr lang="en-US" sz="2000" dirty="0">
                <a:solidFill>
                  <a:schemeClr val="bg1"/>
                </a:solidFill>
              </a:rPr>
              <a:t>If a man is created:</a:t>
            </a:r>
          </a:p>
          <a:p>
            <a:r>
              <a:rPr lang="en-US" sz="2000" dirty="0">
                <a:solidFill>
                  <a:schemeClr val="bg1"/>
                </a:solidFill>
              </a:rPr>
              <a:t>He does not look like a baby</a:t>
            </a:r>
          </a:p>
          <a:p>
            <a:r>
              <a:rPr lang="en-US" sz="2000" dirty="0">
                <a:solidFill>
                  <a:schemeClr val="bg1"/>
                </a:solidFill>
              </a:rPr>
              <a:t>He is fully grown</a:t>
            </a:r>
          </a:p>
          <a:p>
            <a:r>
              <a:rPr lang="en-GB" sz="2000" dirty="0">
                <a:solidFill>
                  <a:schemeClr val="bg1"/>
                </a:solidFill>
              </a:rPr>
              <a:t>You would naturally expect someone who looks like that to have lived at least into his late teens.</a:t>
            </a:r>
          </a:p>
          <a:p>
            <a:r>
              <a:rPr lang="en-GB" sz="2000" dirty="0">
                <a:solidFill>
                  <a:schemeClr val="bg1"/>
                </a:solidFill>
              </a:rPr>
              <a:t>Every measurement taken</a:t>
            </a:r>
          </a:p>
          <a:p>
            <a:r>
              <a:rPr lang="en-GB" sz="2000" dirty="0">
                <a:solidFill>
                  <a:schemeClr val="bg1"/>
                </a:solidFill>
              </a:rPr>
              <a:t>would indicate 15-20 years!</a:t>
            </a:r>
          </a:p>
        </p:txBody>
      </p:sp>
    </p:spTree>
    <p:extLst>
      <p:ext uri="{BB962C8B-B14F-4D97-AF65-F5344CB8AC3E}">
        <p14:creationId xmlns:p14="http://schemas.microsoft.com/office/powerpoint/2010/main" val="141036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6" name="Picture 15">
            <a:extLst>
              <a:ext uri="{FF2B5EF4-FFF2-40B4-BE49-F238E27FC236}">
                <a16:creationId xmlns:a16="http://schemas.microsoft.com/office/drawing/2014/main" id="{E70BDA2D-663D-521B-6341-43EA10B04861}"/>
              </a:ext>
            </a:extLst>
          </p:cNvPr>
          <p:cNvPicPr>
            <a:picLocks noChangeAspect="1"/>
          </p:cNvPicPr>
          <p:nvPr/>
        </p:nvPicPr>
        <p:blipFill>
          <a:blip r:embed="rId2" cstate="print">
            <a:extLst>
              <a:ext uri="{28A0092B-C50C-407E-A947-70E740481C1C}">
                <a14:useLocalDpi xmlns:a14="http://schemas.microsoft.com/office/drawing/2010/main" val="0"/>
              </a:ext>
            </a:extLst>
          </a:blip>
          <a:srcRect l="4100" r="4270"/>
          <a:stretch/>
        </p:blipFill>
        <p:spPr>
          <a:xfrm>
            <a:off x="-8468" y="1868363"/>
            <a:ext cx="9143999" cy="4989637"/>
          </a:xfrm>
          <a:prstGeom prst="rect">
            <a:avLst/>
          </a:prstGeom>
        </p:spPr>
      </p:pic>
      <p:pic>
        <p:nvPicPr>
          <p:cNvPr id="14" name="Picture 13">
            <a:extLst>
              <a:ext uri="{FF2B5EF4-FFF2-40B4-BE49-F238E27FC236}">
                <a16:creationId xmlns:a16="http://schemas.microsoft.com/office/drawing/2014/main" id="{AFDD9990-547B-E5BF-5DCE-8DD5BC3F0167}"/>
              </a:ext>
            </a:extLst>
          </p:cNvPr>
          <p:cNvPicPr>
            <a:picLocks noChangeAspect="1"/>
          </p:cNvPicPr>
          <p:nvPr/>
        </p:nvPicPr>
        <p:blipFill>
          <a:blip r:embed="rId3" cstate="print"/>
          <a:stretch>
            <a:fillRect/>
          </a:stretch>
        </p:blipFill>
        <p:spPr>
          <a:xfrm>
            <a:off x="2971374" y="2437105"/>
            <a:ext cx="6096851" cy="3372321"/>
          </a:xfrm>
          <a:prstGeom prst="rect">
            <a:avLst/>
          </a:prstGeom>
        </p:spPr>
      </p:pic>
    </p:spTree>
    <p:extLst>
      <p:ext uri="{BB962C8B-B14F-4D97-AF65-F5344CB8AC3E}">
        <p14:creationId xmlns:p14="http://schemas.microsoft.com/office/powerpoint/2010/main" val="3728226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6" name="Picture 15">
            <a:extLst>
              <a:ext uri="{FF2B5EF4-FFF2-40B4-BE49-F238E27FC236}">
                <a16:creationId xmlns:a16="http://schemas.microsoft.com/office/drawing/2014/main" id="{E70BDA2D-663D-521B-6341-43EA10B04861}"/>
              </a:ext>
            </a:extLst>
          </p:cNvPr>
          <p:cNvPicPr>
            <a:picLocks noChangeAspect="1"/>
          </p:cNvPicPr>
          <p:nvPr/>
        </p:nvPicPr>
        <p:blipFill>
          <a:blip r:embed="rId2" cstate="print">
            <a:extLst>
              <a:ext uri="{28A0092B-C50C-407E-A947-70E740481C1C}">
                <a14:useLocalDpi xmlns:a14="http://schemas.microsoft.com/office/drawing/2010/main" val="0"/>
              </a:ext>
            </a:extLst>
          </a:blip>
          <a:srcRect l="4100" r="4270"/>
          <a:stretch/>
        </p:blipFill>
        <p:spPr>
          <a:xfrm>
            <a:off x="-8468" y="1868363"/>
            <a:ext cx="9143999" cy="4989637"/>
          </a:xfrm>
          <a:prstGeom prst="rect">
            <a:avLst/>
          </a:prstGeom>
        </p:spPr>
      </p:pic>
      <p:pic>
        <p:nvPicPr>
          <p:cNvPr id="14" name="Picture 13">
            <a:extLst>
              <a:ext uri="{FF2B5EF4-FFF2-40B4-BE49-F238E27FC236}">
                <a16:creationId xmlns:a16="http://schemas.microsoft.com/office/drawing/2014/main" id="{AFDD9990-547B-E5BF-5DCE-8DD5BC3F0167}"/>
              </a:ext>
            </a:extLst>
          </p:cNvPr>
          <p:cNvPicPr>
            <a:picLocks noChangeAspect="1"/>
          </p:cNvPicPr>
          <p:nvPr/>
        </p:nvPicPr>
        <p:blipFill>
          <a:blip r:embed="rId3" cstate="print"/>
          <a:stretch>
            <a:fillRect/>
          </a:stretch>
        </p:blipFill>
        <p:spPr>
          <a:xfrm>
            <a:off x="2971374" y="2437105"/>
            <a:ext cx="6096851" cy="3372321"/>
          </a:xfrm>
          <a:prstGeom prst="rect">
            <a:avLst/>
          </a:prstGeom>
        </p:spPr>
      </p:pic>
      <p:sp>
        <p:nvSpPr>
          <p:cNvPr id="5" name="TextBox 4">
            <a:extLst>
              <a:ext uri="{FF2B5EF4-FFF2-40B4-BE49-F238E27FC236}">
                <a16:creationId xmlns:a16="http://schemas.microsoft.com/office/drawing/2014/main" id="{4B28DFDA-EE02-6D72-62F1-3E0B5DB89F96}"/>
              </a:ext>
            </a:extLst>
          </p:cNvPr>
          <p:cNvSpPr txBox="1"/>
          <p:nvPr/>
        </p:nvSpPr>
        <p:spPr>
          <a:xfrm>
            <a:off x="8466" y="5993447"/>
            <a:ext cx="9143999" cy="769441"/>
          </a:xfrm>
          <a:prstGeom prst="rect">
            <a:avLst/>
          </a:prstGeom>
          <a:noFill/>
        </p:spPr>
        <p:txBody>
          <a:bodyPr wrap="square" rtlCol="0">
            <a:spAutoFit/>
          </a:bodyPr>
          <a:lstStyle/>
          <a:p>
            <a:pPr algn="ctr"/>
            <a:r>
              <a:rPr lang="en-US" sz="2200" dirty="0">
                <a:solidFill>
                  <a:schemeClr val="bg1"/>
                </a:solidFill>
              </a:rPr>
              <a:t>But when God created the stars,</a:t>
            </a:r>
          </a:p>
          <a:p>
            <a:pPr algn="ctr"/>
            <a:r>
              <a:rPr lang="en-US" sz="2200" dirty="0">
                <a:solidFill>
                  <a:schemeClr val="bg1"/>
                </a:solidFill>
              </a:rPr>
              <a:t>the light from them appeared immediately in day 4 of creation week.</a:t>
            </a:r>
            <a:endParaRPr lang="en-GB" sz="2200" dirty="0">
              <a:solidFill>
                <a:schemeClr val="bg1"/>
              </a:solidFill>
            </a:endParaRPr>
          </a:p>
        </p:txBody>
      </p:sp>
    </p:spTree>
    <p:extLst>
      <p:ext uri="{BB962C8B-B14F-4D97-AF65-F5344CB8AC3E}">
        <p14:creationId xmlns:p14="http://schemas.microsoft.com/office/powerpoint/2010/main" val="177728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flipH="1">
            <a:off x="7645399" y="474134"/>
            <a:ext cx="3313" cy="138176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028" name="Picture 4" descr="Tree Images - Free Download on Freepik">
            <a:extLst>
              <a:ext uri="{FF2B5EF4-FFF2-40B4-BE49-F238E27FC236}">
                <a16:creationId xmlns:a16="http://schemas.microsoft.com/office/drawing/2014/main" id="{ED211BE1-0B50-77A2-E978-B8EE0D7132D1}"/>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88" y="1979506"/>
            <a:ext cx="5074680" cy="434509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7CC7A44-62E3-11E6-EFB1-9DB886F2BDF3}"/>
              </a:ext>
            </a:extLst>
          </p:cNvPr>
          <p:cNvSpPr txBox="1"/>
          <p:nvPr/>
        </p:nvSpPr>
        <p:spPr>
          <a:xfrm>
            <a:off x="5219701" y="2209800"/>
            <a:ext cx="3497368" cy="1754326"/>
          </a:xfrm>
          <a:prstGeom prst="rect">
            <a:avLst/>
          </a:prstGeom>
          <a:noFill/>
        </p:spPr>
        <p:txBody>
          <a:bodyPr wrap="none" rtlCol="0">
            <a:spAutoFit/>
          </a:bodyPr>
          <a:lstStyle/>
          <a:p>
            <a:r>
              <a:rPr lang="en-US" dirty="0">
                <a:solidFill>
                  <a:schemeClr val="bg1"/>
                </a:solidFill>
              </a:rPr>
              <a:t>If we take a tree</a:t>
            </a:r>
          </a:p>
          <a:p>
            <a:r>
              <a:rPr lang="en-US" dirty="0">
                <a:solidFill>
                  <a:schemeClr val="bg1"/>
                </a:solidFill>
              </a:rPr>
              <a:t>that was created yesterday </a:t>
            </a:r>
          </a:p>
          <a:p>
            <a:endParaRPr lang="en-US" dirty="0">
              <a:solidFill>
                <a:schemeClr val="bg1"/>
              </a:solidFill>
            </a:endParaRPr>
          </a:p>
          <a:p>
            <a:r>
              <a:rPr lang="en-US" dirty="0">
                <a:solidFill>
                  <a:schemeClr val="bg1"/>
                </a:solidFill>
              </a:rPr>
              <a:t>It would just look like a normal tree</a:t>
            </a:r>
          </a:p>
          <a:p>
            <a:endParaRPr lang="en-US" dirty="0">
              <a:solidFill>
                <a:schemeClr val="bg1"/>
              </a:solidFill>
            </a:endParaRPr>
          </a:p>
          <a:p>
            <a:r>
              <a:rPr lang="en-US" dirty="0">
                <a:solidFill>
                  <a:schemeClr val="bg1"/>
                </a:solidFill>
              </a:rPr>
              <a:t>How would we date that tree?</a:t>
            </a:r>
            <a:endParaRPr lang="en-GB" dirty="0">
              <a:solidFill>
                <a:schemeClr val="bg1"/>
              </a:solidFill>
            </a:endParaRPr>
          </a:p>
        </p:txBody>
      </p:sp>
    </p:spTree>
    <p:extLst>
      <p:ext uri="{BB962C8B-B14F-4D97-AF65-F5344CB8AC3E}">
        <p14:creationId xmlns:p14="http://schemas.microsoft.com/office/powerpoint/2010/main" val="250347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F4652B-4EEE-475F-9B17-52DB3FF8FF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croll: Horizontal 6">
            <a:extLst>
              <a:ext uri="{FF2B5EF4-FFF2-40B4-BE49-F238E27FC236}">
                <a16:creationId xmlns:a16="http://schemas.microsoft.com/office/drawing/2014/main" id="{8DCA259F-1EEF-1A51-BC96-3689CA0593C4}"/>
              </a:ext>
            </a:extLst>
          </p:cNvPr>
          <p:cNvSpPr/>
          <p:nvPr/>
        </p:nvSpPr>
        <p:spPr>
          <a:xfrm>
            <a:off x="431801" y="2116666"/>
            <a:ext cx="7789332" cy="3869267"/>
          </a:xfrm>
          <a:prstGeom prst="horizontalScroll">
            <a:avLst>
              <a:gd name="adj" fmla="val 1534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dirty="0"/>
              <a:t>If the Bible has proved itself </a:t>
            </a:r>
          </a:p>
          <a:p>
            <a:pPr algn="ctr"/>
            <a:r>
              <a:rPr lang="en-US" sz="2400" dirty="0"/>
              <a:t>to be reliable and true in the past, </a:t>
            </a:r>
          </a:p>
          <a:p>
            <a:pPr algn="ctr"/>
            <a:endParaRPr lang="en-US" sz="2400" dirty="0"/>
          </a:p>
          <a:p>
            <a:pPr algn="ctr"/>
            <a:r>
              <a:rPr lang="en-US" sz="600" dirty="0"/>
              <a:t>  </a:t>
            </a:r>
          </a:p>
          <a:p>
            <a:pPr algn="ctr"/>
            <a:r>
              <a:rPr lang="en-US" sz="2400" dirty="0"/>
              <a:t>it must also be reliable and true </a:t>
            </a:r>
          </a:p>
          <a:p>
            <a:pPr algn="ctr"/>
            <a:r>
              <a:rPr lang="en-US" sz="2400" dirty="0"/>
              <a:t>in what it says about the future!</a:t>
            </a:r>
            <a:endParaRPr lang="en-GB" sz="2400" dirty="0"/>
          </a:p>
        </p:txBody>
      </p:sp>
    </p:spTree>
    <p:extLst>
      <p:ext uri="{BB962C8B-B14F-4D97-AF65-F5344CB8AC3E}">
        <p14:creationId xmlns:p14="http://schemas.microsoft.com/office/powerpoint/2010/main" val="335294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flipH="1">
            <a:off x="7645399" y="474134"/>
            <a:ext cx="3313" cy="138176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028" name="Picture 4" descr="Tree Images - Free Download on Freepik">
            <a:extLst>
              <a:ext uri="{FF2B5EF4-FFF2-40B4-BE49-F238E27FC236}">
                <a16:creationId xmlns:a16="http://schemas.microsoft.com/office/drawing/2014/main" id="{ED211BE1-0B50-77A2-E978-B8EE0D7132D1}"/>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88" y="1979506"/>
            <a:ext cx="5074680" cy="4345093"/>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7CC7A44-62E3-11E6-EFB1-9DB886F2BDF3}"/>
              </a:ext>
            </a:extLst>
          </p:cNvPr>
          <p:cNvSpPr txBox="1"/>
          <p:nvPr/>
        </p:nvSpPr>
        <p:spPr>
          <a:xfrm>
            <a:off x="5219701" y="2209800"/>
            <a:ext cx="3497368" cy="1754326"/>
          </a:xfrm>
          <a:prstGeom prst="rect">
            <a:avLst/>
          </a:prstGeom>
          <a:noFill/>
        </p:spPr>
        <p:txBody>
          <a:bodyPr wrap="none" rtlCol="0">
            <a:spAutoFit/>
          </a:bodyPr>
          <a:lstStyle/>
          <a:p>
            <a:r>
              <a:rPr lang="en-US" dirty="0">
                <a:solidFill>
                  <a:schemeClr val="bg1"/>
                </a:solidFill>
              </a:rPr>
              <a:t>If we take a tree</a:t>
            </a:r>
          </a:p>
          <a:p>
            <a:r>
              <a:rPr lang="en-US" dirty="0">
                <a:solidFill>
                  <a:schemeClr val="bg1"/>
                </a:solidFill>
              </a:rPr>
              <a:t>that was created yesterday </a:t>
            </a:r>
          </a:p>
          <a:p>
            <a:endParaRPr lang="en-US" dirty="0">
              <a:solidFill>
                <a:schemeClr val="bg1"/>
              </a:solidFill>
            </a:endParaRPr>
          </a:p>
          <a:p>
            <a:r>
              <a:rPr lang="en-US" dirty="0">
                <a:solidFill>
                  <a:schemeClr val="bg1"/>
                </a:solidFill>
              </a:rPr>
              <a:t>It would just look like a normal tree</a:t>
            </a:r>
          </a:p>
          <a:p>
            <a:endParaRPr lang="en-US" dirty="0">
              <a:solidFill>
                <a:schemeClr val="bg1"/>
              </a:solidFill>
            </a:endParaRPr>
          </a:p>
          <a:p>
            <a:r>
              <a:rPr lang="en-US" dirty="0">
                <a:solidFill>
                  <a:schemeClr val="bg1"/>
                </a:solidFill>
              </a:rPr>
              <a:t>How would we date that tree?</a:t>
            </a:r>
            <a:endParaRPr lang="en-GB" dirty="0">
              <a:solidFill>
                <a:schemeClr val="bg1"/>
              </a:solidFill>
            </a:endParaRPr>
          </a:p>
        </p:txBody>
      </p:sp>
      <p:pic>
        <p:nvPicPr>
          <p:cNvPr id="20" name="Picture 19">
            <a:extLst>
              <a:ext uri="{FF2B5EF4-FFF2-40B4-BE49-F238E27FC236}">
                <a16:creationId xmlns:a16="http://schemas.microsoft.com/office/drawing/2014/main" id="{4D645862-3582-4E19-5AD9-05EC2D6A98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700" y="3966392"/>
            <a:ext cx="3855477" cy="2891608"/>
          </a:xfrm>
          <a:prstGeom prst="rect">
            <a:avLst/>
          </a:prstGeom>
        </p:spPr>
      </p:pic>
    </p:spTree>
    <p:extLst>
      <p:ext uri="{BB962C8B-B14F-4D97-AF65-F5344CB8AC3E}">
        <p14:creationId xmlns:p14="http://schemas.microsoft.com/office/powerpoint/2010/main" val="262651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flipH="1">
            <a:off x="7645399" y="474134"/>
            <a:ext cx="3313" cy="138176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sp>
        <p:nvSpPr>
          <p:cNvPr id="18" name="TextBox 17">
            <a:extLst>
              <a:ext uri="{FF2B5EF4-FFF2-40B4-BE49-F238E27FC236}">
                <a16:creationId xmlns:a16="http://schemas.microsoft.com/office/drawing/2014/main" id="{67CC7A44-62E3-11E6-EFB1-9DB886F2BDF3}"/>
              </a:ext>
            </a:extLst>
          </p:cNvPr>
          <p:cNvSpPr txBox="1"/>
          <p:nvPr/>
        </p:nvSpPr>
        <p:spPr>
          <a:xfrm>
            <a:off x="575098" y="1964267"/>
            <a:ext cx="7705314" cy="923330"/>
          </a:xfrm>
          <a:prstGeom prst="rect">
            <a:avLst/>
          </a:prstGeom>
          <a:noFill/>
        </p:spPr>
        <p:txBody>
          <a:bodyPr wrap="none" rtlCol="0">
            <a:spAutoFit/>
          </a:bodyPr>
          <a:lstStyle/>
          <a:p>
            <a:r>
              <a:rPr lang="en-US" dirty="0">
                <a:solidFill>
                  <a:schemeClr val="bg1"/>
                </a:solidFill>
              </a:rPr>
              <a:t>If we take a rock that was created yesterday, It would just look like a normal rock</a:t>
            </a:r>
          </a:p>
          <a:p>
            <a:endParaRPr lang="en-US" dirty="0">
              <a:solidFill>
                <a:schemeClr val="bg1"/>
              </a:solidFill>
            </a:endParaRPr>
          </a:p>
          <a:p>
            <a:r>
              <a:rPr lang="en-US" dirty="0">
                <a:solidFill>
                  <a:schemeClr val="bg1"/>
                </a:solidFill>
              </a:rPr>
              <a:t>How would we date that rock?</a:t>
            </a:r>
            <a:endParaRPr lang="en-GB" dirty="0">
              <a:solidFill>
                <a:schemeClr val="bg1"/>
              </a:solidFill>
            </a:endParaRPr>
          </a:p>
        </p:txBody>
      </p:sp>
      <p:pic>
        <p:nvPicPr>
          <p:cNvPr id="2050" name="Picture 2" descr="Physics - Measuring Decays with Rock Dating Implications">
            <a:extLst>
              <a:ext uri="{FF2B5EF4-FFF2-40B4-BE49-F238E27FC236}">
                <a16:creationId xmlns:a16="http://schemas.microsoft.com/office/drawing/2014/main" id="{DB1E3F43-58B8-B8A2-92A3-6D81DB6D5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78" y="304800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631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flipH="1">
            <a:off x="7645399" y="474134"/>
            <a:ext cx="3313" cy="138176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sp>
        <p:nvSpPr>
          <p:cNvPr id="18" name="TextBox 17">
            <a:extLst>
              <a:ext uri="{FF2B5EF4-FFF2-40B4-BE49-F238E27FC236}">
                <a16:creationId xmlns:a16="http://schemas.microsoft.com/office/drawing/2014/main" id="{67CC7A44-62E3-11E6-EFB1-9DB886F2BDF3}"/>
              </a:ext>
            </a:extLst>
          </p:cNvPr>
          <p:cNvSpPr txBox="1"/>
          <p:nvPr/>
        </p:nvSpPr>
        <p:spPr>
          <a:xfrm>
            <a:off x="575098" y="1964267"/>
            <a:ext cx="7705314" cy="923330"/>
          </a:xfrm>
          <a:prstGeom prst="rect">
            <a:avLst/>
          </a:prstGeom>
          <a:noFill/>
        </p:spPr>
        <p:txBody>
          <a:bodyPr wrap="none" rtlCol="0">
            <a:spAutoFit/>
          </a:bodyPr>
          <a:lstStyle/>
          <a:p>
            <a:r>
              <a:rPr lang="en-US" dirty="0">
                <a:solidFill>
                  <a:schemeClr val="bg1"/>
                </a:solidFill>
              </a:rPr>
              <a:t>If we take a rock that was created yesterday, It would just look like a normal rock</a:t>
            </a:r>
          </a:p>
          <a:p>
            <a:endParaRPr lang="en-US" dirty="0">
              <a:solidFill>
                <a:schemeClr val="bg1"/>
              </a:solidFill>
            </a:endParaRPr>
          </a:p>
          <a:p>
            <a:r>
              <a:rPr lang="en-US" dirty="0">
                <a:solidFill>
                  <a:schemeClr val="bg1"/>
                </a:solidFill>
              </a:rPr>
              <a:t>How would we date that rock?</a:t>
            </a:r>
            <a:endParaRPr lang="en-GB" dirty="0">
              <a:solidFill>
                <a:schemeClr val="bg1"/>
              </a:solidFill>
            </a:endParaRPr>
          </a:p>
        </p:txBody>
      </p:sp>
      <p:pic>
        <p:nvPicPr>
          <p:cNvPr id="2050" name="Picture 2" descr="Physics - Measuring Decays with Rock Dating Implications">
            <a:extLst>
              <a:ext uri="{FF2B5EF4-FFF2-40B4-BE49-F238E27FC236}">
                <a16:creationId xmlns:a16="http://schemas.microsoft.com/office/drawing/2014/main" id="{DB1E3F43-58B8-B8A2-92A3-6D81DB6D5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78" y="3048000"/>
            <a:ext cx="762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2CC314-8612-21A0-BBE4-6776FD0109A9}"/>
              </a:ext>
            </a:extLst>
          </p:cNvPr>
          <p:cNvSpPr txBox="1"/>
          <p:nvPr/>
        </p:nvSpPr>
        <p:spPr>
          <a:xfrm>
            <a:off x="1559526" y="3152987"/>
            <a:ext cx="5723042" cy="646331"/>
          </a:xfrm>
          <a:prstGeom prst="rect">
            <a:avLst/>
          </a:prstGeom>
          <a:noFill/>
        </p:spPr>
        <p:txBody>
          <a:bodyPr wrap="none" rtlCol="0">
            <a:spAutoFit/>
          </a:bodyPr>
          <a:lstStyle/>
          <a:p>
            <a:r>
              <a:rPr lang="en-US" b="1" dirty="0"/>
              <a:t>Rocks can be dated by measuring their radioactive decay</a:t>
            </a:r>
          </a:p>
          <a:p>
            <a:r>
              <a:rPr lang="en-US" b="1" dirty="0"/>
              <a:t>which would return a date in the order of billions of years</a:t>
            </a:r>
            <a:endParaRPr lang="en-GB" b="1" dirty="0"/>
          </a:p>
        </p:txBody>
      </p:sp>
    </p:spTree>
    <p:extLst>
      <p:ext uri="{BB962C8B-B14F-4D97-AF65-F5344CB8AC3E}">
        <p14:creationId xmlns:p14="http://schemas.microsoft.com/office/powerpoint/2010/main" val="371149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138176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sp>
        <p:nvSpPr>
          <p:cNvPr id="5" name="Speech Bubble: Rectangle 4">
            <a:extLst>
              <a:ext uri="{FF2B5EF4-FFF2-40B4-BE49-F238E27FC236}">
                <a16:creationId xmlns:a16="http://schemas.microsoft.com/office/drawing/2014/main" id="{3C785EA8-B856-15DB-EF54-862D1F8234F8}"/>
              </a:ext>
            </a:extLst>
          </p:cNvPr>
          <p:cNvSpPr/>
          <p:nvPr/>
        </p:nvSpPr>
        <p:spPr>
          <a:xfrm>
            <a:off x="1642533" y="2548467"/>
            <a:ext cx="6764867" cy="3547533"/>
          </a:xfrm>
          <a:prstGeom prst="wedgeRectCallout">
            <a:avLst>
              <a:gd name="adj1" fmla="val -73023"/>
              <a:gd name="adj2" fmla="val -680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When you believe that</a:t>
            </a:r>
          </a:p>
          <a:p>
            <a:pPr algn="ctr"/>
            <a:endParaRPr lang="en-US" sz="2400" dirty="0"/>
          </a:p>
          <a:p>
            <a:pPr algn="ctr"/>
            <a:r>
              <a:rPr lang="en-US" sz="2400" b="1" dirty="0">
                <a:solidFill>
                  <a:srgbClr val="FFFF00"/>
                </a:solidFill>
              </a:rPr>
              <a:t>In the beginning </a:t>
            </a:r>
          </a:p>
          <a:p>
            <a:pPr algn="ctr"/>
            <a:r>
              <a:rPr lang="en-US" sz="2400" b="1" dirty="0">
                <a:solidFill>
                  <a:srgbClr val="FFFF00"/>
                </a:solidFill>
              </a:rPr>
              <a:t>God created the heaven and the earth</a:t>
            </a:r>
          </a:p>
          <a:p>
            <a:pPr algn="ctr"/>
            <a:endParaRPr lang="en-US" sz="2400" dirty="0"/>
          </a:p>
          <a:p>
            <a:pPr algn="ctr"/>
            <a:r>
              <a:rPr lang="en-US" sz="2400" dirty="0"/>
              <a:t>The biblical timescale is completely understandable</a:t>
            </a:r>
          </a:p>
          <a:p>
            <a:pPr algn="ctr"/>
            <a:r>
              <a:rPr lang="en-US" sz="2400" dirty="0"/>
              <a:t>and so are the dates that scientists come up with.</a:t>
            </a:r>
            <a:endParaRPr lang="en-GB" sz="2400" dirty="0"/>
          </a:p>
        </p:txBody>
      </p:sp>
    </p:spTree>
    <p:extLst>
      <p:ext uri="{BB962C8B-B14F-4D97-AF65-F5344CB8AC3E}">
        <p14:creationId xmlns:p14="http://schemas.microsoft.com/office/powerpoint/2010/main" val="1699129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138176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7" name="Picture 16">
            <a:extLst>
              <a:ext uri="{FF2B5EF4-FFF2-40B4-BE49-F238E27FC236}">
                <a16:creationId xmlns:a16="http://schemas.microsoft.com/office/drawing/2014/main" id="{04A5C58B-AEF3-734F-CE72-350E7BBCA443}"/>
              </a:ext>
            </a:extLst>
          </p:cNvPr>
          <p:cNvPicPr>
            <a:picLocks noChangeAspect="1"/>
          </p:cNvPicPr>
          <p:nvPr/>
        </p:nvPicPr>
        <p:blipFill>
          <a:blip r:embed="rId2" cstate="print">
            <a:extLst>
              <a:ext uri="{28A0092B-C50C-407E-A947-70E740481C1C}">
                <a14:useLocalDpi xmlns:a14="http://schemas.microsoft.com/office/drawing/2010/main" val="0"/>
              </a:ext>
            </a:extLst>
          </a:blip>
          <a:srcRect l="4299" r="4299"/>
          <a:stretch/>
        </p:blipFill>
        <p:spPr>
          <a:xfrm>
            <a:off x="0" y="1855894"/>
            <a:ext cx="9144000" cy="5002106"/>
          </a:xfrm>
          <a:prstGeom prst="rect">
            <a:avLst/>
          </a:prstGeom>
        </p:spPr>
      </p:pic>
      <p:sp>
        <p:nvSpPr>
          <p:cNvPr id="18" name="TextBox 17">
            <a:extLst>
              <a:ext uri="{FF2B5EF4-FFF2-40B4-BE49-F238E27FC236}">
                <a16:creationId xmlns:a16="http://schemas.microsoft.com/office/drawing/2014/main" id="{79E354EC-B687-3EE1-77E8-2304C3848267}"/>
              </a:ext>
            </a:extLst>
          </p:cNvPr>
          <p:cNvSpPr txBox="1"/>
          <p:nvPr/>
        </p:nvSpPr>
        <p:spPr>
          <a:xfrm>
            <a:off x="3869267" y="2887133"/>
            <a:ext cx="45719" cy="369332"/>
          </a:xfrm>
          <a:prstGeom prst="rect">
            <a:avLst/>
          </a:prstGeom>
          <a:noFill/>
        </p:spPr>
        <p:txBody>
          <a:bodyPr wrap="square" rtlCol="0">
            <a:spAutoFit/>
          </a:bodyPr>
          <a:lstStyle/>
          <a:p>
            <a:endParaRPr lang="en-GB" dirty="0"/>
          </a:p>
        </p:txBody>
      </p:sp>
      <p:sp>
        <p:nvSpPr>
          <p:cNvPr id="19" name="TextBox 18">
            <a:extLst>
              <a:ext uri="{FF2B5EF4-FFF2-40B4-BE49-F238E27FC236}">
                <a16:creationId xmlns:a16="http://schemas.microsoft.com/office/drawing/2014/main" id="{4A69EFA0-DEA9-C587-C78E-DDA7B7CAFE04}"/>
              </a:ext>
            </a:extLst>
          </p:cNvPr>
          <p:cNvSpPr txBox="1"/>
          <p:nvPr/>
        </p:nvSpPr>
        <p:spPr>
          <a:xfrm>
            <a:off x="3623733" y="2887132"/>
            <a:ext cx="5212324" cy="2554545"/>
          </a:xfrm>
          <a:prstGeom prst="rect">
            <a:avLst/>
          </a:prstGeom>
          <a:noFill/>
        </p:spPr>
        <p:txBody>
          <a:bodyPr wrap="none" rtlCol="0">
            <a:spAutoFit/>
          </a:bodyPr>
          <a:lstStyle/>
          <a:p>
            <a:r>
              <a:rPr lang="en-US" sz="3200" dirty="0">
                <a:solidFill>
                  <a:schemeClr val="bg1"/>
                </a:solidFill>
              </a:rPr>
              <a:t>By faith we understand </a:t>
            </a:r>
          </a:p>
          <a:p>
            <a:r>
              <a:rPr lang="en-US" sz="3200" dirty="0">
                <a:solidFill>
                  <a:schemeClr val="bg1"/>
                </a:solidFill>
              </a:rPr>
              <a:t>that the universe was created </a:t>
            </a:r>
          </a:p>
          <a:p>
            <a:r>
              <a:rPr lang="en-US" sz="3200" dirty="0">
                <a:solidFill>
                  <a:schemeClr val="bg1"/>
                </a:solidFill>
              </a:rPr>
              <a:t>by the word of God. </a:t>
            </a:r>
          </a:p>
          <a:p>
            <a:endParaRPr lang="en-US" sz="3200" dirty="0">
              <a:solidFill>
                <a:schemeClr val="bg1"/>
              </a:solidFill>
            </a:endParaRPr>
          </a:p>
          <a:p>
            <a:r>
              <a:rPr lang="en-US" sz="3200" dirty="0">
                <a:solidFill>
                  <a:schemeClr val="bg1"/>
                </a:solidFill>
              </a:rPr>
              <a:t>Hebrews 11:3</a:t>
            </a:r>
            <a:endParaRPr lang="en-GB" sz="3200" dirty="0">
              <a:solidFill>
                <a:schemeClr val="bg1"/>
              </a:solidFill>
            </a:endParaRPr>
          </a:p>
        </p:txBody>
      </p:sp>
    </p:spTree>
    <p:extLst>
      <p:ext uri="{BB962C8B-B14F-4D97-AF65-F5344CB8AC3E}">
        <p14:creationId xmlns:p14="http://schemas.microsoft.com/office/powerpoint/2010/main" val="1256447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extLst>
              <p:ext uri="{D42A27DB-BD31-4B8C-83A1-F6EECF244321}">
                <p14:modId xmlns:p14="http://schemas.microsoft.com/office/powerpoint/2010/main" val="1540493551"/>
              </p:ext>
            </p:extLst>
          </p:nvPr>
        </p:nvGraphicFramePr>
        <p:xfrm>
          <a:off x="-2" y="474134"/>
          <a:ext cx="9144002" cy="137668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r>
                        <a:rPr lang="en-US" dirty="0"/>
                        <a:t>Innocence</a:t>
                      </a: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0">
                <a:tc>
                  <a:txBody>
                    <a:bodyPr/>
                    <a:lstStyle/>
                    <a:p>
                      <a:pPr algn="l"/>
                      <a:r>
                        <a:rPr lang="en-US" dirty="0"/>
                        <a:t>Garden</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A54221EC-3A90-65B1-3550-1E712E80904A}"/>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B2753F7-0BF8-262E-436E-6C88D811A33D}"/>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sp>
        <p:nvSpPr>
          <p:cNvPr id="5" name="Explosion: 14 Points 4">
            <a:extLst>
              <a:ext uri="{FF2B5EF4-FFF2-40B4-BE49-F238E27FC236}">
                <a16:creationId xmlns:a16="http://schemas.microsoft.com/office/drawing/2014/main" id="{E87882D1-01D0-6E3F-06CC-88B429D25FCA}"/>
              </a:ext>
            </a:extLst>
          </p:cNvPr>
          <p:cNvSpPr/>
          <p:nvPr/>
        </p:nvSpPr>
        <p:spPr>
          <a:xfrm>
            <a:off x="516079" y="939800"/>
            <a:ext cx="8060653" cy="5813398"/>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When the world was first created, it was a perfect world,</a:t>
            </a:r>
          </a:p>
          <a:p>
            <a:pPr algn="ctr"/>
            <a:r>
              <a:rPr lang="en-US" dirty="0"/>
              <a:t>Adam &amp; Eve were not sinners, they were not holy, but were innocent.</a:t>
            </a:r>
          </a:p>
          <a:p>
            <a:pPr algn="ctr"/>
            <a:r>
              <a:rPr lang="en-US" dirty="0"/>
              <a:t> </a:t>
            </a:r>
          </a:p>
          <a:p>
            <a:pPr algn="ctr"/>
            <a:r>
              <a:rPr lang="en-US" dirty="0"/>
              <a:t>God dealt with man in the dispensation of innocence</a:t>
            </a:r>
            <a:endParaRPr lang="en-GB" dirty="0"/>
          </a:p>
        </p:txBody>
      </p:sp>
    </p:spTree>
    <p:extLst>
      <p:ext uri="{BB962C8B-B14F-4D97-AF65-F5344CB8AC3E}">
        <p14:creationId xmlns:p14="http://schemas.microsoft.com/office/powerpoint/2010/main" val="712615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extLst>
              <p:ext uri="{D42A27DB-BD31-4B8C-83A1-F6EECF244321}">
                <p14:modId xmlns:p14="http://schemas.microsoft.com/office/powerpoint/2010/main" val="454975350"/>
              </p:ext>
            </p:extLst>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r>
                        <a:rPr lang="en-US" dirty="0"/>
                        <a:t>Innocence</a:t>
                      </a: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algn="l"/>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D200ECB9-8C30-9EF2-A990-C65ACC218E0E}"/>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6A37EC2-D02F-2300-D7A0-96EE3E909844}"/>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sp>
        <p:nvSpPr>
          <p:cNvPr id="5" name="Explosion: 14 Points 4">
            <a:extLst>
              <a:ext uri="{FF2B5EF4-FFF2-40B4-BE49-F238E27FC236}">
                <a16:creationId xmlns:a16="http://schemas.microsoft.com/office/drawing/2014/main" id="{433919ED-F096-9817-D0C2-02A2D95BDA2C}"/>
              </a:ext>
            </a:extLst>
          </p:cNvPr>
          <p:cNvSpPr/>
          <p:nvPr/>
        </p:nvSpPr>
        <p:spPr>
          <a:xfrm>
            <a:off x="516079" y="939800"/>
            <a:ext cx="8060653" cy="5813398"/>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When the world was first created, it was a perfect world,</a:t>
            </a:r>
          </a:p>
          <a:p>
            <a:pPr algn="ctr"/>
            <a:r>
              <a:rPr lang="en-US" dirty="0"/>
              <a:t>Adam &amp; Eve were not sinners, they were not holy, but were innocent.</a:t>
            </a:r>
          </a:p>
          <a:p>
            <a:pPr algn="ctr"/>
            <a:r>
              <a:rPr lang="en-US" dirty="0"/>
              <a:t> </a:t>
            </a:r>
          </a:p>
          <a:p>
            <a:pPr algn="ctr"/>
            <a:r>
              <a:rPr lang="en-US" dirty="0"/>
              <a:t>God dealt with man in the dispensation of innocence</a:t>
            </a:r>
            <a:endParaRPr lang="en-GB" dirty="0"/>
          </a:p>
        </p:txBody>
      </p:sp>
    </p:spTree>
    <p:extLst>
      <p:ext uri="{BB962C8B-B14F-4D97-AF65-F5344CB8AC3E}">
        <p14:creationId xmlns:p14="http://schemas.microsoft.com/office/powerpoint/2010/main" val="4142696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r>
                        <a:rPr lang="en-US" dirty="0"/>
                        <a:t>Innocence</a:t>
                      </a:r>
                      <a:endParaRPr lang="en-GB" dirty="0"/>
                    </a:p>
                  </a:txBody>
                  <a:tcPr anchor="ctr"/>
                </a:tc>
                <a:tc>
                  <a:txBody>
                    <a:bodyPr/>
                    <a:lstStyle/>
                    <a:p>
                      <a:pPr algn="ctr"/>
                      <a:r>
                        <a:rPr lang="en-US" dirty="0"/>
                        <a:t>Conscience</a:t>
                      </a:r>
                      <a:endParaRPr lang="en-GB" dirty="0"/>
                    </a:p>
                  </a:txBody>
                  <a:tcPr anchor="ctr"/>
                </a:tc>
                <a:tc>
                  <a:txBody>
                    <a:bodyPr/>
                    <a:lstStyle/>
                    <a:p>
                      <a:pPr algn="ctr"/>
                      <a:r>
                        <a:rPr lang="en-US" dirty="0"/>
                        <a:t>Human</a:t>
                      </a:r>
                      <a:br>
                        <a:rPr lang="en-US" dirty="0"/>
                      </a:br>
                      <a:r>
                        <a:rPr lang="en-US" dirty="0"/>
                        <a:t>Government</a:t>
                      </a:r>
                      <a:endParaRPr lang="en-GB" dirty="0"/>
                    </a:p>
                  </a:txBody>
                  <a:tcPr anchor="ctr"/>
                </a:tc>
                <a:tc>
                  <a:txBody>
                    <a:bodyPr/>
                    <a:lstStyle/>
                    <a:p>
                      <a:pPr algn="ctr"/>
                      <a:r>
                        <a:rPr lang="en-US" dirty="0"/>
                        <a:t>Promise</a:t>
                      </a:r>
                      <a:endParaRPr lang="en-GB" dirty="0"/>
                    </a:p>
                  </a:txBody>
                  <a:tcPr anchor="ctr"/>
                </a:tc>
                <a:tc>
                  <a:txBody>
                    <a:bodyPr/>
                    <a:lstStyle/>
                    <a:p>
                      <a:pPr algn="ctr"/>
                      <a:r>
                        <a:rPr lang="en-US" dirty="0"/>
                        <a:t>Law</a:t>
                      </a:r>
                      <a:endParaRPr lang="en-GB" dirty="0"/>
                    </a:p>
                  </a:txBody>
                  <a:tcPr anchor="ctr"/>
                </a:tc>
                <a:tc>
                  <a:txBody>
                    <a:bodyPr/>
                    <a:lstStyle/>
                    <a:p>
                      <a:pPr algn="ctr"/>
                      <a:r>
                        <a:rPr lang="en-US" dirty="0"/>
                        <a:t>Grace</a:t>
                      </a:r>
                      <a:endParaRPr lang="en-GB" dirty="0"/>
                    </a:p>
                  </a:txBody>
                  <a:tcPr anchor="ctr"/>
                </a:tc>
                <a:tc>
                  <a:txBody>
                    <a:bodyPr/>
                    <a:lstStyle/>
                    <a:p>
                      <a:pPr algn="ctr"/>
                      <a:r>
                        <a:rPr lang="en-US" dirty="0"/>
                        <a:t>Kingdom</a:t>
                      </a: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algn="l"/>
                      <a:r>
                        <a:rPr lang="en-US" dirty="0"/>
                        <a:t>The Fall</a:t>
                      </a:r>
                      <a:endParaRPr lang="en-GB" dirty="0"/>
                    </a:p>
                  </a:txBody>
                  <a:tcPr anchor="ctr"/>
                </a:tc>
                <a:tc>
                  <a:txBody>
                    <a:bodyPr/>
                    <a:lstStyle/>
                    <a:p>
                      <a:pPr algn="l"/>
                      <a:r>
                        <a:rPr lang="en-US" dirty="0"/>
                        <a:t>The Flood</a:t>
                      </a:r>
                      <a:endParaRPr lang="en-GB" dirty="0"/>
                    </a:p>
                  </a:txBody>
                  <a:tcPr anchor="ctr"/>
                </a:tc>
                <a:tc>
                  <a:txBody>
                    <a:bodyPr/>
                    <a:lstStyle/>
                    <a:p>
                      <a:pPr algn="l"/>
                      <a:r>
                        <a:rPr lang="en-US" dirty="0"/>
                        <a:t>Abraham</a:t>
                      </a:r>
                      <a:endParaRPr lang="en-GB" dirty="0"/>
                    </a:p>
                  </a:txBody>
                  <a:tcPr anchor="ctr"/>
                </a:tc>
                <a:tc>
                  <a:txBody>
                    <a:bodyPr/>
                    <a:lstStyle/>
                    <a:p>
                      <a:pPr algn="l"/>
                      <a:r>
                        <a:rPr lang="en-US" dirty="0"/>
                        <a:t>Moses</a:t>
                      </a:r>
                      <a:endParaRPr lang="en-GB" dirty="0"/>
                    </a:p>
                  </a:txBody>
                  <a:tcPr anchor="ctr"/>
                </a:tc>
                <a:tc>
                  <a:txBody>
                    <a:bodyPr/>
                    <a:lstStyle/>
                    <a:p>
                      <a:pPr algn="l"/>
                      <a:r>
                        <a:rPr lang="en-US" dirty="0"/>
                        <a:t>Christ</a:t>
                      </a:r>
                      <a:endParaRPr lang="en-GB" dirty="0"/>
                    </a:p>
                  </a:txBody>
                  <a:tcPr anchor="ctr"/>
                </a:tc>
                <a:tc>
                  <a:txBody>
                    <a:bodyPr/>
                    <a:lstStyle/>
                    <a:p>
                      <a:pPr algn="l"/>
                      <a:r>
                        <a:rPr lang="en-US" dirty="0"/>
                        <a:t>Kingdom</a:t>
                      </a:r>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sp>
        <p:nvSpPr>
          <p:cNvPr id="3" name="Arrow: Left-Right 2">
            <a:extLst>
              <a:ext uri="{FF2B5EF4-FFF2-40B4-BE49-F238E27FC236}">
                <a16:creationId xmlns:a16="http://schemas.microsoft.com/office/drawing/2014/main" id="{9DA866A6-3BC1-AB3A-398B-982011064B24}"/>
              </a:ext>
            </a:extLst>
          </p:cNvPr>
          <p:cNvSpPr/>
          <p:nvPr/>
        </p:nvSpPr>
        <p:spPr>
          <a:xfrm>
            <a:off x="592667" y="2480733"/>
            <a:ext cx="8483600" cy="131233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09FBFA5A-529A-4F5E-5C6A-3000A4E541C0}"/>
              </a:ext>
            </a:extLst>
          </p:cNvPr>
          <p:cNvSpPr txBox="1"/>
          <p:nvPr/>
        </p:nvSpPr>
        <p:spPr>
          <a:xfrm>
            <a:off x="7741845" y="2906067"/>
            <a:ext cx="1009379" cy="461665"/>
          </a:xfrm>
          <a:prstGeom prst="rect">
            <a:avLst/>
          </a:prstGeom>
          <a:noFill/>
        </p:spPr>
        <p:txBody>
          <a:bodyPr wrap="none" rtlCol="0">
            <a:spAutoFit/>
          </a:bodyPr>
          <a:lstStyle/>
          <a:p>
            <a:r>
              <a:rPr lang="en-US" sz="2400" dirty="0">
                <a:solidFill>
                  <a:schemeClr val="bg1"/>
                </a:solidFill>
              </a:rPr>
              <a:t>Future</a:t>
            </a:r>
            <a:endParaRPr lang="en-GB" sz="2400" dirty="0">
              <a:solidFill>
                <a:schemeClr val="bg1"/>
              </a:solidFill>
            </a:endParaRPr>
          </a:p>
        </p:txBody>
      </p:sp>
      <p:sp>
        <p:nvSpPr>
          <p:cNvPr id="5" name="TextBox 4">
            <a:extLst>
              <a:ext uri="{FF2B5EF4-FFF2-40B4-BE49-F238E27FC236}">
                <a16:creationId xmlns:a16="http://schemas.microsoft.com/office/drawing/2014/main" id="{C65868FB-0548-E9E1-0BA6-6769BB7F8170}"/>
              </a:ext>
            </a:extLst>
          </p:cNvPr>
          <p:cNvSpPr txBox="1"/>
          <p:nvPr/>
        </p:nvSpPr>
        <p:spPr>
          <a:xfrm>
            <a:off x="1027778" y="2906066"/>
            <a:ext cx="1074140" cy="461665"/>
          </a:xfrm>
          <a:prstGeom prst="rect">
            <a:avLst/>
          </a:prstGeom>
          <a:noFill/>
        </p:spPr>
        <p:txBody>
          <a:bodyPr wrap="none" rtlCol="0">
            <a:spAutoFit/>
          </a:bodyPr>
          <a:lstStyle/>
          <a:p>
            <a:r>
              <a:rPr lang="en-US" sz="2400" dirty="0">
                <a:solidFill>
                  <a:schemeClr val="bg1"/>
                </a:solidFill>
              </a:rPr>
              <a:t>History</a:t>
            </a:r>
            <a:endParaRPr lang="en-GB" sz="2400" dirty="0">
              <a:solidFill>
                <a:schemeClr val="bg1"/>
              </a:solidFill>
            </a:endParaRP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9912C699-D408-C2DA-4F5B-398DB1E25E8E}"/>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spTree>
    <p:extLst>
      <p:ext uri="{BB962C8B-B14F-4D97-AF65-F5344CB8AC3E}">
        <p14:creationId xmlns:p14="http://schemas.microsoft.com/office/powerpoint/2010/main" val="1136331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extLst>
              <p:ext uri="{D42A27DB-BD31-4B8C-83A1-F6EECF244321}">
                <p14:modId xmlns:p14="http://schemas.microsoft.com/office/powerpoint/2010/main" val="1345530525"/>
              </p:ext>
            </p:extLst>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r>
                        <a:rPr lang="en-US" dirty="0"/>
                        <a:t>Innocence</a:t>
                      </a:r>
                      <a:endParaRPr lang="en-GB" dirty="0"/>
                    </a:p>
                  </a:txBody>
                  <a:tcPr anchor="ctr"/>
                </a:tc>
                <a:tc>
                  <a:txBody>
                    <a:bodyPr/>
                    <a:lstStyle/>
                    <a:p>
                      <a:pPr algn="ctr"/>
                      <a:r>
                        <a:rPr lang="en-US" dirty="0"/>
                        <a:t>Conscience</a:t>
                      </a:r>
                      <a:endParaRPr lang="en-GB" dirty="0"/>
                    </a:p>
                  </a:txBody>
                  <a:tcPr anchor="ctr"/>
                </a:tc>
                <a:tc>
                  <a:txBody>
                    <a:bodyPr/>
                    <a:lstStyle/>
                    <a:p>
                      <a:pPr algn="ctr"/>
                      <a:r>
                        <a:rPr lang="en-US" dirty="0"/>
                        <a:t>Human</a:t>
                      </a:r>
                      <a:br>
                        <a:rPr lang="en-US" dirty="0"/>
                      </a:br>
                      <a:r>
                        <a:rPr lang="en-US" dirty="0"/>
                        <a:t>Government</a:t>
                      </a:r>
                      <a:endParaRPr lang="en-GB" dirty="0"/>
                    </a:p>
                  </a:txBody>
                  <a:tcPr anchor="ctr"/>
                </a:tc>
                <a:tc>
                  <a:txBody>
                    <a:bodyPr/>
                    <a:lstStyle/>
                    <a:p>
                      <a:pPr algn="ctr"/>
                      <a:r>
                        <a:rPr lang="en-US" dirty="0"/>
                        <a:t>Promise</a:t>
                      </a:r>
                      <a:endParaRPr lang="en-GB" dirty="0"/>
                    </a:p>
                  </a:txBody>
                  <a:tcPr anchor="ctr"/>
                </a:tc>
                <a:tc>
                  <a:txBody>
                    <a:bodyPr/>
                    <a:lstStyle/>
                    <a:p>
                      <a:pPr algn="ctr"/>
                      <a:r>
                        <a:rPr lang="en-US" dirty="0"/>
                        <a:t>Law</a:t>
                      </a:r>
                      <a:endParaRPr lang="en-GB" dirty="0"/>
                    </a:p>
                  </a:txBody>
                  <a:tcPr anchor="ctr"/>
                </a:tc>
                <a:tc>
                  <a:txBody>
                    <a:bodyPr/>
                    <a:lstStyle/>
                    <a:p>
                      <a:pPr algn="ctr"/>
                      <a:r>
                        <a:rPr lang="en-US" dirty="0"/>
                        <a:t>Grace</a:t>
                      </a:r>
                      <a:endParaRPr lang="en-GB" dirty="0"/>
                    </a:p>
                  </a:txBody>
                  <a:tcPr anchor="ctr"/>
                </a:tc>
                <a:tc>
                  <a:txBody>
                    <a:bodyPr/>
                    <a:lstStyle/>
                    <a:p>
                      <a:pPr algn="ctr"/>
                      <a:r>
                        <a:rPr lang="en-US" dirty="0"/>
                        <a:t>Kingdom</a:t>
                      </a: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algn="l"/>
                      <a:r>
                        <a:rPr lang="en-US" dirty="0"/>
                        <a:t>The Fall</a:t>
                      </a:r>
                      <a:endParaRPr lang="en-GB" dirty="0"/>
                    </a:p>
                  </a:txBody>
                  <a:tcPr anchor="ctr"/>
                </a:tc>
                <a:tc>
                  <a:txBody>
                    <a:bodyPr/>
                    <a:lstStyle/>
                    <a:p>
                      <a:pPr algn="l"/>
                      <a:r>
                        <a:rPr lang="en-US" dirty="0"/>
                        <a:t>The Flood</a:t>
                      </a:r>
                      <a:endParaRPr lang="en-GB" dirty="0"/>
                    </a:p>
                  </a:txBody>
                  <a:tcPr anchor="ctr"/>
                </a:tc>
                <a:tc>
                  <a:txBody>
                    <a:bodyPr/>
                    <a:lstStyle/>
                    <a:p>
                      <a:pPr algn="l"/>
                      <a:r>
                        <a:rPr lang="en-US" dirty="0"/>
                        <a:t>Abraham</a:t>
                      </a:r>
                      <a:endParaRPr lang="en-GB" dirty="0"/>
                    </a:p>
                  </a:txBody>
                  <a:tcPr anchor="ctr"/>
                </a:tc>
                <a:tc>
                  <a:txBody>
                    <a:bodyPr/>
                    <a:lstStyle/>
                    <a:p>
                      <a:pPr algn="l"/>
                      <a:r>
                        <a:rPr lang="en-US" dirty="0"/>
                        <a:t>Moses</a:t>
                      </a:r>
                      <a:endParaRPr lang="en-GB" dirty="0"/>
                    </a:p>
                  </a:txBody>
                  <a:tcPr anchor="ctr"/>
                </a:tc>
                <a:tc>
                  <a:txBody>
                    <a:bodyPr/>
                    <a:lstStyle/>
                    <a:p>
                      <a:pPr algn="l"/>
                      <a:r>
                        <a:rPr lang="en-US" dirty="0"/>
                        <a:t>Christ</a:t>
                      </a:r>
                      <a:endParaRPr lang="en-GB" dirty="0"/>
                    </a:p>
                  </a:txBody>
                  <a:tcPr anchor="ctr"/>
                </a:tc>
                <a:tc>
                  <a:txBody>
                    <a:bodyPr/>
                    <a:lstStyle/>
                    <a:p>
                      <a:pPr algn="l"/>
                      <a:r>
                        <a:rPr lang="en-US" dirty="0"/>
                        <a:t>Kingdom</a:t>
                      </a:r>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sp>
        <p:nvSpPr>
          <p:cNvPr id="3" name="Arrow: Left-Right 2">
            <a:extLst>
              <a:ext uri="{FF2B5EF4-FFF2-40B4-BE49-F238E27FC236}">
                <a16:creationId xmlns:a16="http://schemas.microsoft.com/office/drawing/2014/main" id="{9DA866A6-3BC1-AB3A-398B-982011064B24}"/>
              </a:ext>
            </a:extLst>
          </p:cNvPr>
          <p:cNvSpPr/>
          <p:nvPr/>
        </p:nvSpPr>
        <p:spPr>
          <a:xfrm>
            <a:off x="592667" y="2480733"/>
            <a:ext cx="8483600" cy="131233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09FBFA5A-529A-4F5E-5C6A-3000A4E541C0}"/>
              </a:ext>
            </a:extLst>
          </p:cNvPr>
          <p:cNvSpPr txBox="1"/>
          <p:nvPr/>
        </p:nvSpPr>
        <p:spPr>
          <a:xfrm>
            <a:off x="7741845" y="2906067"/>
            <a:ext cx="1009379" cy="461665"/>
          </a:xfrm>
          <a:prstGeom prst="rect">
            <a:avLst/>
          </a:prstGeom>
          <a:noFill/>
        </p:spPr>
        <p:txBody>
          <a:bodyPr wrap="none" rtlCol="0">
            <a:spAutoFit/>
          </a:bodyPr>
          <a:lstStyle/>
          <a:p>
            <a:r>
              <a:rPr lang="en-US" sz="2400" dirty="0">
                <a:solidFill>
                  <a:schemeClr val="bg1"/>
                </a:solidFill>
              </a:rPr>
              <a:t>Future</a:t>
            </a:r>
            <a:endParaRPr lang="en-GB" sz="2400" dirty="0">
              <a:solidFill>
                <a:schemeClr val="bg1"/>
              </a:solidFill>
            </a:endParaRPr>
          </a:p>
        </p:txBody>
      </p:sp>
      <p:sp>
        <p:nvSpPr>
          <p:cNvPr id="5" name="TextBox 4">
            <a:extLst>
              <a:ext uri="{FF2B5EF4-FFF2-40B4-BE49-F238E27FC236}">
                <a16:creationId xmlns:a16="http://schemas.microsoft.com/office/drawing/2014/main" id="{C65868FB-0548-E9E1-0BA6-6769BB7F8170}"/>
              </a:ext>
            </a:extLst>
          </p:cNvPr>
          <p:cNvSpPr txBox="1"/>
          <p:nvPr/>
        </p:nvSpPr>
        <p:spPr>
          <a:xfrm>
            <a:off x="1027778" y="2906066"/>
            <a:ext cx="1074140" cy="461665"/>
          </a:xfrm>
          <a:prstGeom prst="rect">
            <a:avLst/>
          </a:prstGeom>
          <a:noFill/>
        </p:spPr>
        <p:txBody>
          <a:bodyPr wrap="none" rtlCol="0">
            <a:spAutoFit/>
          </a:bodyPr>
          <a:lstStyle/>
          <a:p>
            <a:r>
              <a:rPr lang="en-US" sz="2400" dirty="0">
                <a:solidFill>
                  <a:schemeClr val="bg1"/>
                </a:solidFill>
              </a:rPr>
              <a:t>History</a:t>
            </a:r>
            <a:endParaRPr lang="en-GB" sz="2400" dirty="0">
              <a:solidFill>
                <a:schemeClr val="bg1"/>
              </a:solidFill>
            </a:endParaRP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9912C699-D408-C2DA-4F5B-398DB1E25E8E}"/>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sp>
        <p:nvSpPr>
          <p:cNvPr id="19" name="Explosion: 14 Points 18">
            <a:extLst>
              <a:ext uri="{FF2B5EF4-FFF2-40B4-BE49-F238E27FC236}">
                <a16:creationId xmlns:a16="http://schemas.microsoft.com/office/drawing/2014/main" id="{C480FFE7-CBB2-8274-CE5E-7BF72AC8543A}"/>
              </a:ext>
            </a:extLst>
          </p:cNvPr>
          <p:cNvSpPr/>
          <p:nvPr/>
        </p:nvSpPr>
        <p:spPr>
          <a:xfrm rot="21130726">
            <a:off x="588172" y="974514"/>
            <a:ext cx="7967649" cy="5637106"/>
          </a:xfrm>
          <a:prstGeom prst="irregularSeal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The Bible is the only book</a:t>
            </a:r>
          </a:p>
          <a:p>
            <a:pPr algn="ctr"/>
            <a:r>
              <a:rPr lang="en-US" sz="2400" dirty="0"/>
              <a:t>that accurately foretells the future</a:t>
            </a:r>
            <a:endParaRPr lang="en-GB" sz="2400" dirty="0"/>
          </a:p>
        </p:txBody>
      </p:sp>
    </p:spTree>
    <p:extLst>
      <p:ext uri="{BB962C8B-B14F-4D97-AF65-F5344CB8AC3E}">
        <p14:creationId xmlns:p14="http://schemas.microsoft.com/office/powerpoint/2010/main" val="2468034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r>
                        <a:rPr lang="en-US" dirty="0"/>
                        <a:t>Innocence</a:t>
                      </a:r>
                      <a:endParaRPr lang="en-GB" dirty="0"/>
                    </a:p>
                  </a:txBody>
                  <a:tcPr anchor="ctr"/>
                </a:tc>
                <a:tc>
                  <a:txBody>
                    <a:bodyPr/>
                    <a:lstStyle/>
                    <a:p>
                      <a:pPr algn="ctr"/>
                      <a:r>
                        <a:rPr lang="en-US" dirty="0"/>
                        <a:t>Conscience</a:t>
                      </a:r>
                      <a:endParaRPr lang="en-GB" dirty="0"/>
                    </a:p>
                  </a:txBody>
                  <a:tcPr anchor="ctr"/>
                </a:tc>
                <a:tc>
                  <a:txBody>
                    <a:bodyPr/>
                    <a:lstStyle/>
                    <a:p>
                      <a:pPr algn="ctr"/>
                      <a:r>
                        <a:rPr lang="en-US" dirty="0"/>
                        <a:t>Human</a:t>
                      </a:r>
                      <a:br>
                        <a:rPr lang="en-US" dirty="0"/>
                      </a:br>
                      <a:r>
                        <a:rPr lang="en-US" dirty="0"/>
                        <a:t>Government</a:t>
                      </a:r>
                      <a:endParaRPr lang="en-GB" dirty="0"/>
                    </a:p>
                  </a:txBody>
                  <a:tcPr anchor="ctr"/>
                </a:tc>
                <a:tc>
                  <a:txBody>
                    <a:bodyPr/>
                    <a:lstStyle/>
                    <a:p>
                      <a:pPr algn="ctr"/>
                      <a:r>
                        <a:rPr lang="en-US" dirty="0"/>
                        <a:t>Promise</a:t>
                      </a:r>
                      <a:endParaRPr lang="en-GB" dirty="0"/>
                    </a:p>
                  </a:txBody>
                  <a:tcPr anchor="ctr"/>
                </a:tc>
                <a:tc>
                  <a:txBody>
                    <a:bodyPr/>
                    <a:lstStyle/>
                    <a:p>
                      <a:pPr algn="ctr"/>
                      <a:r>
                        <a:rPr lang="en-US" dirty="0"/>
                        <a:t>Law</a:t>
                      </a:r>
                      <a:endParaRPr lang="en-GB" dirty="0"/>
                    </a:p>
                  </a:txBody>
                  <a:tcPr anchor="ctr"/>
                </a:tc>
                <a:tc>
                  <a:txBody>
                    <a:bodyPr/>
                    <a:lstStyle/>
                    <a:p>
                      <a:pPr algn="ctr"/>
                      <a:r>
                        <a:rPr lang="en-US" dirty="0"/>
                        <a:t>Grace</a:t>
                      </a:r>
                      <a:endParaRPr lang="en-GB" dirty="0"/>
                    </a:p>
                  </a:txBody>
                  <a:tcPr anchor="ctr"/>
                </a:tc>
                <a:tc>
                  <a:txBody>
                    <a:bodyPr/>
                    <a:lstStyle/>
                    <a:p>
                      <a:pPr algn="ctr"/>
                      <a:r>
                        <a:rPr lang="en-US" dirty="0"/>
                        <a:t>Kingdom</a:t>
                      </a: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algn="l"/>
                      <a:r>
                        <a:rPr lang="en-US" dirty="0"/>
                        <a:t>The Fall</a:t>
                      </a:r>
                      <a:endParaRPr lang="en-GB" dirty="0"/>
                    </a:p>
                  </a:txBody>
                  <a:tcPr anchor="ctr"/>
                </a:tc>
                <a:tc>
                  <a:txBody>
                    <a:bodyPr/>
                    <a:lstStyle/>
                    <a:p>
                      <a:pPr algn="l"/>
                      <a:r>
                        <a:rPr lang="en-US" dirty="0"/>
                        <a:t>The Flood</a:t>
                      </a:r>
                      <a:endParaRPr lang="en-GB" dirty="0"/>
                    </a:p>
                  </a:txBody>
                  <a:tcPr anchor="ctr"/>
                </a:tc>
                <a:tc>
                  <a:txBody>
                    <a:bodyPr/>
                    <a:lstStyle/>
                    <a:p>
                      <a:pPr algn="l"/>
                      <a:r>
                        <a:rPr lang="en-US" dirty="0"/>
                        <a:t>Abraham</a:t>
                      </a:r>
                      <a:endParaRPr lang="en-GB" dirty="0"/>
                    </a:p>
                  </a:txBody>
                  <a:tcPr anchor="ctr"/>
                </a:tc>
                <a:tc>
                  <a:txBody>
                    <a:bodyPr/>
                    <a:lstStyle/>
                    <a:p>
                      <a:pPr algn="l"/>
                      <a:r>
                        <a:rPr lang="en-US" dirty="0"/>
                        <a:t>Moses</a:t>
                      </a:r>
                      <a:endParaRPr lang="en-GB" dirty="0"/>
                    </a:p>
                  </a:txBody>
                  <a:tcPr anchor="ctr"/>
                </a:tc>
                <a:tc>
                  <a:txBody>
                    <a:bodyPr/>
                    <a:lstStyle/>
                    <a:p>
                      <a:pPr algn="l"/>
                      <a:r>
                        <a:rPr lang="en-US" dirty="0"/>
                        <a:t>Christ</a:t>
                      </a:r>
                      <a:endParaRPr lang="en-GB" dirty="0"/>
                    </a:p>
                  </a:txBody>
                  <a:tcPr anchor="ctr"/>
                </a:tc>
                <a:tc>
                  <a:txBody>
                    <a:bodyPr/>
                    <a:lstStyle/>
                    <a:p>
                      <a:pPr algn="l"/>
                      <a:r>
                        <a:rPr lang="en-US" dirty="0"/>
                        <a:t>Kingdom</a:t>
                      </a:r>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sp>
        <p:nvSpPr>
          <p:cNvPr id="3" name="Arrow: Left-Right 2">
            <a:extLst>
              <a:ext uri="{FF2B5EF4-FFF2-40B4-BE49-F238E27FC236}">
                <a16:creationId xmlns:a16="http://schemas.microsoft.com/office/drawing/2014/main" id="{9DA866A6-3BC1-AB3A-398B-982011064B24}"/>
              </a:ext>
            </a:extLst>
          </p:cNvPr>
          <p:cNvSpPr/>
          <p:nvPr/>
        </p:nvSpPr>
        <p:spPr>
          <a:xfrm>
            <a:off x="592667" y="2480733"/>
            <a:ext cx="8483600" cy="131233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09FBFA5A-529A-4F5E-5C6A-3000A4E541C0}"/>
              </a:ext>
            </a:extLst>
          </p:cNvPr>
          <p:cNvSpPr txBox="1"/>
          <p:nvPr/>
        </p:nvSpPr>
        <p:spPr>
          <a:xfrm>
            <a:off x="7741845" y="2906067"/>
            <a:ext cx="1009379" cy="461665"/>
          </a:xfrm>
          <a:prstGeom prst="rect">
            <a:avLst/>
          </a:prstGeom>
          <a:noFill/>
        </p:spPr>
        <p:txBody>
          <a:bodyPr wrap="none" rtlCol="0">
            <a:spAutoFit/>
          </a:bodyPr>
          <a:lstStyle/>
          <a:p>
            <a:r>
              <a:rPr lang="en-US" sz="2400" dirty="0">
                <a:solidFill>
                  <a:schemeClr val="bg1"/>
                </a:solidFill>
              </a:rPr>
              <a:t>Future</a:t>
            </a:r>
            <a:endParaRPr lang="en-GB" sz="2400" dirty="0">
              <a:solidFill>
                <a:schemeClr val="bg1"/>
              </a:solidFill>
            </a:endParaRPr>
          </a:p>
        </p:txBody>
      </p:sp>
      <p:sp>
        <p:nvSpPr>
          <p:cNvPr id="5" name="TextBox 4">
            <a:extLst>
              <a:ext uri="{FF2B5EF4-FFF2-40B4-BE49-F238E27FC236}">
                <a16:creationId xmlns:a16="http://schemas.microsoft.com/office/drawing/2014/main" id="{C65868FB-0548-E9E1-0BA6-6769BB7F8170}"/>
              </a:ext>
            </a:extLst>
          </p:cNvPr>
          <p:cNvSpPr txBox="1"/>
          <p:nvPr/>
        </p:nvSpPr>
        <p:spPr>
          <a:xfrm>
            <a:off x="1027778" y="2906066"/>
            <a:ext cx="1074140" cy="461665"/>
          </a:xfrm>
          <a:prstGeom prst="rect">
            <a:avLst/>
          </a:prstGeom>
          <a:noFill/>
        </p:spPr>
        <p:txBody>
          <a:bodyPr wrap="none" rtlCol="0">
            <a:spAutoFit/>
          </a:bodyPr>
          <a:lstStyle/>
          <a:p>
            <a:r>
              <a:rPr lang="en-US" sz="2400" dirty="0">
                <a:solidFill>
                  <a:schemeClr val="bg1"/>
                </a:solidFill>
              </a:rPr>
              <a:t>History</a:t>
            </a:r>
            <a:endParaRPr lang="en-GB" sz="2400" dirty="0">
              <a:solidFill>
                <a:schemeClr val="bg1"/>
              </a:solidFill>
            </a:endParaRP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9912C699-D408-C2DA-4F5B-398DB1E25E8E}"/>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sp>
        <p:nvSpPr>
          <p:cNvPr id="19" name="Explosion: 14 Points 18">
            <a:extLst>
              <a:ext uri="{FF2B5EF4-FFF2-40B4-BE49-F238E27FC236}">
                <a16:creationId xmlns:a16="http://schemas.microsoft.com/office/drawing/2014/main" id="{C480FFE7-CBB2-8274-CE5E-7BF72AC8543A}"/>
              </a:ext>
            </a:extLst>
          </p:cNvPr>
          <p:cNvSpPr/>
          <p:nvPr/>
        </p:nvSpPr>
        <p:spPr>
          <a:xfrm rot="21130726">
            <a:off x="-154428" y="233839"/>
            <a:ext cx="9304351" cy="6384471"/>
          </a:xfrm>
          <a:prstGeom prst="irregularSeal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Remember the former things of old:</a:t>
            </a:r>
            <a:br>
              <a:rPr lang="en-US" dirty="0"/>
            </a:br>
            <a:r>
              <a:rPr lang="en-US" dirty="0"/>
              <a:t>for I am God, and there is none else;</a:t>
            </a:r>
            <a:br>
              <a:rPr lang="en-US" dirty="0"/>
            </a:br>
            <a:r>
              <a:rPr lang="en-US" dirty="0"/>
              <a:t>I am God, and there is none like me, </a:t>
            </a:r>
            <a:br>
              <a:rPr lang="en-US" dirty="0"/>
            </a:br>
            <a:r>
              <a:rPr lang="en-US" dirty="0"/>
              <a:t>Declaring the end from the beginning,</a:t>
            </a:r>
            <a:br>
              <a:rPr lang="en-US" dirty="0"/>
            </a:br>
            <a:r>
              <a:rPr lang="en-US" dirty="0"/>
              <a:t>and from ancient times </a:t>
            </a:r>
          </a:p>
          <a:p>
            <a:pPr algn="ctr"/>
            <a:r>
              <a:rPr lang="en-US" dirty="0"/>
              <a:t>the things that are not yet done,</a:t>
            </a:r>
            <a:br>
              <a:rPr lang="en-US" dirty="0"/>
            </a:br>
            <a:r>
              <a:rPr lang="en-US" dirty="0"/>
              <a:t>saying, My counsel shall stand,</a:t>
            </a:r>
            <a:br>
              <a:rPr lang="en-US" dirty="0"/>
            </a:br>
            <a:r>
              <a:rPr lang="en-US" dirty="0"/>
              <a:t>and I will do all my pleasure: </a:t>
            </a:r>
          </a:p>
          <a:p>
            <a:pPr algn="ctr"/>
            <a:r>
              <a:rPr lang="en-US" dirty="0">
                <a:solidFill>
                  <a:schemeClr val="tx1"/>
                </a:solidFill>
              </a:rPr>
              <a:t>Isaiah 46:9-10</a:t>
            </a:r>
            <a:endParaRPr lang="en-GB" dirty="0">
              <a:solidFill>
                <a:schemeClr val="tx1"/>
              </a:solidFill>
            </a:endParaRPr>
          </a:p>
        </p:txBody>
      </p:sp>
    </p:spTree>
    <p:extLst>
      <p:ext uri="{BB962C8B-B14F-4D97-AF65-F5344CB8AC3E}">
        <p14:creationId xmlns:p14="http://schemas.microsoft.com/office/powerpoint/2010/main" val="350883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sp>
        <p:nvSpPr>
          <p:cNvPr id="5" name="Speech Bubble: Rectangle 4">
            <a:extLst>
              <a:ext uri="{FF2B5EF4-FFF2-40B4-BE49-F238E27FC236}">
                <a16:creationId xmlns:a16="http://schemas.microsoft.com/office/drawing/2014/main" id="{9B33189B-A42B-1382-FCF6-B9E1AD5E9C3A}"/>
              </a:ext>
            </a:extLst>
          </p:cNvPr>
          <p:cNvSpPr/>
          <p:nvPr/>
        </p:nvSpPr>
        <p:spPr>
          <a:xfrm>
            <a:off x="4140200" y="3048000"/>
            <a:ext cx="3386667" cy="2345267"/>
          </a:xfrm>
          <a:prstGeom prst="wedgeRectCallout">
            <a:avLst>
              <a:gd name="adj1" fmla="val -132333"/>
              <a:gd name="adj2" fmla="val -9526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t>How is a time scale</a:t>
            </a:r>
          </a:p>
          <a:p>
            <a:pPr algn="ctr"/>
            <a:r>
              <a:rPr lang="en-US" sz="3200" dirty="0"/>
              <a:t>like this possible?</a:t>
            </a:r>
            <a:endParaRPr lang="en-GB" sz="3200" dirty="0"/>
          </a:p>
        </p:txBody>
      </p:sp>
    </p:spTree>
    <p:extLst>
      <p:ext uri="{BB962C8B-B14F-4D97-AF65-F5344CB8AC3E}">
        <p14:creationId xmlns:p14="http://schemas.microsoft.com/office/powerpoint/2010/main" val="3492067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r>
                        <a:rPr lang="en-US" dirty="0"/>
                        <a:t>Innocence</a:t>
                      </a:r>
                      <a:endParaRPr lang="en-GB" dirty="0"/>
                    </a:p>
                  </a:txBody>
                  <a:tcPr anchor="ctr"/>
                </a:tc>
                <a:tc>
                  <a:txBody>
                    <a:bodyPr/>
                    <a:lstStyle/>
                    <a:p>
                      <a:pPr algn="ctr"/>
                      <a:r>
                        <a:rPr lang="en-US" dirty="0"/>
                        <a:t>Conscience</a:t>
                      </a:r>
                      <a:endParaRPr lang="en-GB" dirty="0"/>
                    </a:p>
                  </a:txBody>
                  <a:tcPr anchor="ctr"/>
                </a:tc>
                <a:tc>
                  <a:txBody>
                    <a:bodyPr/>
                    <a:lstStyle/>
                    <a:p>
                      <a:pPr algn="ctr"/>
                      <a:r>
                        <a:rPr lang="en-US" dirty="0"/>
                        <a:t>Human</a:t>
                      </a:r>
                      <a:br>
                        <a:rPr lang="en-US" dirty="0"/>
                      </a:br>
                      <a:r>
                        <a:rPr lang="en-US" dirty="0"/>
                        <a:t>Government</a:t>
                      </a:r>
                      <a:endParaRPr lang="en-GB" dirty="0"/>
                    </a:p>
                  </a:txBody>
                  <a:tcPr anchor="ctr"/>
                </a:tc>
                <a:tc>
                  <a:txBody>
                    <a:bodyPr/>
                    <a:lstStyle/>
                    <a:p>
                      <a:pPr algn="ctr"/>
                      <a:r>
                        <a:rPr lang="en-US" dirty="0"/>
                        <a:t>Promise</a:t>
                      </a:r>
                      <a:endParaRPr lang="en-GB" dirty="0"/>
                    </a:p>
                  </a:txBody>
                  <a:tcPr anchor="ctr"/>
                </a:tc>
                <a:tc>
                  <a:txBody>
                    <a:bodyPr/>
                    <a:lstStyle/>
                    <a:p>
                      <a:pPr algn="ctr"/>
                      <a:r>
                        <a:rPr lang="en-US" dirty="0"/>
                        <a:t>Law</a:t>
                      </a:r>
                      <a:endParaRPr lang="en-GB" dirty="0"/>
                    </a:p>
                  </a:txBody>
                  <a:tcPr anchor="ctr"/>
                </a:tc>
                <a:tc>
                  <a:txBody>
                    <a:bodyPr/>
                    <a:lstStyle/>
                    <a:p>
                      <a:pPr algn="ctr"/>
                      <a:r>
                        <a:rPr lang="en-US" dirty="0"/>
                        <a:t>Grace</a:t>
                      </a:r>
                      <a:endParaRPr lang="en-GB" dirty="0"/>
                    </a:p>
                  </a:txBody>
                  <a:tcPr anchor="ctr"/>
                </a:tc>
                <a:tc>
                  <a:txBody>
                    <a:bodyPr/>
                    <a:lstStyle/>
                    <a:p>
                      <a:pPr algn="ctr"/>
                      <a:r>
                        <a:rPr lang="en-US" dirty="0"/>
                        <a:t>Kingdom</a:t>
                      </a: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algn="l"/>
                      <a:r>
                        <a:rPr lang="en-US" dirty="0"/>
                        <a:t>The Fall</a:t>
                      </a:r>
                      <a:endParaRPr lang="en-GB" dirty="0"/>
                    </a:p>
                  </a:txBody>
                  <a:tcPr anchor="ctr"/>
                </a:tc>
                <a:tc>
                  <a:txBody>
                    <a:bodyPr/>
                    <a:lstStyle/>
                    <a:p>
                      <a:pPr algn="l"/>
                      <a:r>
                        <a:rPr lang="en-US" dirty="0"/>
                        <a:t>The Flood</a:t>
                      </a:r>
                      <a:endParaRPr lang="en-GB" dirty="0"/>
                    </a:p>
                  </a:txBody>
                  <a:tcPr anchor="ctr"/>
                </a:tc>
                <a:tc>
                  <a:txBody>
                    <a:bodyPr/>
                    <a:lstStyle/>
                    <a:p>
                      <a:pPr algn="l"/>
                      <a:r>
                        <a:rPr lang="en-US" dirty="0"/>
                        <a:t>Abraham</a:t>
                      </a:r>
                      <a:endParaRPr lang="en-GB" dirty="0"/>
                    </a:p>
                  </a:txBody>
                  <a:tcPr anchor="ctr"/>
                </a:tc>
                <a:tc>
                  <a:txBody>
                    <a:bodyPr/>
                    <a:lstStyle/>
                    <a:p>
                      <a:pPr algn="l"/>
                      <a:r>
                        <a:rPr lang="en-US" dirty="0"/>
                        <a:t>Moses</a:t>
                      </a:r>
                      <a:endParaRPr lang="en-GB" dirty="0"/>
                    </a:p>
                  </a:txBody>
                  <a:tcPr anchor="ctr"/>
                </a:tc>
                <a:tc>
                  <a:txBody>
                    <a:bodyPr/>
                    <a:lstStyle/>
                    <a:p>
                      <a:pPr algn="l"/>
                      <a:r>
                        <a:rPr lang="en-US" dirty="0"/>
                        <a:t>Christ</a:t>
                      </a:r>
                      <a:endParaRPr lang="en-GB" dirty="0"/>
                    </a:p>
                  </a:txBody>
                  <a:tcPr anchor="ctr"/>
                </a:tc>
                <a:tc>
                  <a:txBody>
                    <a:bodyPr/>
                    <a:lstStyle/>
                    <a:p>
                      <a:pPr algn="l"/>
                      <a:r>
                        <a:rPr lang="en-US" dirty="0"/>
                        <a:t>Kingdom</a:t>
                      </a:r>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sp>
        <p:nvSpPr>
          <p:cNvPr id="3" name="Arrow: Left-Right 2">
            <a:extLst>
              <a:ext uri="{FF2B5EF4-FFF2-40B4-BE49-F238E27FC236}">
                <a16:creationId xmlns:a16="http://schemas.microsoft.com/office/drawing/2014/main" id="{9DA866A6-3BC1-AB3A-398B-982011064B24}"/>
              </a:ext>
            </a:extLst>
          </p:cNvPr>
          <p:cNvSpPr/>
          <p:nvPr/>
        </p:nvSpPr>
        <p:spPr>
          <a:xfrm>
            <a:off x="592667" y="2480733"/>
            <a:ext cx="8483600" cy="131233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6084224" y="474134"/>
            <a:ext cx="0" cy="34543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F0C540D6-D99F-9333-C6BC-4601739BD55F}"/>
              </a:ext>
            </a:extLst>
          </p:cNvPr>
          <p:cNvSpPr txBox="1"/>
          <p:nvPr/>
        </p:nvSpPr>
        <p:spPr>
          <a:xfrm>
            <a:off x="1027778" y="2906066"/>
            <a:ext cx="1074140" cy="461665"/>
          </a:xfrm>
          <a:prstGeom prst="rect">
            <a:avLst/>
          </a:prstGeom>
          <a:noFill/>
        </p:spPr>
        <p:txBody>
          <a:bodyPr wrap="none" rtlCol="0">
            <a:spAutoFit/>
          </a:bodyPr>
          <a:lstStyle/>
          <a:p>
            <a:r>
              <a:rPr lang="en-US" sz="2400" dirty="0">
                <a:solidFill>
                  <a:schemeClr val="bg1"/>
                </a:solidFill>
              </a:rPr>
              <a:t>History</a:t>
            </a:r>
            <a:endParaRPr lang="en-GB" sz="2400" dirty="0">
              <a:solidFill>
                <a:schemeClr val="bg1"/>
              </a:solidFill>
            </a:endParaRPr>
          </a:p>
        </p:txBody>
      </p:sp>
      <p:sp>
        <p:nvSpPr>
          <p:cNvPr id="4" name="TextBox 3">
            <a:extLst>
              <a:ext uri="{FF2B5EF4-FFF2-40B4-BE49-F238E27FC236}">
                <a16:creationId xmlns:a16="http://schemas.microsoft.com/office/drawing/2014/main" id="{BB0F895E-C24E-00D1-2863-748E6946B339}"/>
              </a:ext>
            </a:extLst>
          </p:cNvPr>
          <p:cNvSpPr txBox="1"/>
          <p:nvPr/>
        </p:nvSpPr>
        <p:spPr>
          <a:xfrm>
            <a:off x="5647267" y="135466"/>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sp>
        <p:nvSpPr>
          <p:cNvPr id="5" name="TextBox 4">
            <a:extLst>
              <a:ext uri="{FF2B5EF4-FFF2-40B4-BE49-F238E27FC236}">
                <a16:creationId xmlns:a16="http://schemas.microsoft.com/office/drawing/2014/main" id="{B60A07C5-156D-4226-6760-BFA96F7A2173}"/>
              </a:ext>
            </a:extLst>
          </p:cNvPr>
          <p:cNvSpPr txBox="1"/>
          <p:nvPr/>
        </p:nvSpPr>
        <p:spPr>
          <a:xfrm>
            <a:off x="7741845" y="2906067"/>
            <a:ext cx="1009379" cy="461665"/>
          </a:xfrm>
          <a:prstGeom prst="rect">
            <a:avLst/>
          </a:prstGeom>
          <a:noFill/>
        </p:spPr>
        <p:txBody>
          <a:bodyPr wrap="none" rtlCol="0">
            <a:spAutoFit/>
          </a:bodyPr>
          <a:lstStyle/>
          <a:p>
            <a:r>
              <a:rPr lang="en-US" sz="2400" dirty="0">
                <a:solidFill>
                  <a:schemeClr val="bg1"/>
                </a:solidFill>
              </a:rPr>
              <a:t>Future</a:t>
            </a:r>
            <a:endParaRPr lang="en-GB" sz="2400" dirty="0">
              <a:solidFill>
                <a:schemeClr val="bg1"/>
              </a:solidFill>
            </a:endParaRPr>
          </a:p>
        </p:txBody>
      </p:sp>
      <p:sp>
        <p:nvSpPr>
          <p:cNvPr id="14" name="Speech Bubble: Rectangle with Corners Rounded 13">
            <a:extLst>
              <a:ext uri="{FF2B5EF4-FFF2-40B4-BE49-F238E27FC236}">
                <a16:creationId xmlns:a16="http://schemas.microsoft.com/office/drawing/2014/main" id="{EAEE12C1-E4E9-1399-6680-7B8083744AEF}"/>
              </a:ext>
            </a:extLst>
          </p:cNvPr>
          <p:cNvSpPr/>
          <p:nvPr/>
        </p:nvSpPr>
        <p:spPr>
          <a:xfrm>
            <a:off x="508000" y="3928533"/>
            <a:ext cx="4064000" cy="2455333"/>
          </a:xfrm>
          <a:prstGeom prst="wedgeRoundRectCallout">
            <a:avLst>
              <a:gd name="adj1" fmla="val 86517"/>
              <a:gd name="adj2" fmla="val -51790"/>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a:t>As an example of </a:t>
            </a:r>
          </a:p>
          <a:p>
            <a:pPr algn="ctr"/>
            <a:r>
              <a:rPr lang="en-US" sz="2800" dirty="0"/>
              <a:t>God revealing the future,</a:t>
            </a:r>
          </a:p>
          <a:p>
            <a:pPr algn="ctr"/>
            <a:r>
              <a:rPr lang="en-US" sz="2800" dirty="0"/>
              <a:t>we can go back </a:t>
            </a:r>
          </a:p>
          <a:p>
            <a:pPr algn="ctr"/>
            <a:r>
              <a:rPr lang="en-US" sz="2800" dirty="0"/>
              <a:t>to the year 608 BC</a:t>
            </a:r>
            <a:endParaRPr lang="en-GB" sz="2800" dirty="0"/>
          </a:p>
        </p:txBody>
      </p:sp>
    </p:spTree>
    <p:extLst>
      <p:ext uri="{BB962C8B-B14F-4D97-AF65-F5344CB8AC3E}">
        <p14:creationId xmlns:p14="http://schemas.microsoft.com/office/powerpoint/2010/main" val="358700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r>
                        <a:rPr lang="en-US" dirty="0"/>
                        <a:t>Innocence</a:t>
                      </a:r>
                      <a:endParaRPr lang="en-GB" dirty="0"/>
                    </a:p>
                  </a:txBody>
                  <a:tcPr anchor="ctr"/>
                </a:tc>
                <a:tc>
                  <a:txBody>
                    <a:bodyPr/>
                    <a:lstStyle/>
                    <a:p>
                      <a:pPr algn="ctr"/>
                      <a:r>
                        <a:rPr lang="en-US" dirty="0"/>
                        <a:t>Conscience</a:t>
                      </a:r>
                      <a:endParaRPr lang="en-GB" dirty="0"/>
                    </a:p>
                  </a:txBody>
                  <a:tcPr anchor="ctr"/>
                </a:tc>
                <a:tc>
                  <a:txBody>
                    <a:bodyPr/>
                    <a:lstStyle/>
                    <a:p>
                      <a:pPr algn="ctr"/>
                      <a:r>
                        <a:rPr lang="en-US" dirty="0"/>
                        <a:t>Human</a:t>
                      </a:r>
                      <a:br>
                        <a:rPr lang="en-US" dirty="0"/>
                      </a:br>
                      <a:r>
                        <a:rPr lang="en-US" dirty="0"/>
                        <a:t>Government</a:t>
                      </a:r>
                      <a:endParaRPr lang="en-GB" dirty="0"/>
                    </a:p>
                  </a:txBody>
                  <a:tcPr anchor="ctr"/>
                </a:tc>
                <a:tc>
                  <a:txBody>
                    <a:bodyPr/>
                    <a:lstStyle/>
                    <a:p>
                      <a:pPr algn="ctr"/>
                      <a:r>
                        <a:rPr lang="en-US" dirty="0"/>
                        <a:t>Promise</a:t>
                      </a:r>
                      <a:endParaRPr lang="en-GB" dirty="0"/>
                    </a:p>
                  </a:txBody>
                  <a:tcPr anchor="ctr"/>
                </a:tc>
                <a:tc>
                  <a:txBody>
                    <a:bodyPr/>
                    <a:lstStyle/>
                    <a:p>
                      <a:pPr algn="ctr"/>
                      <a:r>
                        <a:rPr lang="en-US" dirty="0"/>
                        <a:t>Law</a:t>
                      </a:r>
                      <a:endParaRPr lang="en-GB" dirty="0"/>
                    </a:p>
                  </a:txBody>
                  <a:tcPr anchor="ctr"/>
                </a:tc>
                <a:tc>
                  <a:txBody>
                    <a:bodyPr/>
                    <a:lstStyle/>
                    <a:p>
                      <a:pPr algn="ctr"/>
                      <a:r>
                        <a:rPr lang="en-US" dirty="0"/>
                        <a:t>Grace</a:t>
                      </a:r>
                      <a:endParaRPr lang="en-GB" dirty="0"/>
                    </a:p>
                  </a:txBody>
                  <a:tcPr anchor="ctr"/>
                </a:tc>
                <a:tc>
                  <a:txBody>
                    <a:bodyPr/>
                    <a:lstStyle/>
                    <a:p>
                      <a:pPr algn="ctr"/>
                      <a:r>
                        <a:rPr lang="en-US" dirty="0"/>
                        <a:t>Kingdom</a:t>
                      </a: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algn="l"/>
                      <a:r>
                        <a:rPr lang="en-US" dirty="0"/>
                        <a:t>The Fall</a:t>
                      </a:r>
                      <a:endParaRPr lang="en-GB" dirty="0"/>
                    </a:p>
                  </a:txBody>
                  <a:tcPr anchor="ctr"/>
                </a:tc>
                <a:tc>
                  <a:txBody>
                    <a:bodyPr/>
                    <a:lstStyle/>
                    <a:p>
                      <a:pPr algn="l"/>
                      <a:r>
                        <a:rPr lang="en-US" dirty="0"/>
                        <a:t>The Flood</a:t>
                      </a:r>
                      <a:endParaRPr lang="en-GB" dirty="0"/>
                    </a:p>
                  </a:txBody>
                  <a:tcPr anchor="ctr"/>
                </a:tc>
                <a:tc>
                  <a:txBody>
                    <a:bodyPr/>
                    <a:lstStyle/>
                    <a:p>
                      <a:pPr algn="l"/>
                      <a:r>
                        <a:rPr lang="en-US" dirty="0"/>
                        <a:t>Abraham</a:t>
                      </a:r>
                      <a:endParaRPr lang="en-GB" dirty="0"/>
                    </a:p>
                  </a:txBody>
                  <a:tcPr anchor="ctr"/>
                </a:tc>
                <a:tc>
                  <a:txBody>
                    <a:bodyPr/>
                    <a:lstStyle/>
                    <a:p>
                      <a:pPr algn="l"/>
                      <a:r>
                        <a:rPr lang="en-US" dirty="0"/>
                        <a:t>Moses</a:t>
                      </a:r>
                      <a:endParaRPr lang="en-GB" dirty="0"/>
                    </a:p>
                  </a:txBody>
                  <a:tcPr anchor="ctr"/>
                </a:tc>
                <a:tc>
                  <a:txBody>
                    <a:bodyPr/>
                    <a:lstStyle/>
                    <a:p>
                      <a:pPr algn="l"/>
                      <a:r>
                        <a:rPr lang="en-US" dirty="0"/>
                        <a:t>Christ</a:t>
                      </a:r>
                      <a:endParaRPr lang="en-GB" dirty="0"/>
                    </a:p>
                  </a:txBody>
                  <a:tcPr anchor="ctr"/>
                </a:tc>
                <a:tc>
                  <a:txBody>
                    <a:bodyPr/>
                    <a:lstStyle/>
                    <a:p>
                      <a:pPr algn="l"/>
                      <a:r>
                        <a:rPr lang="en-US" dirty="0"/>
                        <a:t>Kingdom</a:t>
                      </a:r>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sp>
        <p:nvSpPr>
          <p:cNvPr id="3" name="Arrow: Left-Right 2">
            <a:extLst>
              <a:ext uri="{FF2B5EF4-FFF2-40B4-BE49-F238E27FC236}">
                <a16:creationId xmlns:a16="http://schemas.microsoft.com/office/drawing/2014/main" id="{9DA866A6-3BC1-AB3A-398B-982011064B24}"/>
              </a:ext>
            </a:extLst>
          </p:cNvPr>
          <p:cNvSpPr/>
          <p:nvPr/>
        </p:nvSpPr>
        <p:spPr>
          <a:xfrm>
            <a:off x="592667" y="2480733"/>
            <a:ext cx="8483600" cy="131233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09FBFA5A-529A-4F5E-5C6A-3000A4E541C0}"/>
              </a:ext>
            </a:extLst>
          </p:cNvPr>
          <p:cNvSpPr txBox="1"/>
          <p:nvPr/>
        </p:nvSpPr>
        <p:spPr>
          <a:xfrm>
            <a:off x="6180669" y="2906065"/>
            <a:ext cx="2831544" cy="461665"/>
          </a:xfrm>
          <a:prstGeom prst="rect">
            <a:avLst/>
          </a:prstGeom>
          <a:noFill/>
        </p:spPr>
        <p:txBody>
          <a:bodyPr wrap="none" rtlCol="0">
            <a:spAutoFit/>
          </a:bodyPr>
          <a:lstStyle/>
          <a:p>
            <a:r>
              <a:rPr lang="en-US" sz="2400" dirty="0">
                <a:solidFill>
                  <a:schemeClr val="bg1"/>
                </a:solidFill>
              </a:rPr>
              <a:t>Times of the Gentiles</a:t>
            </a:r>
            <a:endParaRPr lang="en-GB" sz="2400" dirty="0">
              <a:solidFill>
                <a:schemeClr val="bg1"/>
              </a:solidFill>
            </a:endParaRPr>
          </a:p>
        </p:txBody>
      </p:sp>
      <p:sp>
        <p:nvSpPr>
          <p:cNvPr id="5" name="TextBox 4">
            <a:extLst>
              <a:ext uri="{FF2B5EF4-FFF2-40B4-BE49-F238E27FC236}">
                <a16:creationId xmlns:a16="http://schemas.microsoft.com/office/drawing/2014/main" id="{C65868FB-0548-E9E1-0BA6-6769BB7F8170}"/>
              </a:ext>
            </a:extLst>
          </p:cNvPr>
          <p:cNvSpPr txBox="1"/>
          <p:nvPr/>
        </p:nvSpPr>
        <p:spPr>
          <a:xfrm>
            <a:off x="1731715" y="2891684"/>
            <a:ext cx="4250138" cy="461665"/>
          </a:xfrm>
          <a:prstGeom prst="rect">
            <a:avLst/>
          </a:prstGeom>
          <a:noFill/>
        </p:spPr>
        <p:txBody>
          <a:bodyPr wrap="none" rtlCol="0">
            <a:spAutoFit/>
          </a:bodyPr>
          <a:lstStyle/>
          <a:p>
            <a:r>
              <a:rPr lang="en-US" sz="2400" dirty="0">
                <a:solidFill>
                  <a:schemeClr val="bg1"/>
                </a:solidFill>
              </a:rPr>
              <a:t>God was ruling through the Jews</a:t>
            </a:r>
            <a:endParaRPr lang="en-GB" sz="2400" dirty="0">
              <a:solidFill>
                <a:schemeClr val="bg1"/>
              </a:solidFill>
            </a:endParaRPr>
          </a:p>
        </p:txBody>
      </p:sp>
      <p:cxnSp>
        <p:nvCxnSpPr>
          <p:cNvPr id="15" name="Straight Connector 14">
            <a:extLst>
              <a:ext uri="{FF2B5EF4-FFF2-40B4-BE49-F238E27FC236}">
                <a16:creationId xmlns:a16="http://schemas.microsoft.com/office/drawing/2014/main" id="{E3E4C204-8BE5-33C3-495B-20ED0282AD74}"/>
              </a:ext>
            </a:extLst>
          </p:cNvPr>
          <p:cNvCxnSpPr>
            <a:cxnSpLocks/>
            <a:endCxn id="16" idx="3"/>
          </p:cNvCxnSpPr>
          <p:nvPr/>
        </p:nvCxnSpPr>
        <p:spPr>
          <a:xfrm flipH="1">
            <a:off x="6078298" y="474134"/>
            <a:ext cx="5926" cy="3527336"/>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6" name="Arrow: Right 15">
            <a:extLst>
              <a:ext uri="{FF2B5EF4-FFF2-40B4-BE49-F238E27FC236}">
                <a16:creationId xmlns:a16="http://schemas.microsoft.com/office/drawing/2014/main" id="{C44E2D55-3A92-D854-777F-7265A26A5AE8}"/>
              </a:ext>
            </a:extLst>
          </p:cNvPr>
          <p:cNvSpPr/>
          <p:nvPr/>
        </p:nvSpPr>
        <p:spPr>
          <a:xfrm rot="20589502">
            <a:off x="662039" y="4049750"/>
            <a:ext cx="5534958" cy="15070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Nebuchadnezzar conquered Jerusalem (608 BC)</a:t>
            </a:r>
            <a:endParaRPr lang="en-GB" dirty="0"/>
          </a:p>
        </p:txBody>
      </p:sp>
      <p:sp>
        <p:nvSpPr>
          <p:cNvPr id="14" name="TextBox 13">
            <a:extLst>
              <a:ext uri="{FF2B5EF4-FFF2-40B4-BE49-F238E27FC236}">
                <a16:creationId xmlns:a16="http://schemas.microsoft.com/office/drawing/2014/main" id="{7C1B421E-4092-FB1C-C30B-C0FE48202B40}"/>
              </a:ext>
            </a:extLst>
          </p:cNvPr>
          <p:cNvSpPr txBox="1"/>
          <p:nvPr/>
        </p:nvSpPr>
        <p:spPr>
          <a:xfrm>
            <a:off x="5647267" y="135466"/>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sp>
        <p:nvSpPr>
          <p:cNvPr id="18" name="TextBox 17">
            <a:extLst>
              <a:ext uri="{FF2B5EF4-FFF2-40B4-BE49-F238E27FC236}">
                <a16:creationId xmlns:a16="http://schemas.microsoft.com/office/drawing/2014/main" id="{07E0EDC6-2BF8-A084-5E85-CE1062B3F8EC}"/>
              </a:ext>
            </a:extLst>
          </p:cNvPr>
          <p:cNvSpPr txBox="1"/>
          <p:nvPr/>
        </p:nvSpPr>
        <p:spPr>
          <a:xfrm>
            <a:off x="7087480" y="3497136"/>
            <a:ext cx="1302988"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Luke 21:24</a:t>
            </a:r>
            <a:endParaRPr lang="en-GB" dirty="0"/>
          </a:p>
        </p:txBody>
      </p:sp>
      <p:sp>
        <p:nvSpPr>
          <p:cNvPr id="17" name="Oval 16">
            <a:extLst>
              <a:ext uri="{FF2B5EF4-FFF2-40B4-BE49-F238E27FC236}">
                <a16:creationId xmlns:a16="http://schemas.microsoft.com/office/drawing/2014/main" id="{0F8CCD20-73C9-4250-9360-C8E7A142F3F3}"/>
              </a:ext>
            </a:extLst>
          </p:cNvPr>
          <p:cNvSpPr/>
          <p:nvPr/>
        </p:nvSpPr>
        <p:spPr>
          <a:xfrm rot="20738686">
            <a:off x="876805" y="4817308"/>
            <a:ext cx="1931100" cy="939800"/>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518A240-1A19-D6E9-D3A6-71667EF95AC3}"/>
              </a:ext>
            </a:extLst>
          </p:cNvPr>
          <p:cNvSpPr txBox="1"/>
          <p:nvPr/>
        </p:nvSpPr>
        <p:spPr>
          <a:xfrm>
            <a:off x="2479672" y="5489907"/>
            <a:ext cx="6434005" cy="830997"/>
          </a:xfrm>
          <a:prstGeom prst="rect">
            <a:avLst/>
          </a:prstGeom>
          <a:noFill/>
        </p:spPr>
        <p:txBody>
          <a:bodyPr wrap="none" rtlCol="0">
            <a:spAutoFit/>
          </a:bodyPr>
          <a:lstStyle/>
          <a:p>
            <a:pPr algn="ctr"/>
            <a:r>
              <a:rPr lang="en-US" sz="2400" dirty="0">
                <a:solidFill>
                  <a:srgbClr val="FFFF00"/>
                </a:solidFill>
              </a:rPr>
              <a:t>Nebuchadnezzar was the King of the first kingdom</a:t>
            </a:r>
          </a:p>
          <a:p>
            <a:pPr algn="ctr"/>
            <a:r>
              <a:rPr lang="en-US" sz="2400" dirty="0">
                <a:solidFill>
                  <a:srgbClr val="FFFF00"/>
                </a:solidFill>
              </a:rPr>
              <a:t>that God permitted to rule</a:t>
            </a:r>
            <a:endParaRPr lang="en-GB" sz="2400" dirty="0">
              <a:solidFill>
                <a:srgbClr val="FFFF00"/>
              </a:solidFill>
            </a:endParaRPr>
          </a:p>
        </p:txBody>
      </p:sp>
    </p:spTree>
    <p:extLst>
      <p:ext uri="{BB962C8B-B14F-4D97-AF65-F5344CB8AC3E}">
        <p14:creationId xmlns:p14="http://schemas.microsoft.com/office/powerpoint/2010/main" val="3517278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27171E-8409-4571-A148-D8895224B6BC}"/>
              </a:ext>
            </a:extLst>
          </p:cNvPr>
          <p:cNvSpPr txBox="1"/>
          <p:nvPr/>
        </p:nvSpPr>
        <p:spPr>
          <a:xfrm>
            <a:off x="5550540" y="929269"/>
            <a:ext cx="3593460" cy="1323439"/>
          </a:xfrm>
          <a:prstGeom prst="rect">
            <a:avLst/>
          </a:prstGeom>
          <a:noFill/>
        </p:spPr>
        <p:txBody>
          <a:bodyPr wrap="square">
            <a:spAutoFit/>
          </a:bodyPr>
          <a:lstStyle/>
          <a:p>
            <a:r>
              <a:rPr lang="en-US" sz="2000" dirty="0">
                <a:solidFill>
                  <a:schemeClr val="bg1"/>
                </a:solidFill>
              </a:rPr>
              <a:t>Read Daniel ch.2:</a:t>
            </a:r>
          </a:p>
          <a:p>
            <a:endParaRPr lang="en-US" sz="2000" dirty="0">
              <a:solidFill>
                <a:schemeClr val="bg1"/>
              </a:solidFill>
            </a:endParaRPr>
          </a:p>
          <a:p>
            <a:r>
              <a:rPr lang="en-US" sz="2000" dirty="0">
                <a:solidFill>
                  <a:schemeClr val="bg1"/>
                </a:solidFill>
              </a:rPr>
              <a:t>v1-2, 19, 24-25, 27-29</a:t>
            </a:r>
          </a:p>
          <a:p>
            <a:endParaRPr lang="en-GB" sz="2000" dirty="0">
              <a:solidFill>
                <a:schemeClr val="bg1"/>
              </a:solidFill>
            </a:endParaRPr>
          </a:p>
        </p:txBody>
      </p:sp>
      <p:pic>
        <p:nvPicPr>
          <p:cNvPr id="9" name="Picture 8">
            <a:extLst>
              <a:ext uri="{FF2B5EF4-FFF2-40B4-BE49-F238E27FC236}">
                <a16:creationId xmlns:a16="http://schemas.microsoft.com/office/drawing/2014/main" id="{716991EF-CFE3-66B6-5F33-9A1BFA14A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550540" cy="6858000"/>
          </a:xfrm>
          <a:prstGeom prst="rect">
            <a:avLst/>
          </a:prstGeom>
        </p:spPr>
      </p:pic>
    </p:spTree>
    <p:extLst>
      <p:ext uri="{BB962C8B-B14F-4D97-AF65-F5344CB8AC3E}">
        <p14:creationId xmlns:p14="http://schemas.microsoft.com/office/powerpoint/2010/main" val="808105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27171E-8409-4571-A148-D8895224B6BC}"/>
              </a:ext>
            </a:extLst>
          </p:cNvPr>
          <p:cNvSpPr txBox="1"/>
          <p:nvPr/>
        </p:nvSpPr>
        <p:spPr>
          <a:xfrm>
            <a:off x="5550540" y="929269"/>
            <a:ext cx="3593460" cy="2862322"/>
          </a:xfrm>
          <a:prstGeom prst="rect">
            <a:avLst/>
          </a:prstGeom>
          <a:noFill/>
        </p:spPr>
        <p:txBody>
          <a:bodyPr wrap="square">
            <a:spAutoFit/>
          </a:bodyPr>
          <a:lstStyle/>
          <a:p>
            <a:r>
              <a:rPr lang="en-US" sz="2000" dirty="0">
                <a:solidFill>
                  <a:schemeClr val="bg1"/>
                </a:solidFill>
              </a:rPr>
              <a:t>As for thee, O king, </a:t>
            </a:r>
          </a:p>
          <a:p>
            <a:r>
              <a:rPr lang="en-US" sz="2000" dirty="0">
                <a:solidFill>
                  <a:schemeClr val="bg1"/>
                </a:solidFill>
              </a:rPr>
              <a:t>thy thoughts came into thy mind upon thy bed, </a:t>
            </a:r>
            <a:r>
              <a:rPr lang="en-US" sz="2000" dirty="0">
                <a:solidFill>
                  <a:srgbClr val="FFFF00"/>
                </a:solidFill>
              </a:rPr>
              <a:t>what should come to pass hereafter?</a:t>
            </a:r>
          </a:p>
          <a:p>
            <a:r>
              <a:rPr lang="en-US" sz="2000" dirty="0">
                <a:solidFill>
                  <a:schemeClr val="bg1"/>
                </a:solidFill>
              </a:rPr>
              <a:t>and he that </a:t>
            </a:r>
            <a:r>
              <a:rPr lang="en-US" sz="2000" dirty="0" err="1">
                <a:solidFill>
                  <a:schemeClr val="bg1"/>
                </a:solidFill>
              </a:rPr>
              <a:t>revealeth</a:t>
            </a:r>
            <a:r>
              <a:rPr lang="en-US" sz="2000" dirty="0">
                <a:solidFill>
                  <a:schemeClr val="bg1"/>
                </a:solidFill>
              </a:rPr>
              <a:t> secrets maketh known to thee </a:t>
            </a:r>
          </a:p>
          <a:p>
            <a:r>
              <a:rPr lang="en-US" sz="2000" dirty="0">
                <a:solidFill>
                  <a:srgbClr val="FFFF00"/>
                </a:solidFill>
              </a:rPr>
              <a:t>what shall come to pass. </a:t>
            </a:r>
          </a:p>
          <a:p>
            <a:endParaRPr lang="en-US" sz="2000" dirty="0">
              <a:solidFill>
                <a:srgbClr val="FFFF00"/>
              </a:solidFill>
            </a:endParaRPr>
          </a:p>
          <a:p>
            <a:r>
              <a:rPr lang="en-US" sz="2000" dirty="0">
                <a:solidFill>
                  <a:schemeClr val="bg1"/>
                </a:solidFill>
              </a:rPr>
              <a:t>Daniel 2v29</a:t>
            </a:r>
            <a:endParaRPr lang="en-GB" sz="2000" dirty="0">
              <a:solidFill>
                <a:schemeClr val="bg1"/>
              </a:solidFill>
            </a:endParaRPr>
          </a:p>
        </p:txBody>
      </p:sp>
      <p:pic>
        <p:nvPicPr>
          <p:cNvPr id="9" name="Picture 8">
            <a:extLst>
              <a:ext uri="{FF2B5EF4-FFF2-40B4-BE49-F238E27FC236}">
                <a16:creationId xmlns:a16="http://schemas.microsoft.com/office/drawing/2014/main" id="{716991EF-CFE3-66B6-5F33-9A1BFA14A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550540" cy="6858000"/>
          </a:xfrm>
          <a:prstGeom prst="rect">
            <a:avLst/>
          </a:prstGeom>
        </p:spPr>
      </p:pic>
    </p:spTree>
    <p:extLst>
      <p:ext uri="{BB962C8B-B14F-4D97-AF65-F5344CB8AC3E}">
        <p14:creationId xmlns:p14="http://schemas.microsoft.com/office/powerpoint/2010/main" val="495880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27171E-8409-4571-A148-D8895224B6BC}"/>
              </a:ext>
            </a:extLst>
          </p:cNvPr>
          <p:cNvSpPr txBox="1"/>
          <p:nvPr/>
        </p:nvSpPr>
        <p:spPr>
          <a:xfrm>
            <a:off x="5550540" y="116469"/>
            <a:ext cx="3593460" cy="6658233"/>
          </a:xfrm>
          <a:prstGeom prst="rect">
            <a:avLst/>
          </a:prstGeom>
          <a:noFill/>
        </p:spPr>
        <p:txBody>
          <a:bodyPr wrap="square">
            <a:spAutoFit/>
          </a:bodyPr>
          <a:lstStyle/>
          <a:p>
            <a:r>
              <a:rPr lang="en-US" sz="1600" dirty="0">
                <a:solidFill>
                  <a:schemeClr val="bg1"/>
                </a:solidFill>
              </a:rPr>
              <a:t>Thou, O king, </a:t>
            </a:r>
            <a:r>
              <a:rPr lang="en-US" sz="1600" dirty="0" err="1">
                <a:solidFill>
                  <a:schemeClr val="bg1"/>
                </a:solidFill>
              </a:rPr>
              <a:t>sawest</a:t>
            </a:r>
            <a:r>
              <a:rPr lang="en-US" sz="1600" dirty="0">
                <a:solidFill>
                  <a:schemeClr val="bg1"/>
                </a:solidFill>
              </a:rPr>
              <a:t>, </a:t>
            </a:r>
          </a:p>
          <a:p>
            <a:r>
              <a:rPr lang="en-US" sz="1600" dirty="0">
                <a:solidFill>
                  <a:schemeClr val="bg1"/>
                </a:solidFill>
              </a:rPr>
              <a:t>and behold a great image. </a:t>
            </a:r>
          </a:p>
          <a:p>
            <a:r>
              <a:rPr lang="en-US" sz="1600" dirty="0">
                <a:solidFill>
                  <a:schemeClr val="bg1"/>
                </a:solidFill>
              </a:rPr>
              <a:t>This great image, whose brightness was excellent, stood before thee; </a:t>
            </a:r>
          </a:p>
          <a:p>
            <a:r>
              <a:rPr lang="en-US" sz="1600" dirty="0">
                <a:solidFill>
                  <a:schemeClr val="bg1"/>
                </a:solidFill>
              </a:rPr>
              <a:t>and the form thereof was terrible. </a:t>
            </a:r>
          </a:p>
          <a:p>
            <a:r>
              <a:rPr lang="en-US" sz="1600" dirty="0">
                <a:solidFill>
                  <a:schemeClr val="bg1"/>
                </a:solidFill>
              </a:rPr>
              <a:t>This image's head was of fine gold, </a:t>
            </a:r>
          </a:p>
          <a:p>
            <a:r>
              <a:rPr lang="en-US" sz="1600" dirty="0">
                <a:solidFill>
                  <a:schemeClr val="bg1"/>
                </a:solidFill>
              </a:rPr>
              <a:t>his breast and his arms of silver, </a:t>
            </a:r>
          </a:p>
          <a:p>
            <a:r>
              <a:rPr lang="en-US" sz="1600" dirty="0">
                <a:solidFill>
                  <a:schemeClr val="bg1"/>
                </a:solidFill>
              </a:rPr>
              <a:t>his belly and his thighs of brass, </a:t>
            </a:r>
          </a:p>
          <a:p>
            <a:r>
              <a:rPr lang="en-US" sz="1600" dirty="0">
                <a:solidFill>
                  <a:schemeClr val="bg1"/>
                </a:solidFill>
              </a:rPr>
              <a:t>His legs of iron, </a:t>
            </a:r>
          </a:p>
          <a:p>
            <a:r>
              <a:rPr lang="en-US" sz="1600" dirty="0">
                <a:solidFill>
                  <a:schemeClr val="bg1"/>
                </a:solidFill>
              </a:rPr>
              <a:t>his feet part of iron and part of clay. </a:t>
            </a:r>
          </a:p>
          <a:p>
            <a:endParaRPr lang="en-US" sz="1600" baseline="30000" dirty="0">
              <a:solidFill>
                <a:schemeClr val="bg1"/>
              </a:solidFill>
            </a:endParaRPr>
          </a:p>
          <a:p>
            <a:r>
              <a:rPr lang="en-US" sz="1600" dirty="0">
                <a:solidFill>
                  <a:schemeClr val="bg1"/>
                </a:solidFill>
              </a:rPr>
              <a:t>Thou </a:t>
            </a:r>
            <a:r>
              <a:rPr lang="en-US" sz="1600" dirty="0" err="1">
                <a:solidFill>
                  <a:schemeClr val="bg1"/>
                </a:solidFill>
              </a:rPr>
              <a:t>sawest</a:t>
            </a:r>
            <a:r>
              <a:rPr lang="en-US" sz="1600" dirty="0">
                <a:solidFill>
                  <a:schemeClr val="bg1"/>
                </a:solidFill>
              </a:rPr>
              <a:t> till that a stone was cut out without hands, </a:t>
            </a:r>
          </a:p>
          <a:p>
            <a:r>
              <a:rPr lang="en-US" sz="1600" dirty="0">
                <a:solidFill>
                  <a:schemeClr val="bg1"/>
                </a:solidFill>
              </a:rPr>
              <a:t>which smote the image upon his feet </a:t>
            </a:r>
          </a:p>
          <a:p>
            <a:r>
              <a:rPr lang="en-US" sz="1600" dirty="0">
                <a:solidFill>
                  <a:schemeClr val="bg1"/>
                </a:solidFill>
              </a:rPr>
              <a:t>that were of iron and clay, and brake them to pieces. </a:t>
            </a:r>
          </a:p>
          <a:p>
            <a:r>
              <a:rPr lang="en-US" sz="1600" dirty="0">
                <a:solidFill>
                  <a:schemeClr val="bg1"/>
                </a:solidFill>
              </a:rPr>
              <a:t>Then was the iron, the clay, the brass, the silver, and the gold, </a:t>
            </a:r>
          </a:p>
          <a:p>
            <a:r>
              <a:rPr lang="en-US" sz="1600" dirty="0">
                <a:solidFill>
                  <a:schemeClr val="bg1"/>
                </a:solidFill>
              </a:rPr>
              <a:t>broken to pieces together, </a:t>
            </a:r>
          </a:p>
          <a:p>
            <a:r>
              <a:rPr lang="en-US" sz="1600" dirty="0">
                <a:solidFill>
                  <a:schemeClr val="bg1"/>
                </a:solidFill>
              </a:rPr>
              <a:t>and became like the chaff of the summer threshing floors; </a:t>
            </a:r>
          </a:p>
          <a:p>
            <a:r>
              <a:rPr lang="en-US" sz="1600" dirty="0">
                <a:solidFill>
                  <a:schemeClr val="bg1"/>
                </a:solidFill>
              </a:rPr>
              <a:t>and the wind carried them away, </a:t>
            </a:r>
          </a:p>
          <a:p>
            <a:r>
              <a:rPr lang="en-US" sz="1600" dirty="0">
                <a:solidFill>
                  <a:schemeClr val="bg1"/>
                </a:solidFill>
              </a:rPr>
              <a:t>that no place was found for them: </a:t>
            </a:r>
          </a:p>
          <a:p>
            <a:r>
              <a:rPr lang="en-US" sz="1600" dirty="0">
                <a:solidFill>
                  <a:schemeClr val="bg1"/>
                </a:solidFill>
              </a:rPr>
              <a:t>and the stone that smote the image became a great mountain, </a:t>
            </a:r>
          </a:p>
          <a:p>
            <a:r>
              <a:rPr lang="en-US" sz="1600" dirty="0">
                <a:solidFill>
                  <a:schemeClr val="bg1"/>
                </a:solidFill>
              </a:rPr>
              <a:t>and filled the whole earth. </a:t>
            </a:r>
          </a:p>
          <a:p>
            <a:r>
              <a:rPr lang="en-US" sz="1600" dirty="0">
                <a:solidFill>
                  <a:schemeClr val="bg1"/>
                </a:solidFill>
              </a:rPr>
              <a:t>Daniel 2:31-35</a:t>
            </a:r>
            <a:endParaRPr lang="en-GB" sz="1600" dirty="0">
              <a:solidFill>
                <a:schemeClr val="bg1"/>
              </a:solidFill>
            </a:endParaRPr>
          </a:p>
        </p:txBody>
      </p:sp>
      <p:pic>
        <p:nvPicPr>
          <p:cNvPr id="9" name="Picture 8">
            <a:extLst>
              <a:ext uri="{FF2B5EF4-FFF2-40B4-BE49-F238E27FC236}">
                <a16:creationId xmlns:a16="http://schemas.microsoft.com/office/drawing/2014/main" id="{716991EF-CFE3-66B6-5F33-9A1BFA14A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550540" cy="6858000"/>
          </a:xfrm>
          <a:prstGeom prst="rect">
            <a:avLst/>
          </a:prstGeom>
        </p:spPr>
      </p:pic>
    </p:spTree>
    <p:extLst>
      <p:ext uri="{BB962C8B-B14F-4D97-AF65-F5344CB8AC3E}">
        <p14:creationId xmlns:p14="http://schemas.microsoft.com/office/powerpoint/2010/main" val="3674379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27171E-8409-4571-A148-D8895224B6BC}"/>
              </a:ext>
            </a:extLst>
          </p:cNvPr>
          <p:cNvSpPr txBox="1"/>
          <p:nvPr/>
        </p:nvSpPr>
        <p:spPr>
          <a:xfrm>
            <a:off x="5550540" y="116469"/>
            <a:ext cx="3593460" cy="6658233"/>
          </a:xfrm>
          <a:prstGeom prst="rect">
            <a:avLst/>
          </a:prstGeom>
          <a:noFill/>
        </p:spPr>
        <p:txBody>
          <a:bodyPr wrap="square">
            <a:spAutoFit/>
          </a:bodyPr>
          <a:lstStyle/>
          <a:p>
            <a:r>
              <a:rPr lang="en-US" sz="1600" dirty="0">
                <a:solidFill>
                  <a:schemeClr val="bg1"/>
                </a:solidFill>
              </a:rPr>
              <a:t>Thou, O king, </a:t>
            </a:r>
            <a:r>
              <a:rPr lang="en-US" sz="1600" dirty="0" err="1">
                <a:solidFill>
                  <a:schemeClr val="bg1"/>
                </a:solidFill>
              </a:rPr>
              <a:t>sawest</a:t>
            </a:r>
            <a:r>
              <a:rPr lang="en-US" sz="1600" dirty="0">
                <a:solidFill>
                  <a:schemeClr val="bg1"/>
                </a:solidFill>
              </a:rPr>
              <a:t>, </a:t>
            </a:r>
          </a:p>
          <a:p>
            <a:r>
              <a:rPr lang="en-US" sz="1600" dirty="0">
                <a:solidFill>
                  <a:schemeClr val="bg1"/>
                </a:solidFill>
              </a:rPr>
              <a:t>and behold a great image. </a:t>
            </a:r>
          </a:p>
          <a:p>
            <a:r>
              <a:rPr lang="en-US" sz="1600" dirty="0">
                <a:solidFill>
                  <a:schemeClr val="bg1"/>
                </a:solidFill>
              </a:rPr>
              <a:t>This great image, whose brightness was excellent, stood before thee; </a:t>
            </a:r>
          </a:p>
          <a:p>
            <a:r>
              <a:rPr lang="en-US" sz="1600" dirty="0">
                <a:solidFill>
                  <a:schemeClr val="bg1"/>
                </a:solidFill>
              </a:rPr>
              <a:t>and the form thereof was terrible. </a:t>
            </a:r>
          </a:p>
          <a:p>
            <a:r>
              <a:rPr lang="en-US" sz="1200" dirty="0">
                <a:solidFill>
                  <a:srgbClr val="FFFF00"/>
                </a:solidFill>
              </a:rPr>
              <a:t>v32</a:t>
            </a:r>
            <a:r>
              <a:rPr lang="en-US" sz="1600" b="1" dirty="0">
                <a:solidFill>
                  <a:srgbClr val="FFFF00"/>
                </a:solidFill>
              </a:rPr>
              <a:t> This image's head was of fine gold, </a:t>
            </a:r>
          </a:p>
          <a:p>
            <a:r>
              <a:rPr lang="en-US" sz="1600" b="1" dirty="0">
                <a:solidFill>
                  <a:srgbClr val="FFFF00"/>
                </a:solidFill>
              </a:rPr>
              <a:t>his breast and his arms of silver, </a:t>
            </a:r>
          </a:p>
          <a:p>
            <a:r>
              <a:rPr lang="en-US" sz="1600" b="1" dirty="0">
                <a:solidFill>
                  <a:srgbClr val="FFFF00"/>
                </a:solidFill>
              </a:rPr>
              <a:t>his belly and his thighs of brass, </a:t>
            </a:r>
          </a:p>
          <a:p>
            <a:r>
              <a:rPr lang="en-US" sz="1600" b="1" dirty="0">
                <a:solidFill>
                  <a:srgbClr val="FFFF00"/>
                </a:solidFill>
              </a:rPr>
              <a:t>His legs of iron, </a:t>
            </a:r>
          </a:p>
          <a:p>
            <a:r>
              <a:rPr lang="en-US" sz="1600" b="1" dirty="0">
                <a:solidFill>
                  <a:srgbClr val="FFFF00"/>
                </a:solidFill>
              </a:rPr>
              <a:t>his feet part of iron and part of clay. </a:t>
            </a:r>
          </a:p>
          <a:p>
            <a:endParaRPr lang="en-US" sz="1600" baseline="30000" dirty="0">
              <a:solidFill>
                <a:schemeClr val="bg1"/>
              </a:solidFill>
            </a:endParaRPr>
          </a:p>
          <a:p>
            <a:r>
              <a:rPr lang="en-US" sz="1600" dirty="0">
                <a:solidFill>
                  <a:schemeClr val="bg1"/>
                </a:solidFill>
              </a:rPr>
              <a:t>Thou </a:t>
            </a:r>
            <a:r>
              <a:rPr lang="en-US" sz="1600" dirty="0" err="1">
                <a:solidFill>
                  <a:schemeClr val="bg1"/>
                </a:solidFill>
              </a:rPr>
              <a:t>sawest</a:t>
            </a:r>
            <a:r>
              <a:rPr lang="en-US" sz="1600" dirty="0">
                <a:solidFill>
                  <a:schemeClr val="bg1"/>
                </a:solidFill>
              </a:rPr>
              <a:t> till that a stone was cut out without hands, </a:t>
            </a:r>
          </a:p>
          <a:p>
            <a:r>
              <a:rPr lang="en-US" sz="1600" dirty="0">
                <a:solidFill>
                  <a:schemeClr val="bg1"/>
                </a:solidFill>
              </a:rPr>
              <a:t>which smote the image upon his feet </a:t>
            </a:r>
          </a:p>
          <a:p>
            <a:r>
              <a:rPr lang="en-US" sz="1600" dirty="0">
                <a:solidFill>
                  <a:schemeClr val="bg1"/>
                </a:solidFill>
              </a:rPr>
              <a:t>that were of iron and clay, and brake them to pieces. </a:t>
            </a:r>
          </a:p>
          <a:p>
            <a:r>
              <a:rPr lang="en-US" sz="1600" dirty="0">
                <a:solidFill>
                  <a:schemeClr val="bg1"/>
                </a:solidFill>
              </a:rPr>
              <a:t>Then was the iron, the clay, the brass, the silver, and the gold, </a:t>
            </a:r>
          </a:p>
          <a:p>
            <a:r>
              <a:rPr lang="en-US" sz="1600" dirty="0">
                <a:solidFill>
                  <a:schemeClr val="bg1"/>
                </a:solidFill>
              </a:rPr>
              <a:t>broken to pieces together, </a:t>
            </a:r>
          </a:p>
          <a:p>
            <a:r>
              <a:rPr lang="en-US" sz="1600" dirty="0">
                <a:solidFill>
                  <a:schemeClr val="bg1"/>
                </a:solidFill>
              </a:rPr>
              <a:t>and became like the chaff of the summer threshing floors; </a:t>
            </a:r>
          </a:p>
          <a:p>
            <a:r>
              <a:rPr lang="en-US" sz="1600" dirty="0">
                <a:solidFill>
                  <a:schemeClr val="bg1"/>
                </a:solidFill>
              </a:rPr>
              <a:t>and the wind carried them away, </a:t>
            </a:r>
          </a:p>
          <a:p>
            <a:r>
              <a:rPr lang="en-US" sz="1600" dirty="0">
                <a:solidFill>
                  <a:schemeClr val="bg1"/>
                </a:solidFill>
              </a:rPr>
              <a:t>that no place was found for them: </a:t>
            </a:r>
          </a:p>
          <a:p>
            <a:r>
              <a:rPr lang="en-US" sz="1600" dirty="0">
                <a:solidFill>
                  <a:schemeClr val="bg1"/>
                </a:solidFill>
              </a:rPr>
              <a:t>and the stone that smote the image became a great mountain, </a:t>
            </a:r>
          </a:p>
          <a:p>
            <a:r>
              <a:rPr lang="en-US" sz="1600" dirty="0">
                <a:solidFill>
                  <a:schemeClr val="bg1"/>
                </a:solidFill>
              </a:rPr>
              <a:t>and filled the whole earth. </a:t>
            </a:r>
          </a:p>
          <a:p>
            <a:r>
              <a:rPr lang="en-US" sz="1600" dirty="0">
                <a:solidFill>
                  <a:schemeClr val="bg1"/>
                </a:solidFill>
              </a:rPr>
              <a:t>Daniel 2:31-35</a:t>
            </a:r>
            <a:endParaRPr lang="en-GB" sz="1600" dirty="0">
              <a:solidFill>
                <a:schemeClr val="bg1"/>
              </a:solidFill>
            </a:endParaRPr>
          </a:p>
        </p:txBody>
      </p:sp>
      <p:pic>
        <p:nvPicPr>
          <p:cNvPr id="9" name="Picture 8">
            <a:extLst>
              <a:ext uri="{FF2B5EF4-FFF2-40B4-BE49-F238E27FC236}">
                <a16:creationId xmlns:a16="http://schemas.microsoft.com/office/drawing/2014/main" id="{716991EF-CFE3-66B6-5F33-9A1BFA14A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550540" cy="6858000"/>
          </a:xfrm>
          <a:prstGeom prst="rect">
            <a:avLst/>
          </a:prstGeom>
        </p:spPr>
      </p:pic>
    </p:spTree>
    <p:extLst>
      <p:ext uri="{BB962C8B-B14F-4D97-AF65-F5344CB8AC3E}">
        <p14:creationId xmlns:p14="http://schemas.microsoft.com/office/powerpoint/2010/main" val="10677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A6F26-0452-3186-831B-741012962D9A}"/>
              </a:ext>
            </a:extLst>
          </p:cNvPr>
          <p:cNvPicPr>
            <a:picLocks noChangeAspect="1"/>
          </p:cNvPicPr>
          <p:nvPr/>
        </p:nvPicPr>
        <p:blipFill>
          <a:blip r:embed="rId2" cstate="print">
            <a:extLst>
              <a:ext uri="{28A0092B-C50C-407E-A947-70E740481C1C}">
                <a14:useLocalDpi xmlns:a14="http://schemas.microsoft.com/office/drawing/2010/main" val="0"/>
              </a:ext>
            </a:extLst>
          </a:blip>
          <a:srcRect b="80406"/>
          <a:stretch/>
        </p:blipFill>
        <p:spPr>
          <a:xfrm rot="16200000">
            <a:off x="-541866" y="541866"/>
            <a:ext cx="2887133" cy="1803400"/>
          </a:xfrm>
          <a:prstGeom prst="rect">
            <a:avLst/>
          </a:prstGeom>
        </p:spPr>
      </p:pic>
      <p:sp>
        <p:nvSpPr>
          <p:cNvPr id="4" name="TextBox 3">
            <a:extLst>
              <a:ext uri="{FF2B5EF4-FFF2-40B4-BE49-F238E27FC236}">
                <a16:creationId xmlns:a16="http://schemas.microsoft.com/office/drawing/2014/main" id="{59CAB19B-6325-8943-CEC9-1817AC70A7E8}"/>
              </a:ext>
            </a:extLst>
          </p:cNvPr>
          <p:cNvSpPr txBox="1"/>
          <p:nvPr/>
        </p:nvSpPr>
        <p:spPr>
          <a:xfrm>
            <a:off x="-29930" y="3970867"/>
            <a:ext cx="9203859" cy="1107996"/>
          </a:xfrm>
          <a:prstGeom prst="rect">
            <a:avLst/>
          </a:prstGeom>
          <a:noFill/>
        </p:spPr>
        <p:txBody>
          <a:bodyPr wrap="square">
            <a:spAutoFit/>
          </a:bodyPr>
          <a:lstStyle/>
          <a:p>
            <a:r>
              <a:rPr lang="en-US" b="1" u="sng" dirty="0">
                <a:solidFill>
                  <a:srgbClr val="FFFF00"/>
                </a:solidFill>
              </a:rPr>
              <a:t>Daniel 2:36-43</a:t>
            </a:r>
          </a:p>
          <a:p>
            <a:r>
              <a:rPr lang="en-US" sz="1600" dirty="0">
                <a:solidFill>
                  <a:schemeClr val="bg1"/>
                </a:solidFill>
              </a:rPr>
              <a:t>This is the dream; and we will tell the interpretation thereof before the king. Thou, O king, art a king of kings:</a:t>
            </a:r>
          </a:p>
          <a:p>
            <a:r>
              <a:rPr lang="en-US" sz="1600" dirty="0">
                <a:solidFill>
                  <a:schemeClr val="bg1"/>
                </a:solidFill>
              </a:rPr>
              <a:t>for the God of heaven hath given thee a kingdom, power, and strength, and glory. </a:t>
            </a:r>
          </a:p>
          <a:p>
            <a:r>
              <a:rPr lang="en-US" sz="1600" baseline="30000" dirty="0">
                <a:solidFill>
                  <a:schemeClr val="bg1"/>
                </a:solidFill>
              </a:rPr>
              <a:t>38</a:t>
            </a:r>
            <a:r>
              <a:rPr lang="en-US" sz="1600" dirty="0">
                <a:solidFill>
                  <a:schemeClr val="bg1"/>
                </a:solidFill>
              </a:rPr>
              <a:t> …Thou art this </a:t>
            </a:r>
            <a:r>
              <a:rPr lang="en-US" sz="1600" b="1" dirty="0">
                <a:solidFill>
                  <a:srgbClr val="FFFF00"/>
                </a:solidFill>
              </a:rPr>
              <a:t>head</a:t>
            </a:r>
            <a:r>
              <a:rPr lang="en-US" sz="1600" dirty="0">
                <a:solidFill>
                  <a:schemeClr val="bg1"/>
                </a:solidFill>
              </a:rPr>
              <a:t> of gold. </a:t>
            </a:r>
          </a:p>
        </p:txBody>
      </p:sp>
    </p:spTree>
    <p:extLst>
      <p:ext uri="{BB962C8B-B14F-4D97-AF65-F5344CB8AC3E}">
        <p14:creationId xmlns:p14="http://schemas.microsoft.com/office/powerpoint/2010/main" val="2767145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A6F26-0452-3186-831B-741012962D9A}"/>
              </a:ext>
            </a:extLst>
          </p:cNvPr>
          <p:cNvPicPr>
            <a:picLocks noChangeAspect="1"/>
          </p:cNvPicPr>
          <p:nvPr/>
        </p:nvPicPr>
        <p:blipFill>
          <a:blip r:embed="rId2" cstate="print">
            <a:extLst>
              <a:ext uri="{28A0092B-C50C-407E-A947-70E740481C1C}">
                <a14:useLocalDpi xmlns:a14="http://schemas.microsoft.com/office/drawing/2010/main" val="0"/>
              </a:ext>
            </a:extLst>
          </a:blip>
          <a:srcRect b="80406"/>
          <a:stretch/>
        </p:blipFill>
        <p:spPr>
          <a:xfrm rot="16200000">
            <a:off x="-541866" y="541866"/>
            <a:ext cx="2887133" cy="1803400"/>
          </a:xfrm>
          <a:prstGeom prst="rect">
            <a:avLst/>
          </a:prstGeom>
        </p:spPr>
      </p:pic>
      <p:sp>
        <p:nvSpPr>
          <p:cNvPr id="4" name="TextBox 3">
            <a:extLst>
              <a:ext uri="{FF2B5EF4-FFF2-40B4-BE49-F238E27FC236}">
                <a16:creationId xmlns:a16="http://schemas.microsoft.com/office/drawing/2014/main" id="{59CAB19B-6325-8943-CEC9-1817AC70A7E8}"/>
              </a:ext>
            </a:extLst>
          </p:cNvPr>
          <p:cNvSpPr txBox="1"/>
          <p:nvPr/>
        </p:nvSpPr>
        <p:spPr>
          <a:xfrm>
            <a:off x="-29930" y="3970867"/>
            <a:ext cx="9203859" cy="1107996"/>
          </a:xfrm>
          <a:prstGeom prst="rect">
            <a:avLst/>
          </a:prstGeom>
          <a:noFill/>
        </p:spPr>
        <p:txBody>
          <a:bodyPr wrap="square">
            <a:spAutoFit/>
          </a:bodyPr>
          <a:lstStyle/>
          <a:p>
            <a:r>
              <a:rPr lang="en-US" b="1" u="sng" dirty="0">
                <a:solidFill>
                  <a:srgbClr val="FFFF00"/>
                </a:solidFill>
              </a:rPr>
              <a:t>Daniel 2:36-43</a:t>
            </a:r>
          </a:p>
          <a:p>
            <a:r>
              <a:rPr lang="en-US" sz="1600" dirty="0">
                <a:solidFill>
                  <a:schemeClr val="bg1"/>
                </a:solidFill>
              </a:rPr>
              <a:t>This is the dream; and we will tell the interpretation thereof before the king. Thou, O king, art a king of kings:</a:t>
            </a:r>
          </a:p>
          <a:p>
            <a:r>
              <a:rPr lang="en-US" sz="1600" dirty="0">
                <a:solidFill>
                  <a:schemeClr val="bg1"/>
                </a:solidFill>
              </a:rPr>
              <a:t>for the God of heaven hath given thee a kingdom, power, and strength, and glory. </a:t>
            </a:r>
          </a:p>
          <a:p>
            <a:r>
              <a:rPr lang="en-US" sz="1600" baseline="30000" dirty="0">
                <a:solidFill>
                  <a:schemeClr val="bg1"/>
                </a:solidFill>
              </a:rPr>
              <a:t>38</a:t>
            </a:r>
            <a:r>
              <a:rPr lang="en-US" sz="1600" dirty="0">
                <a:solidFill>
                  <a:schemeClr val="bg1"/>
                </a:solidFill>
              </a:rPr>
              <a:t> …Thou art this </a:t>
            </a:r>
            <a:r>
              <a:rPr lang="en-US" sz="1600" b="1" dirty="0">
                <a:solidFill>
                  <a:srgbClr val="FFFF00"/>
                </a:solidFill>
              </a:rPr>
              <a:t>head</a:t>
            </a:r>
            <a:r>
              <a:rPr lang="en-US" sz="1600" dirty="0">
                <a:solidFill>
                  <a:schemeClr val="bg1"/>
                </a:solidFill>
              </a:rPr>
              <a:t> of gold. </a:t>
            </a:r>
          </a:p>
        </p:txBody>
      </p:sp>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endParaRPr lang="en-GB" dirty="0"/>
          </a:p>
        </p:txBody>
      </p:sp>
      <p:sp>
        <p:nvSpPr>
          <p:cNvPr id="5" name="Rectangle 4">
            <a:extLst>
              <a:ext uri="{FF2B5EF4-FFF2-40B4-BE49-F238E27FC236}">
                <a16:creationId xmlns:a16="http://schemas.microsoft.com/office/drawing/2014/main" id="{336D1CB3-65DB-C748-4472-71A8FC875E99}"/>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Tree>
    <p:extLst>
      <p:ext uri="{BB962C8B-B14F-4D97-AF65-F5344CB8AC3E}">
        <p14:creationId xmlns:p14="http://schemas.microsoft.com/office/powerpoint/2010/main" val="4031801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A6F26-0452-3186-831B-741012962D9A}"/>
              </a:ext>
            </a:extLst>
          </p:cNvPr>
          <p:cNvPicPr>
            <a:picLocks noChangeAspect="1"/>
          </p:cNvPicPr>
          <p:nvPr/>
        </p:nvPicPr>
        <p:blipFill>
          <a:blip r:embed="rId2" cstate="print">
            <a:extLst>
              <a:ext uri="{28A0092B-C50C-407E-A947-70E740481C1C}">
                <a14:useLocalDpi xmlns:a14="http://schemas.microsoft.com/office/drawing/2010/main" val="0"/>
              </a:ext>
            </a:extLst>
          </a:blip>
          <a:srcRect b="62376"/>
          <a:stretch/>
        </p:blipFill>
        <p:spPr>
          <a:xfrm rot="16200000">
            <a:off x="287867" y="-287869"/>
            <a:ext cx="2887133" cy="3462867"/>
          </a:xfrm>
          <a:prstGeom prst="rect">
            <a:avLst/>
          </a:prstGeom>
        </p:spPr>
      </p:pic>
      <p:sp>
        <p:nvSpPr>
          <p:cNvPr id="4" name="TextBox 3">
            <a:extLst>
              <a:ext uri="{FF2B5EF4-FFF2-40B4-BE49-F238E27FC236}">
                <a16:creationId xmlns:a16="http://schemas.microsoft.com/office/drawing/2014/main" id="{59CAB19B-6325-8943-CEC9-1817AC70A7E8}"/>
              </a:ext>
            </a:extLst>
          </p:cNvPr>
          <p:cNvSpPr txBox="1"/>
          <p:nvPr/>
        </p:nvSpPr>
        <p:spPr>
          <a:xfrm>
            <a:off x="-29930" y="3970867"/>
            <a:ext cx="9203859" cy="1354217"/>
          </a:xfrm>
          <a:prstGeom prst="rect">
            <a:avLst/>
          </a:prstGeom>
          <a:noFill/>
        </p:spPr>
        <p:txBody>
          <a:bodyPr wrap="square">
            <a:spAutoFit/>
          </a:bodyPr>
          <a:lstStyle/>
          <a:p>
            <a:r>
              <a:rPr lang="en-US" b="1" u="sng" dirty="0">
                <a:solidFill>
                  <a:srgbClr val="FFFF00"/>
                </a:solidFill>
              </a:rPr>
              <a:t>Daniel 2:36-43</a:t>
            </a:r>
          </a:p>
          <a:p>
            <a:r>
              <a:rPr lang="en-US" sz="1600" dirty="0">
                <a:solidFill>
                  <a:schemeClr val="bg1"/>
                </a:solidFill>
              </a:rPr>
              <a:t>This is the dream; and we will tell the interpretation thereof before the king. Thou, O king, art a king of kings:</a:t>
            </a:r>
          </a:p>
          <a:p>
            <a:r>
              <a:rPr lang="en-US" sz="1600" dirty="0">
                <a:solidFill>
                  <a:schemeClr val="bg1"/>
                </a:solidFill>
              </a:rPr>
              <a:t>for the God of heaven hath given thee a kingdom, power, and strength, and glory. </a:t>
            </a:r>
          </a:p>
          <a:p>
            <a:r>
              <a:rPr lang="en-US" sz="1600" baseline="30000" dirty="0">
                <a:solidFill>
                  <a:schemeClr val="bg1"/>
                </a:solidFill>
              </a:rPr>
              <a:t>38</a:t>
            </a:r>
            <a:r>
              <a:rPr lang="en-US" sz="1600" dirty="0">
                <a:solidFill>
                  <a:schemeClr val="bg1"/>
                </a:solidFill>
              </a:rPr>
              <a:t> …Thou art this </a:t>
            </a:r>
            <a:r>
              <a:rPr lang="en-US" sz="1600" b="1" dirty="0">
                <a:solidFill>
                  <a:srgbClr val="FFFF00"/>
                </a:solidFill>
              </a:rPr>
              <a:t>head</a:t>
            </a:r>
            <a:r>
              <a:rPr lang="en-US" sz="1600" dirty="0">
                <a:solidFill>
                  <a:schemeClr val="bg1"/>
                </a:solidFill>
              </a:rPr>
              <a:t> of gold. </a:t>
            </a:r>
          </a:p>
          <a:p>
            <a:r>
              <a:rPr lang="en-US" sz="1600" baseline="30000" dirty="0">
                <a:solidFill>
                  <a:schemeClr val="bg1"/>
                </a:solidFill>
              </a:rPr>
              <a:t>39</a:t>
            </a:r>
            <a:r>
              <a:rPr lang="en-US" sz="1600" dirty="0">
                <a:solidFill>
                  <a:schemeClr val="bg1"/>
                </a:solidFill>
              </a:rPr>
              <a:t> And </a:t>
            </a:r>
            <a:r>
              <a:rPr lang="en-US" sz="1600" b="1" dirty="0">
                <a:solidFill>
                  <a:srgbClr val="FFFF00"/>
                </a:solidFill>
              </a:rPr>
              <a:t>after thee shall arise another kingdom </a:t>
            </a:r>
            <a:r>
              <a:rPr lang="en-US" sz="1600" dirty="0">
                <a:solidFill>
                  <a:schemeClr val="bg1"/>
                </a:solidFill>
              </a:rPr>
              <a:t>inferior to thee, </a:t>
            </a:r>
          </a:p>
        </p:txBody>
      </p:sp>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Tree>
    <p:extLst>
      <p:ext uri="{BB962C8B-B14F-4D97-AF65-F5344CB8AC3E}">
        <p14:creationId xmlns:p14="http://schemas.microsoft.com/office/powerpoint/2010/main" val="4100371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A6F26-0452-3186-831B-741012962D9A}"/>
              </a:ext>
            </a:extLst>
          </p:cNvPr>
          <p:cNvPicPr>
            <a:picLocks noChangeAspect="1"/>
          </p:cNvPicPr>
          <p:nvPr/>
        </p:nvPicPr>
        <p:blipFill>
          <a:blip r:embed="rId2" cstate="print">
            <a:extLst>
              <a:ext uri="{28A0092B-C50C-407E-A947-70E740481C1C}">
                <a14:useLocalDpi xmlns:a14="http://schemas.microsoft.com/office/drawing/2010/main" val="0"/>
              </a:ext>
            </a:extLst>
          </a:blip>
          <a:srcRect b="62468"/>
          <a:stretch/>
        </p:blipFill>
        <p:spPr>
          <a:xfrm rot="16200000">
            <a:off x="283633" y="-283635"/>
            <a:ext cx="2887133" cy="3454400"/>
          </a:xfrm>
          <a:prstGeom prst="rect">
            <a:avLst/>
          </a:prstGeom>
        </p:spPr>
      </p:pic>
      <p:sp>
        <p:nvSpPr>
          <p:cNvPr id="4" name="TextBox 3">
            <a:extLst>
              <a:ext uri="{FF2B5EF4-FFF2-40B4-BE49-F238E27FC236}">
                <a16:creationId xmlns:a16="http://schemas.microsoft.com/office/drawing/2014/main" id="{59CAB19B-6325-8943-CEC9-1817AC70A7E8}"/>
              </a:ext>
            </a:extLst>
          </p:cNvPr>
          <p:cNvSpPr txBox="1"/>
          <p:nvPr/>
        </p:nvSpPr>
        <p:spPr>
          <a:xfrm>
            <a:off x="-29930" y="3970867"/>
            <a:ext cx="9203859" cy="1354217"/>
          </a:xfrm>
          <a:prstGeom prst="rect">
            <a:avLst/>
          </a:prstGeom>
          <a:noFill/>
        </p:spPr>
        <p:txBody>
          <a:bodyPr wrap="square">
            <a:spAutoFit/>
          </a:bodyPr>
          <a:lstStyle/>
          <a:p>
            <a:r>
              <a:rPr lang="en-US" b="1" u="sng" dirty="0">
                <a:solidFill>
                  <a:srgbClr val="FFFF00"/>
                </a:solidFill>
              </a:rPr>
              <a:t>Daniel 2:36-43</a:t>
            </a:r>
          </a:p>
          <a:p>
            <a:r>
              <a:rPr lang="en-US" sz="1600" dirty="0">
                <a:solidFill>
                  <a:schemeClr val="bg1"/>
                </a:solidFill>
              </a:rPr>
              <a:t>This is the dream; and we will tell the interpretation thereof before the king. Thou, O king, art a king of kings:</a:t>
            </a:r>
          </a:p>
          <a:p>
            <a:r>
              <a:rPr lang="en-US" sz="1600" dirty="0">
                <a:solidFill>
                  <a:schemeClr val="bg1"/>
                </a:solidFill>
              </a:rPr>
              <a:t>for the God of heaven hath given thee a kingdom, power, and strength, and glory. </a:t>
            </a:r>
          </a:p>
          <a:p>
            <a:r>
              <a:rPr lang="en-US" sz="1600" baseline="30000" dirty="0">
                <a:solidFill>
                  <a:schemeClr val="bg1"/>
                </a:solidFill>
              </a:rPr>
              <a:t>38</a:t>
            </a:r>
            <a:r>
              <a:rPr lang="en-US" sz="1600" dirty="0">
                <a:solidFill>
                  <a:schemeClr val="bg1"/>
                </a:solidFill>
              </a:rPr>
              <a:t> …Thou art this </a:t>
            </a:r>
            <a:r>
              <a:rPr lang="en-US" sz="1600" b="1" dirty="0">
                <a:solidFill>
                  <a:srgbClr val="FFFF00"/>
                </a:solidFill>
              </a:rPr>
              <a:t>head</a:t>
            </a:r>
            <a:r>
              <a:rPr lang="en-US" sz="1600" dirty="0">
                <a:solidFill>
                  <a:schemeClr val="bg1"/>
                </a:solidFill>
              </a:rPr>
              <a:t> of gold. </a:t>
            </a:r>
          </a:p>
          <a:p>
            <a:r>
              <a:rPr lang="en-US" sz="1600" baseline="30000" dirty="0">
                <a:solidFill>
                  <a:schemeClr val="bg1"/>
                </a:solidFill>
              </a:rPr>
              <a:t>39</a:t>
            </a:r>
            <a:r>
              <a:rPr lang="en-US" sz="1600" dirty="0">
                <a:solidFill>
                  <a:schemeClr val="bg1"/>
                </a:solidFill>
              </a:rPr>
              <a:t> And </a:t>
            </a:r>
            <a:r>
              <a:rPr lang="en-US" sz="1600" b="1" dirty="0">
                <a:solidFill>
                  <a:srgbClr val="FFFF00"/>
                </a:solidFill>
              </a:rPr>
              <a:t>after thee shall arise another kingdom </a:t>
            </a:r>
            <a:r>
              <a:rPr lang="en-US" sz="1600" dirty="0">
                <a:solidFill>
                  <a:schemeClr val="bg1"/>
                </a:solidFill>
              </a:rPr>
              <a:t>inferior to thee, </a:t>
            </a:r>
          </a:p>
        </p:txBody>
      </p:sp>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Tree>
    <p:extLst>
      <p:ext uri="{BB962C8B-B14F-4D97-AF65-F5344CB8AC3E}">
        <p14:creationId xmlns:p14="http://schemas.microsoft.com/office/powerpoint/2010/main" val="810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sp>
        <p:nvSpPr>
          <p:cNvPr id="14" name="Scroll: Horizontal 13">
            <a:extLst>
              <a:ext uri="{FF2B5EF4-FFF2-40B4-BE49-F238E27FC236}">
                <a16:creationId xmlns:a16="http://schemas.microsoft.com/office/drawing/2014/main" id="{20136F53-0B93-AB44-17E0-FFDB057F11CE}"/>
              </a:ext>
            </a:extLst>
          </p:cNvPr>
          <p:cNvSpPr/>
          <p:nvPr/>
        </p:nvSpPr>
        <p:spPr>
          <a:xfrm>
            <a:off x="1549916" y="2108200"/>
            <a:ext cx="5769112" cy="2819400"/>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Can we believe the dates and timescales used in the Bible?</a:t>
            </a:r>
            <a:endParaRPr lang="en-GB" sz="2800" dirty="0"/>
          </a:p>
        </p:txBody>
      </p:sp>
    </p:spTree>
    <p:extLst>
      <p:ext uri="{BB962C8B-B14F-4D97-AF65-F5344CB8AC3E}">
        <p14:creationId xmlns:p14="http://schemas.microsoft.com/office/powerpoint/2010/main" val="3961955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A6F26-0452-3186-831B-741012962D9A}"/>
              </a:ext>
            </a:extLst>
          </p:cNvPr>
          <p:cNvPicPr>
            <a:picLocks noChangeAspect="1"/>
          </p:cNvPicPr>
          <p:nvPr/>
        </p:nvPicPr>
        <p:blipFill>
          <a:blip r:embed="rId2" cstate="print">
            <a:extLst>
              <a:ext uri="{28A0092B-C50C-407E-A947-70E740481C1C}">
                <a14:useLocalDpi xmlns:a14="http://schemas.microsoft.com/office/drawing/2010/main" val="0"/>
              </a:ext>
            </a:extLst>
          </a:blip>
          <a:srcRect b="31467"/>
          <a:stretch/>
        </p:blipFill>
        <p:spPr>
          <a:xfrm rot="16200000">
            <a:off x="1710267" y="-1710268"/>
            <a:ext cx="2887133" cy="6307667"/>
          </a:xfrm>
          <a:prstGeom prst="rect">
            <a:avLst/>
          </a:prstGeom>
        </p:spPr>
      </p:pic>
      <p:sp>
        <p:nvSpPr>
          <p:cNvPr id="4" name="TextBox 3">
            <a:extLst>
              <a:ext uri="{FF2B5EF4-FFF2-40B4-BE49-F238E27FC236}">
                <a16:creationId xmlns:a16="http://schemas.microsoft.com/office/drawing/2014/main" id="{59CAB19B-6325-8943-CEC9-1817AC70A7E8}"/>
              </a:ext>
            </a:extLst>
          </p:cNvPr>
          <p:cNvSpPr txBox="1"/>
          <p:nvPr/>
        </p:nvSpPr>
        <p:spPr>
          <a:xfrm>
            <a:off x="-29930" y="3970867"/>
            <a:ext cx="9203859" cy="1600438"/>
          </a:xfrm>
          <a:prstGeom prst="rect">
            <a:avLst/>
          </a:prstGeom>
          <a:noFill/>
        </p:spPr>
        <p:txBody>
          <a:bodyPr wrap="square">
            <a:spAutoFit/>
          </a:bodyPr>
          <a:lstStyle/>
          <a:p>
            <a:r>
              <a:rPr lang="en-US" b="1" u="sng" dirty="0">
                <a:solidFill>
                  <a:srgbClr val="FFFF00"/>
                </a:solidFill>
              </a:rPr>
              <a:t>Daniel 2:36-43</a:t>
            </a:r>
          </a:p>
          <a:p>
            <a:r>
              <a:rPr lang="en-US" sz="1600" dirty="0">
                <a:solidFill>
                  <a:schemeClr val="bg1"/>
                </a:solidFill>
              </a:rPr>
              <a:t>This is the dream; and we will tell the interpretation thereof before the king. Thou, O king, art a king of kings:</a:t>
            </a:r>
          </a:p>
          <a:p>
            <a:r>
              <a:rPr lang="en-US" sz="1600" dirty="0">
                <a:solidFill>
                  <a:schemeClr val="bg1"/>
                </a:solidFill>
              </a:rPr>
              <a:t>for the God of heaven hath given thee a kingdom, power, and strength, and glory. </a:t>
            </a:r>
          </a:p>
          <a:p>
            <a:r>
              <a:rPr lang="en-US" sz="1600" baseline="30000" dirty="0">
                <a:solidFill>
                  <a:schemeClr val="bg1"/>
                </a:solidFill>
              </a:rPr>
              <a:t>38</a:t>
            </a:r>
            <a:r>
              <a:rPr lang="en-US" sz="1600" dirty="0">
                <a:solidFill>
                  <a:schemeClr val="bg1"/>
                </a:solidFill>
              </a:rPr>
              <a:t> …Thou art this </a:t>
            </a:r>
            <a:r>
              <a:rPr lang="en-US" sz="1600" b="1" dirty="0">
                <a:solidFill>
                  <a:srgbClr val="FFFF00"/>
                </a:solidFill>
              </a:rPr>
              <a:t>head</a:t>
            </a:r>
            <a:r>
              <a:rPr lang="en-US" sz="1600" dirty="0">
                <a:solidFill>
                  <a:schemeClr val="bg1"/>
                </a:solidFill>
              </a:rPr>
              <a:t> of gold. </a:t>
            </a:r>
          </a:p>
          <a:p>
            <a:r>
              <a:rPr lang="en-US" sz="1600" baseline="30000" dirty="0">
                <a:solidFill>
                  <a:schemeClr val="bg1"/>
                </a:solidFill>
              </a:rPr>
              <a:t>39</a:t>
            </a:r>
            <a:r>
              <a:rPr lang="en-US" sz="1600" dirty="0">
                <a:solidFill>
                  <a:schemeClr val="bg1"/>
                </a:solidFill>
              </a:rPr>
              <a:t> And </a:t>
            </a:r>
            <a:r>
              <a:rPr lang="en-US" sz="1600" b="1" dirty="0">
                <a:solidFill>
                  <a:srgbClr val="FFFF00"/>
                </a:solidFill>
              </a:rPr>
              <a:t>after thee shall arise another kingdom </a:t>
            </a:r>
            <a:r>
              <a:rPr lang="en-US" sz="1600" dirty="0">
                <a:solidFill>
                  <a:schemeClr val="bg1"/>
                </a:solidFill>
              </a:rPr>
              <a:t>inferior to thee, </a:t>
            </a:r>
          </a:p>
          <a:p>
            <a:r>
              <a:rPr lang="en-US" sz="1600" dirty="0">
                <a:solidFill>
                  <a:schemeClr val="bg1"/>
                </a:solidFill>
              </a:rPr>
              <a:t>and </a:t>
            </a:r>
            <a:r>
              <a:rPr lang="en-US" sz="1600" b="1" dirty="0">
                <a:solidFill>
                  <a:srgbClr val="FFFF00"/>
                </a:solidFill>
              </a:rPr>
              <a:t>another third kingdom of brass</a:t>
            </a:r>
            <a:r>
              <a:rPr lang="en-US" sz="1600" dirty="0">
                <a:solidFill>
                  <a:schemeClr val="bg1"/>
                </a:solidFill>
              </a:rPr>
              <a:t>, which shall bear rule over all the earth. </a:t>
            </a:r>
          </a:p>
        </p:txBody>
      </p:sp>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Tree>
    <p:extLst>
      <p:ext uri="{BB962C8B-B14F-4D97-AF65-F5344CB8AC3E}">
        <p14:creationId xmlns:p14="http://schemas.microsoft.com/office/powerpoint/2010/main" val="3404528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A6F26-0452-3186-831B-741012962D9A}"/>
              </a:ext>
            </a:extLst>
          </p:cNvPr>
          <p:cNvPicPr>
            <a:picLocks noChangeAspect="1"/>
          </p:cNvPicPr>
          <p:nvPr/>
        </p:nvPicPr>
        <p:blipFill>
          <a:blip r:embed="rId2" cstate="print">
            <a:extLst>
              <a:ext uri="{28A0092B-C50C-407E-A947-70E740481C1C}">
                <a14:useLocalDpi xmlns:a14="http://schemas.microsoft.com/office/drawing/2010/main" val="0"/>
              </a:ext>
            </a:extLst>
          </a:blip>
          <a:srcRect b="31651"/>
          <a:stretch/>
        </p:blipFill>
        <p:spPr>
          <a:xfrm rot="16200000">
            <a:off x="1701800" y="-1701802"/>
            <a:ext cx="2887133" cy="6290733"/>
          </a:xfrm>
          <a:prstGeom prst="rect">
            <a:avLst/>
          </a:prstGeom>
        </p:spPr>
      </p:pic>
      <p:sp>
        <p:nvSpPr>
          <p:cNvPr id="4" name="TextBox 3">
            <a:extLst>
              <a:ext uri="{FF2B5EF4-FFF2-40B4-BE49-F238E27FC236}">
                <a16:creationId xmlns:a16="http://schemas.microsoft.com/office/drawing/2014/main" id="{59CAB19B-6325-8943-CEC9-1817AC70A7E8}"/>
              </a:ext>
            </a:extLst>
          </p:cNvPr>
          <p:cNvSpPr txBox="1"/>
          <p:nvPr/>
        </p:nvSpPr>
        <p:spPr>
          <a:xfrm>
            <a:off x="-29930" y="3970867"/>
            <a:ext cx="9203859" cy="1600438"/>
          </a:xfrm>
          <a:prstGeom prst="rect">
            <a:avLst/>
          </a:prstGeom>
          <a:noFill/>
        </p:spPr>
        <p:txBody>
          <a:bodyPr wrap="square">
            <a:spAutoFit/>
          </a:bodyPr>
          <a:lstStyle/>
          <a:p>
            <a:r>
              <a:rPr lang="en-US" b="1" u="sng" dirty="0">
                <a:solidFill>
                  <a:srgbClr val="FFFF00"/>
                </a:solidFill>
              </a:rPr>
              <a:t>Daniel 2:36-43</a:t>
            </a:r>
          </a:p>
          <a:p>
            <a:r>
              <a:rPr lang="en-US" sz="1600" dirty="0">
                <a:solidFill>
                  <a:schemeClr val="bg1"/>
                </a:solidFill>
              </a:rPr>
              <a:t>This is the dream; and we will tell the interpretation thereof before the king. Thou, O king, art a king of kings:</a:t>
            </a:r>
          </a:p>
          <a:p>
            <a:r>
              <a:rPr lang="en-US" sz="1600" dirty="0">
                <a:solidFill>
                  <a:schemeClr val="bg1"/>
                </a:solidFill>
              </a:rPr>
              <a:t>for the God of heaven hath given thee a kingdom, power, and strength, and glory. </a:t>
            </a:r>
          </a:p>
          <a:p>
            <a:r>
              <a:rPr lang="en-US" sz="1600" baseline="30000" dirty="0">
                <a:solidFill>
                  <a:schemeClr val="bg1"/>
                </a:solidFill>
              </a:rPr>
              <a:t>38</a:t>
            </a:r>
            <a:r>
              <a:rPr lang="en-US" sz="1600" dirty="0">
                <a:solidFill>
                  <a:schemeClr val="bg1"/>
                </a:solidFill>
              </a:rPr>
              <a:t> …Thou art this </a:t>
            </a:r>
            <a:r>
              <a:rPr lang="en-US" sz="1600" b="1" dirty="0">
                <a:solidFill>
                  <a:srgbClr val="FFFF00"/>
                </a:solidFill>
              </a:rPr>
              <a:t>head</a:t>
            </a:r>
            <a:r>
              <a:rPr lang="en-US" sz="1600" dirty="0">
                <a:solidFill>
                  <a:schemeClr val="bg1"/>
                </a:solidFill>
              </a:rPr>
              <a:t> of gold. </a:t>
            </a:r>
          </a:p>
          <a:p>
            <a:r>
              <a:rPr lang="en-US" sz="1600" baseline="30000" dirty="0">
                <a:solidFill>
                  <a:schemeClr val="bg1"/>
                </a:solidFill>
              </a:rPr>
              <a:t>39</a:t>
            </a:r>
            <a:r>
              <a:rPr lang="en-US" sz="1600" dirty="0">
                <a:solidFill>
                  <a:schemeClr val="bg1"/>
                </a:solidFill>
              </a:rPr>
              <a:t> And </a:t>
            </a:r>
            <a:r>
              <a:rPr lang="en-US" sz="1600" b="1" dirty="0">
                <a:solidFill>
                  <a:srgbClr val="FFFF00"/>
                </a:solidFill>
              </a:rPr>
              <a:t>after thee shall arise another kingdom </a:t>
            </a:r>
            <a:r>
              <a:rPr lang="en-US" sz="1600" dirty="0">
                <a:solidFill>
                  <a:schemeClr val="bg1"/>
                </a:solidFill>
              </a:rPr>
              <a:t>inferior to thee, </a:t>
            </a:r>
          </a:p>
          <a:p>
            <a:r>
              <a:rPr lang="en-US" sz="1600" dirty="0">
                <a:solidFill>
                  <a:schemeClr val="bg1"/>
                </a:solidFill>
              </a:rPr>
              <a:t>and </a:t>
            </a:r>
            <a:r>
              <a:rPr lang="en-US" sz="1600" b="1" dirty="0">
                <a:solidFill>
                  <a:srgbClr val="FFFF00"/>
                </a:solidFill>
              </a:rPr>
              <a:t>another third kingdom of brass</a:t>
            </a:r>
            <a:r>
              <a:rPr lang="en-US" sz="1600" dirty="0">
                <a:solidFill>
                  <a:schemeClr val="bg1"/>
                </a:solidFill>
              </a:rPr>
              <a:t>, which shall bear rule over all the earth. </a:t>
            </a:r>
          </a:p>
        </p:txBody>
      </p:sp>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Tree>
    <p:extLst>
      <p:ext uri="{BB962C8B-B14F-4D97-AF65-F5344CB8AC3E}">
        <p14:creationId xmlns:p14="http://schemas.microsoft.com/office/powerpoint/2010/main" val="4168927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A6F26-0452-3186-831B-741012962D9A}"/>
              </a:ext>
            </a:extLst>
          </p:cNvPr>
          <p:cNvPicPr>
            <a:picLocks noChangeAspect="1"/>
          </p:cNvPicPr>
          <p:nvPr/>
        </p:nvPicPr>
        <p:blipFill>
          <a:blip r:embed="rId2" cstate="print">
            <a:extLst>
              <a:ext uri="{28A0092B-C50C-407E-A947-70E740481C1C}">
                <a14:useLocalDpi xmlns:a14="http://schemas.microsoft.com/office/drawing/2010/main" val="0"/>
              </a:ext>
            </a:extLst>
          </a:blip>
          <a:srcRect b="11321"/>
          <a:stretch/>
        </p:blipFill>
        <p:spPr>
          <a:xfrm rot="16200000">
            <a:off x="2637367" y="-2637368"/>
            <a:ext cx="2887133" cy="8161867"/>
          </a:xfrm>
          <a:prstGeom prst="rect">
            <a:avLst/>
          </a:prstGeom>
        </p:spPr>
      </p:pic>
      <p:sp>
        <p:nvSpPr>
          <p:cNvPr id="4" name="TextBox 3">
            <a:extLst>
              <a:ext uri="{FF2B5EF4-FFF2-40B4-BE49-F238E27FC236}">
                <a16:creationId xmlns:a16="http://schemas.microsoft.com/office/drawing/2014/main" id="{59CAB19B-6325-8943-CEC9-1817AC70A7E8}"/>
              </a:ext>
            </a:extLst>
          </p:cNvPr>
          <p:cNvSpPr txBox="1"/>
          <p:nvPr/>
        </p:nvSpPr>
        <p:spPr>
          <a:xfrm>
            <a:off x="-29930" y="3970867"/>
            <a:ext cx="9203859" cy="1846659"/>
          </a:xfrm>
          <a:prstGeom prst="rect">
            <a:avLst/>
          </a:prstGeom>
          <a:noFill/>
        </p:spPr>
        <p:txBody>
          <a:bodyPr wrap="square">
            <a:spAutoFit/>
          </a:bodyPr>
          <a:lstStyle/>
          <a:p>
            <a:r>
              <a:rPr lang="en-US" b="1" u="sng" dirty="0">
                <a:solidFill>
                  <a:srgbClr val="FFFF00"/>
                </a:solidFill>
              </a:rPr>
              <a:t>Daniel 2:36-43</a:t>
            </a:r>
          </a:p>
          <a:p>
            <a:r>
              <a:rPr lang="en-US" sz="1600" dirty="0">
                <a:solidFill>
                  <a:schemeClr val="bg1"/>
                </a:solidFill>
              </a:rPr>
              <a:t>This is the dream; and we will tell the interpretation thereof before the king. Thou, O king, art a king of kings:</a:t>
            </a:r>
          </a:p>
          <a:p>
            <a:r>
              <a:rPr lang="en-US" sz="1600" dirty="0">
                <a:solidFill>
                  <a:schemeClr val="bg1"/>
                </a:solidFill>
              </a:rPr>
              <a:t>for the God of heaven hath given thee a kingdom, power, and strength, and glory. </a:t>
            </a:r>
          </a:p>
          <a:p>
            <a:r>
              <a:rPr lang="en-US" sz="1600" baseline="30000" dirty="0">
                <a:solidFill>
                  <a:schemeClr val="bg1"/>
                </a:solidFill>
              </a:rPr>
              <a:t>38</a:t>
            </a:r>
            <a:r>
              <a:rPr lang="en-US" sz="1600" dirty="0">
                <a:solidFill>
                  <a:schemeClr val="bg1"/>
                </a:solidFill>
              </a:rPr>
              <a:t> …Thou art this </a:t>
            </a:r>
            <a:r>
              <a:rPr lang="en-US" sz="1600" b="1" dirty="0">
                <a:solidFill>
                  <a:srgbClr val="FFFF00"/>
                </a:solidFill>
              </a:rPr>
              <a:t>head</a:t>
            </a:r>
            <a:r>
              <a:rPr lang="en-US" sz="1600" dirty="0">
                <a:solidFill>
                  <a:schemeClr val="bg1"/>
                </a:solidFill>
              </a:rPr>
              <a:t> of gold. </a:t>
            </a:r>
          </a:p>
          <a:p>
            <a:r>
              <a:rPr lang="en-US" sz="1600" baseline="30000" dirty="0">
                <a:solidFill>
                  <a:schemeClr val="bg1"/>
                </a:solidFill>
              </a:rPr>
              <a:t>39</a:t>
            </a:r>
            <a:r>
              <a:rPr lang="en-US" sz="1600" dirty="0">
                <a:solidFill>
                  <a:schemeClr val="bg1"/>
                </a:solidFill>
              </a:rPr>
              <a:t> And </a:t>
            </a:r>
            <a:r>
              <a:rPr lang="en-US" sz="1600" b="1" dirty="0">
                <a:solidFill>
                  <a:srgbClr val="FFFF00"/>
                </a:solidFill>
              </a:rPr>
              <a:t>after thee shall arise another kingdom </a:t>
            </a:r>
            <a:r>
              <a:rPr lang="en-US" sz="1600" dirty="0">
                <a:solidFill>
                  <a:schemeClr val="bg1"/>
                </a:solidFill>
              </a:rPr>
              <a:t>inferior to thee, </a:t>
            </a:r>
          </a:p>
          <a:p>
            <a:r>
              <a:rPr lang="en-US" sz="1600" dirty="0">
                <a:solidFill>
                  <a:schemeClr val="bg1"/>
                </a:solidFill>
              </a:rPr>
              <a:t>and </a:t>
            </a:r>
            <a:r>
              <a:rPr lang="en-US" sz="1600" b="1" dirty="0">
                <a:solidFill>
                  <a:srgbClr val="FFFF00"/>
                </a:solidFill>
              </a:rPr>
              <a:t>another third kingdom of brass</a:t>
            </a:r>
            <a:r>
              <a:rPr lang="en-US" sz="1600" dirty="0">
                <a:solidFill>
                  <a:schemeClr val="bg1"/>
                </a:solidFill>
              </a:rPr>
              <a:t>, which shall bear rule over all the earth. </a:t>
            </a:r>
          </a:p>
          <a:p>
            <a:r>
              <a:rPr lang="en-US" sz="1600" baseline="30000" dirty="0">
                <a:solidFill>
                  <a:schemeClr val="bg1"/>
                </a:solidFill>
              </a:rPr>
              <a:t>40</a:t>
            </a:r>
            <a:r>
              <a:rPr lang="en-US" sz="1600" dirty="0">
                <a:solidFill>
                  <a:schemeClr val="bg1"/>
                </a:solidFill>
              </a:rPr>
              <a:t> And the </a:t>
            </a:r>
            <a:r>
              <a:rPr lang="en-US" sz="1600" b="1" dirty="0">
                <a:solidFill>
                  <a:srgbClr val="FFFF00"/>
                </a:solidFill>
              </a:rPr>
              <a:t>fourth kingdom shall be strong as iron: </a:t>
            </a:r>
          </a:p>
        </p:txBody>
      </p:sp>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Tree>
    <p:extLst>
      <p:ext uri="{BB962C8B-B14F-4D97-AF65-F5344CB8AC3E}">
        <p14:creationId xmlns:p14="http://schemas.microsoft.com/office/powerpoint/2010/main" val="1746531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A6F26-0452-3186-831B-741012962D9A}"/>
              </a:ext>
            </a:extLst>
          </p:cNvPr>
          <p:cNvPicPr>
            <a:picLocks noChangeAspect="1"/>
          </p:cNvPicPr>
          <p:nvPr/>
        </p:nvPicPr>
        <p:blipFill>
          <a:blip r:embed="rId2" cstate="print">
            <a:extLst>
              <a:ext uri="{28A0092B-C50C-407E-A947-70E740481C1C}">
                <a14:useLocalDpi xmlns:a14="http://schemas.microsoft.com/office/drawing/2010/main" val="0"/>
              </a:ext>
            </a:extLst>
          </a:blip>
          <a:srcRect b="11506"/>
          <a:stretch/>
        </p:blipFill>
        <p:spPr>
          <a:xfrm rot="16200000">
            <a:off x="2628900" y="-2628901"/>
            <a:ext cx="2887133" cy="8144933"/>
          </a:xfrm>
          <a:prstGeom prst="rect">
            <a:avLst/>
          </a:prstGeom>
        </p:spPr>
      </p:pic>
      <p:sp>
        <p:nvSpPr>
          <p:cNvPr id="4" name="TextBox 3">
            <a:extLst>
              <a:ext uri="{FF2B5EF4-FFF2-40B4-BE49-F238E27FC236}">
                <a16:creationId xmlns:a16="http://schemas.microsoft.com/office/drawing/2014/main" id="{59CAB19B-6325-8943-CEC9-1817AC70A7E8}"/>
              </a:ext>
            </a:extLst>
          </p:cNvPr>
          <p:cNvSpPr txBox="1"/>
          <p:nvPr/>
        </p:nvSpPr>
        <p:spPr>
          <a:xfrm>
            <a:off x="-29930" y="3970867"/>
            <a:ext cx="9203859" cy="1846659"/>
          </a:xfrm>
          <a:prstGeom prst="rect">
            <a:avLst/>
          </a:prstGeom>
          <a:noFill/>
        </p:spPr>
        <p:txBody>
          <a:bodyPr wrap="square">
            <a:spAutoFit/>
          </a:bodyPr>
          <a:lstStyle/>
          <a:p>
            <a:r>
              <a:rPr lang="en-US" b="1" u="sng" dirty="0">
                <a:solidFill>
                  <a:srgbClr val="FFFF00"/>
                </a:solidFill>
              </a:rPr>
              <a:t>Daniel 2:36-43</a:t>
            </a:r>
          </a:p>
          <a:p>
            <a:r>
              <a:rPr lang="en-US" sz="1600" dirty="0">
                <a:solidFill>
                  <a:schemeClr val="bg1"/>
                </a:solidFill>
              </a:rPr>
              <a:t>This is the dream; and we will tell the interpretation thereof before the king. Thou, O king, art a king of kings:</a:t>
            </a:r>
          </a:p>
          <a:p>
            <a:r>
              <a:rPr lang="en-US" sz="1600" dirty="0">
                <a:solidFill>
                  <a:schemeClr val="bg1"/>
                </a:solidFill>
              </a:rPr>
              <a:t>for the God of heaven hath given thee a kingdom, power, and strength, and glory. </a:t>
            </a:r>
          </a:p>
          <a:p>
            <a:r>
              <a:rPr lang="en-US" sz="1600" baseline="30000" dirty="0">
                <a:solidFill>
                  <a:schemeClr val="bg1"/>
                </a:solidFill>
              </a:rPr>
              <a:t>38</a:t>
            </a:r>
            <a:r>
              <a:rPr lang="en-US" sz="1600" dirty="0">
                <a:solidFill>
                  <a:schemeClr val="bg1"/>
                </a:solidFill>
              </a:rPr>
              <a:t> …Thou art this </a:t>
            </a:r>
            <a:r>
              <a:rPr lang="en-US" sz="1600" b="1" dirty="0">
                <a:solidFill>
                  <a:srgbClr val="FFFF00"/>
                </a:solidFill>
              </a:rPr>
              <a:t>head</a:t>
            </a:r>
            <a:r>
              <a:rPr lang="en-US" sz="1600" dirty="0">
                <a:solidFill>
                  <a:schemeClr val="bg1"/>
                </a:solidFill>
              </a:rPr>
              <a:t> of gold. </a:t>
            </a:r>
          </a:p>
          <a:p>
            <a:r>
              <a:rPr lang="en-US" sz="1600" baseline="30000" dirty="0">
                <a:solidFill>
                  <a:schemeClr val="bg1"/>
                </a:solidFill>
              </a:rPr>
              <a:t>39</a:t>
            </a:r>
            <a:r>
              <a:rPr lang="en-US" sz="1600" dirty="0">
                <a:solidFill>
                  <a:schemeClr val="bg1"/>
                </a:solidFill>
              </a:rPr>
              <a:t> And </a:t>
            </a:r>
            <a:r>
              <a:rPr lang="en-US" sz="1600" b="1" dirty="0">
                <a:solidFill>
                  <a:srgbClr val="FFFF00"/>
                </a:solidFill>
              </a:rPr>
              <a:t>after thee shall arise another kingdom </a:t>
            </a:r>
            <a:r>
              <a:rPr lang="en-US" sz="1600" dirty="0">
                <a:solidFill>
                  <a:schemeClr val="bg1"/>
                </a:solidFill>
              </a:rPr>
              <a:t>inferior to thee, </a:t>
            </a:r>
          </a:p>
          <a:p>
            <a:r>
              <a:rPr lang="en-US" sz="1600" dirty="0">
                <a:solidFill>
                  <a:schemeClr val="bg1"/>
                </a:solidFill>
              </a:rPr>
              <a:t>and </a:t>
            </a:r>
            <a:r>
              <a:rPr lang="en-US" sz="1600" b="1" dirty="0">
                <a:solidFill>
                  <a:srgbClr val="FFFF00"/>
                </a:solidFill>
              </a:rPr>
              <a:t>another third kingdom of brass</a:t>
            </a:r>
            <a:r>
              <a:rPr lang="en-US" sz="1600" dirty="0">
                <a:solidFill>
                  <a:schemeClr val="bg1"/>
                </a:solidFill>
              </a:rPr>
              <a:t>, which shall bear rule over all the earth. </a:t>
            </a:r>
          </a:p>
          <a:p>
            <a:r>
              <a:rPr lang="en-US" sz="1600" baseline="30000" dirty="0">
                <a:solidFill>
                  <a:schemeClr val="bg1"/>
                </a:solidFill>
              </a:rPr>
              <a:t>40</a:t>
            </a:r>
            <a:r>
              <a:rPr lang="en-US" sz="1600" dirty="0">
                <a:solidFill>
                  <a:schemeClr val="bg1"/>
                </a:solidFill>
              </a:rPr>
              <a:t> And the </a:t>
            </a:r>
            <a:r>
              <a:rPr lang="en-US" sz="1600" b="1" dirty="0">
                <a:solidFill>
                  <a:srgbClr val="FFFF00"/>
                </a:solidFill>
              </a:rPr>
              <a:t>fourth kingdom shall be strong as iron: </a:t>
            </a:r>
          </a:p>
        </p:txBody>
      </p:sp>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7" name="Speech Bubble: Rectangle 6">
            <a:extLst>
              <a:ext uri="{FF2B5EF4-FFF2-40B4-BE49-F238E27FC236}">
                <a16:creationId xmlns:a16="http://schemas.microsoft.com/office/drawing/2014/main" id="{9EED4BCD-308B-934D-5B92-1BEDFDD871D5}"/>
              </a:ext>
            </a:extLst>
          </p:cNvPr>
          <p:cNvSpPr/>
          <p:nvPr/>
        </p:nvSpPr>
        <p:spPr>
          <a:xfrm>
            <a:off x="5689600" y="3090333"/>
            <a:ext cx="1422400" cy="635000"/>
          </a:xfrm>
          <a:prstGeom prst="wedgeRectCallout">
            <a:avLst>
              <a:gd name="adj1" fmla="val 77977"/>
              <a:gd name="adj2" fmla="val -252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Roman</a:t>
            </a:r>
          </a:p>
          <a:p>
            <a:pPr algn="ctr"/>
            <a:r>
              <a:rPr lang="en-US" dirty="0"/>
              <a:t>Empire</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
        <p:nvSpPr>
          <p:cNvPr id="12" name="Rectangle 11">
            <a:extLst>
              <a:ext uri="{FF2B5EF4-FFF2-40B4-BE49-F238E27FC236}">
                <a16:creationId xmlns:a16="http://schemas.microsoft.com/office/drawing/2014/main" id="{3A73E1AC-7076-36C8-229B-B5F53A642299}"/>
              </a:ext>
            </a:extLst>
          </p:cNvPr>
          <p:cNvSpPr/>
          <p:nvPr/>
        </p:nvSpPr>
        <p:spPr>
          <a:xfrm>
            <a:off x="5689600" y="3708400"/>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27 </a:t>
            </a:r>
            <a:r>
              <a:rPr lang="en-US" sz="1600" dirty="0" err="1"/>
              <a:t>bc</a:t>
            </a:r>
            <a:endParaRPr lang="en-GB" sz="1600" dirty="0"/>
          </a:p>
        </p:txBody>
      </p:sp>
    </p:spTree>
    <p:extLst>
      <p:ext uri="{BB962C8B-B14F-4D97-AF65-F5344CB8AC3E}">
        <p14:creationId xmlns:p14="http://schemas.microsoft.com/office/powerpoint/2010/main" val="21826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2B8297-1FE6-2560-B9BF-63DCB574FA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2358" y="-2832358"/>
            <a:ext cx="2857285" cy="8522001"/>
          </a:xfrm>
          <a:prstGeom prst="rect">
            <a:avLst/>
          </a:prstGeom>
        </p:spPr>
      </p:pic>
      <p:sp>
        <p:nvSpPr>
          <p:cNvPr id="4" name="TextBox 3">
            <a:extLst>
              <a:ext uri="{FF2B5EF4-FFF2-40B4-BE49-F238E27FC236}">
                <a16:creationId xmlns:a16="http://schemas.microsoft.com/office/drawing/2014/main" id="{59CAB19B-6325-8943-CEC9-1817AC70A7E8}"/>
              </a:ext>
            </a:extLst>
          </p:cNvPr>
          <p:cNvSpPr txBox="1"/>
          <p:nvPr/>
        </p:nvSpPr>
        <p:spPr>
          <a:xfrm>
            <a:off x="-29930" y="3970867"/>
            <a:ext cx="9203859" cy="2831544"/>
          </a:xfrm>
          <a:prstGeom prst="rect">
            <a:avLst/>
          </a:prstGeom>
          <a:noFill/>
        </p:spPr>
        <p:txBody>
          <a:bodyPr wrap="square">
            <a:spAutoFit/>
          </a:bodyPr>
          <a:lstStyle/>
          <a:p>
            <a:r>
              <a:rPr lang="en-US" b="1" u="sng" dirty="0">
                <a:solidFill>
                  <a:srgbClr val="FFFF00"/>
                </a:solidFill>
              </a:rPr>
              <a:t>Daniel 2:36-43</a:t>
            </a:r>
          </a:p>
          <a:p>
            <a:r>
              <a:rPr lang="en-US" sz="1600" dirty="0">
                <a:solidFill>
                  <a:schemeClr val="bg1"/>
                </a:solidFill>
              </a:rPr>
              <a:t>This is the dream; and we will tell the interpretation thereof before the king. Thou, O king, art a king of kings:</a:t>
            </a:r>
          </a:p>
          <a:p>
            <a:r>
              <a:rPr lang="en-US" sz="1600" dirty="0">
                <a:solidFill>
                  <a:schemeClr val="bg1"/>
                </a:solidFill>
              </a:rPr>
              <a:t>for the God of heaven hath given thee a kingdom, power, and strength, and glory. </a:t>
            </a:r>
          </a:p>
          <a:p>
            <a:r>
              <a:rPr lang="en-US" sz="1600" baseline="30000" dirty="0">
                <a:solidFill>
                  <a:schemeClr val="bg1"/>
                </a:solidFill>
              </a:rPr>
              <a:t>38</a:t>
            </a:r>
            <a:r>
              <a:rPr lang="en-US" sz="1600" dirty="0">
                <a:solidFill>
                  <a:schemeClr val="bg1"/>
                </a:solidFill>
              </a:rPr>
              <a:t> …Thou art this </a:t>
            </a:r>
            <a:r>
              <a:rPr lang="en-US" sz="1600" b="1" dirty="0">
                <a:solidFill>
                  <a:srgbClr val="FFFF00"/>
                </a:solidFill>
              </a:rPr>
              <a:t>head</a:t>
            </a:r>
            <a:r>
              <a:rPr lang="en-US" sz="1600" dirty="0">
                <a:solidFill>
                  <a:schemeClr val="bg1"/>
                </a:solidFill>
              </a:rPr>
              <a:t> of gold. </a:t>
            </a:r>
          </a:p>
          <a:p>
            <a:r>
              <a:rPr lang="en-US" sz="1600" baseline="30000" dirty="0">
                <a:solidFill>
                  <a:schemeClr val="bg1"/>
                </a:solidFill>
              </a:rPr>
              <a:t>39</a:t>
            </a:r>
            <a:r>
              <a:rPr lang="en-US" sz="1600" dirty="0">
                <a:solidFill>
                  <a:schemeClr val="bg1"/>
                </a:solidFill>
              </a:rPr>
              <a:t> And </a:t>
            </a:r>
            <a:r>
              <a:rPr lang="en-US" sz="1600" b="1" dirty="0">
                <a:solidFill>
                  <a:srgbClr val="FFFF00"/>
                </a:solidFill>
              </a:rPr>
              <a:t>after thee shall arise another kingdom </a:t>
            </a:r>
            <a:r>
              <a:rPr lang="en-US" sz="1600" dirty="0">
                <a:solidFill>
                  <a:schemeClr val="bg1"/>
                </a:solidFill>
              </a:rPr>
              <a:t>inferior to thee, </a:t>
            </a:r>
          </a:p>
          <a:p>
            <a:r>
              <a:rPr lang="en-US" sz="1600" dirty="0">
                <a:solidFill>
                  <a:schemeClr val="bg1"/>
                </a:solidFill>
              </a:rPr>
              <a:t>and </a:t>
            </a:r>
            <a:r>
              <a:rPr lang="en-US" sz="1600" b="1" dirty="0">
                <a:solidFill>
                  <a:srgbClr val="FFFF00"/>
                </a:solidFill>
              </a:rPr>
              <a:t>another third kingdom of brass</a:t>
            </a:r>
            <a:r>
              <a:rPr lang="en-US" sz="1600" dirty="0">
                <a:solidFill>
                  <a:schemeClr val="bg1"/>
                </a:solidFill>
              </a:rPr>
              <a:t>, which shall bear rule over all the earth. </a:t>
            </a:r>
          </a:p>
          <a:p>
            <a:r>
              <a:rPr lang="en-US" sz="1600" baseline="30000" dirty="0">
                <a:solidFill>
                  <a:schemeClr val="bg1"/>
                </a:solidFill>
              </a:rPr>
              <a:t>40</a:t>
            </a:r>
            <a:r>
              <a:rPr lang="en-US" sz="1600" dirty="0">
                <a:solidFill>
                  <a:schemeClr val="bg1"/>
                </a:solidFill>
              </a:rPr>
              <a:t> And the </a:t>
            </a:r>
            <a:r>
              <a:rPr lang="en-US" sz="1600" b="1" dirty="0">
                <a:solidFill>
                  <a:srgbClr val="FFFF00"/>
                </a:solidFill>
              </a:rPr>
              <a:t>fourth kingdom shall be strong as iron: </a:t>
            </a:r>
          </a:p>
          <a:p>
            <a:r>
              <a:rPr lang="en-US" sz="1600" baseline="30000" dirty="0">
                <a:solidFill>
                  <a:schemeClr val="bg1"/>
                </a:solidFill>
              </a:rPr>
              <a:t>41</a:t>
            </a:r>
            <a:r>
              <a:rPr lang="en-US" sz="1600" dirty="0">
                <a:solidFill>
                  <a:schemeClr val="bg1"/>
                </a:solidFill>
              </a:rPr>
              <a:t> And whereas thou </a:t>
            </a:r>
            <a:r>
              <a:rPr lang="en-US" sz="1600" dirty="0" err="1">
                <a:solidFill>
                  <a:schemeClr val="bg1"/>
                </a:solidFill>
              </a:rPr>
              <a:t>sawest</a:t>
            </a:r>
            <a:r>
              <a:rPr lang="en-US" sz="1600" dirty="0">
                <a:solidFill>
                  <a:schemeClr val="bg1"/>
                </a:solidFill>
              </a:rPr>
              <a:t> </a:t>
            </a:r>
            <a:r>
              <a:rPr lang="en-US" sz="1600" b="1" dirty="0">
                <a:solidFill>
                  <a:srgbClr val="FFFF00"/>
                </a:solidFill>
              </a:rPr>
              <a:t>the feet and toes</a:t>
            </a:r>
            <a:r>
              <a:rPr lang="en-US" sz="1600" dirty="0">
                <a:solidFill>
                  <a:schemeClr val="bg1"/>
                </a:solidFill>
              </a:rPr>
              <a:t>, part of potters' clay, and part of iron, </a:t>
            </a:r>
            <a:r>
              <a:rPr lang="en-US" sz="1600" b="1" dirty="0">
                <a:solidFill>
                  <a:srgbClr val="FFFF00"/>
                </a:solidFill>
              </a:rPr>
              <a:t>the kingdom shall be divided</a:t>
            </a:r>
            <a:r>
              <a:rPr lang="en-US" sz="1600" dirty="0">
                <a:solidFill>
                  <a:schemeClr val="bg1"/>
                </a:solidFill>
              </a:rPr>
              <a:t>; </a:t>
            </a:r>
          </a:p>
          <a:p>
            <a:r>
              <a:rPr lang="en-US" sz="1600" baseline="30000" dirty="0">
                <a:solidFill>
                  <a:schemeClr val="bg1"/>
                </a:solidFill>
              </a:rPr>
              <a:t>42</a:t>
            </a:r>
            <a:r>
              <a:rPr lang="en-US" sz="1600" dirty="0">
                <a:solidFill>
                  <a:schemeClr val="bg1"/>
                </a:solidFill>
              </a:rPr>
              <a:t> And as the toes of the feet were part of iron, and part of clay, so the kingdom shall be partly strong, and partly broken. </a:t>
            </a:r>
            <a:endParaRPr lang="en-US" sz="1600" baseline="30000" dirty="0">
              <a:solidFill>
                <a:schemeClr val="bg1"/>
              </a:solidFill>
            </a:endParaRPr>
          </a:p>
        </p:txBody>
      </p:sp>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7" name="Speech Bubble: Rectangle 6">
            <a:extLst>
              <a:ext uri="{FF2B5EF4-FFF2-40B4-BE49-F238E27FC236}">
                <a16:creationId xmlns:a16="http://schemas.microsoft.com/office/drawing/2014/main" id="{9EED4BCD-308B-934D-5B92-1BEDFDD871D5}"/>
              </a:ext>
            </a:extLst>
          </p:cNvPr>
          <p:cNvSpPr/>
          <p:nvPr/>
        </p:nvSpPr>
        <p:spPr>
          <a:xfrm>
            <a:off x="5689600" y="3090333"/>
            <a:ext cx="1422400" cy="635000"/>
          </a:xfrm>
          <a:prstGeom prst="wedgeRectCallout">
            <a:avLst>
              <a:gd name="adj1" fmla="val 52382"/>
              <a:gd name="adj2" fmla="val -246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Roman</a:t>
            </a:r>
          </a:p>
          <a:p>
            <a:pPr algn="ctr"/>
            <a:r>
              <a:rPr lang="en-US" dirty="0"/>
              <a:t>Empire</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
        <p:nvSpPr>
          <p:cNvPr id="12" name="Rectangle 11">
            <a:extLst>
              <a:ext uri="{FF2B5EF4-FFF2-40B4-BE49-F238E27FC236}">
                <a16:creationId xmlns:a16="http://schemas.microsoft.com/office/drawing/2014/main" id="{3A73E1AC-7076-36C8-229B-B5F53A642299}"/>
              </a:ext>
            </a:extLst>
          </p:cNvPr>
          <p:cNvSpPr/>
          <p:nvPr/>
        </p:nvSpPr>
        <p:spPr>
          <a:xfrm>
            <a:off x="5689600" y="3708400"/>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27 </a:t>
            </a:r>
            <a:r>
              <a:rPr lang="en-US" sz="1600" dirty="0" err="1"/>
              <a:t>bc</a:t>
            </a:r>
            <a:endParaRPr lang="en-GB" sz="1600" dirty="0"/>
          </a:p>
        </p:txBody>
      </p:sp>
    </p:spTree>
    <p:extLst>
      <p:ext uri="{BB962C8B-B14F-4D97-AF65-F5344CB8AC3E}">
        <p14:creationId xmlns:p14="http://schemas.microsoft.com/office/powerpoint/2010/main" val="3695964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E888A0-C643-3E62-064B-71393750AD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2358" y="-2832358"/>
            <a:ext cx="2857285" cy="8522001"/>
          </a:xfrm>
          <a:prstGeom prst="rect">
            <a:avLst/>
          </a:prstGeom>
        </p:spPr>
      </p:pic>
      <p:sp>
        <p:nvSpPr>
          <p:cNvPr id="4" name="TextBox 3">
            <a:extLst>
              <a:ext uri="{FF2B5EF4-FFF2-40B4-BE49-F238E27FC236}">
                <a16:creationId xmlns:a16="http://schemas.microsoft.com/office/drawing/2014/main" id="{59CAB19B-6325-8943-CEC9-1817AC70A7E8}"/>
              </a:ext>
            </a:extLst>
          </p:cNvPr>
          <p:cNvSpPr txBox="1"/>
          <p:nvPr/>
        </p:nvSpPr>
        <p:spPr>
          <a:xfrm>
            <a:off x="-29930" y="3970867"/>
            <a:ext cx="9203859" cy="2831544"/>
          </a:xfrm>
          <a:prstGeom prst="rect">
            <a:avLst/>
          </a:prstGeom>
          <a:noFill/>
        </p:spPr>
        <p:txBody>
          <a:bodyPr wrap="square">
            <a:spAutoFit/>
          </a:bodyPr>
          <a:lstStyle/>
          <a:p>
            <a:r>
              <a:rPr lang="en-US" b="1" u="sng" dirty="0">
                <a:solidFill>
                  <a:srgbClr val="FFFF00"/>
                </a:solidFill>
              </a:rPr>
              <a:t>Daniel 2:36-43</a:t>
            </a:r>
          </a:p>
          <a:p>
            <a:r>
              <a:rPr lang="en-US" sz="1600" dirty="0">
                <a:solidFill>
                  <a:schemeClr val="bg1"/>
                </a:solidFill>
              </a:rPr>
              <a:t>This is the dream; and we will tell the interpretation thereof before the king. Thou, O king, art a king of kings:</a:t>
            </a:r>
          </a:p>
          <a:p>
            <a:r>
              <a:rPr lang="en-US" sz="1600" dirty="0">
                <a:solidFill>
                  <a:schemeClr val="bg1"/>
                </a:solidFill>
              </a:rPr>
              <a:t>for the God of heaven hath given thee a kingdom, power, and strength, and glory. </a:t>
            </a:r>
          </a:p>
          <a:p>
            <a:r>
              <a:rPr lang="en-US" sz="1600" baseline="30000" dirty="0">
                <a:solidFill>
                  <a:schemeClr val="bg1"/>
                </a:solidFill>
              </a:rPr>
              <a:t>38</a:t>
            </a:r>
            <a:r>
              <a:rPr lang="en-US" sz="1600" dirty="0">
                <a:solidFill>
                  <a:schemeClr val="bg1"/>
                </a:solidFill>
              </a:rPr>
              <a:t> …Thou art this </a:t>
            </a:r>
            <a:r>
              <a:rPr lang="en-US" sz="1600" b="1" dirty="0">
                <a:solidFill>
                  <a:srgbClr val="FFFF00"/>
                </a:solidFill>
              </a:rPr>
              <a:t>head</a:t>
            </a:r>
            <a:r>
              <a:rPr lang="en-US" sz="1600" dirty="0">
                <a:solidFill>
                  <a:schemeClr val="bg1"/>
                </a:solidFill>
              </a:rPr>
              <a:t> of gold. </a:t>
            </a:r>
          </a:p>
          <a:p>
            <a:r>
              <a:rPr lang="en-US" sz="1600" baseline="30000" dirty="0">
                <a:solidFill>
                  <a:schemeClr val="bg1"/>
                </a:solidFill>
              </a:rPr>
              <a:t>39</a:t>
            </a:r>
            <a:r>
              <a:rPr lang="en-US" sz="1600" dirty="0">
                <a:solidFill>
                  <a:schemeClr val="bg1"/>
                </a:solidFill>
              </a:rPr>
              <a:t> And </a:t>
            </a:r>
            <a:r>
              <a:rPr lang="en-US" sz="1600" b="1" dirty="0">
                <a:solidFill>
                  <a:srgbClr val="FFFF00"/>
                </a:solidFill>
              </a:rPr>
              <a:t>after thee shall arise another kingdom </a:t>
            </a:r>
            <a:r>
              <a:rPr lang="en-US" sz="1600" dirty="0">
                <a:solidFill>
                  <a:schemeClr val="bg1"/>
                </a:solidFill>
              </a:rPr>
              <a:t>inferior to thee, </a:t>
            </a:r>
          </a:p>
          <a:p>
            <a:r>
              <a:rPr lang="en-US" sz="1600" dirty="0">
                <a:solidFill>
                  <a:schemeClr val="bg1"/>
                </a:solidFill>
              </a:rPr>
              <a:t>and </a:t>
            </a:r>
            <a:r>
              <a:rPr lang="en-US" sz="1600" b="1" dirty="0">
                <a:solidFill>
                  <a:srgbClr val="FFFF00"/>
                </a:solidFill>
              </a:rPr>
              <a:t>another third kingdom of brass</a:t>
            </a:r>
            <a:r>
              <a:rPr lang="en-US" sz="1600" dirty="0">
                <a:solidFill>
                  <a:schemeClr val="bg1"/>
                </a:solidFill>
              </a:rPr>
              <a:t>, which shall bear rule over all the earth. </a:t>
            </a:r>
          </a:p>
          <a:p>
            <a:r>
              <a:rPr lang="en-US" sz="1600" baseline="30000" dirty="0">
                <a:solidFill>
                  <a:schemeClr val="bg1"/>
                </a:solidFill>
              </a:rPr>
              <a:t>40</a:t>
            </a:r>
            <a:r>
              <a:rPr lang="en-US" sz="1600" dirty="0">
                <a:solidFill>
                  <a:schemeClr val="bg1"/>
                </a:solidFill>
              </a:rPr>
              <a:t> And the </a:t>
            </a:r>
            <a:r>
              <a:rPr lang="en-US" sz="1600" b="1" dirty="0">
                <a:solidFill>
                  <a:srgbClr val="FFFF00"/>
                </a:solidFill>
              </a:rPr>
              <a:t>fourth kingdom shall be strong as iron: </a:t>
            </a:r>
          </a:p>
          <a:p>
            <a:r>
              <a:rPr lang="en-US" sz="1600" baseline="30000" dirty="0">
                <a:solidFill>
                  <a:schemeClr val="bg1"/>
                </a:solidFill>
              </a:rPr>
              <a:t>41</a:t>
            </a:r>
            <a:r>
              <a:rPr lang="en-US" sz="1600" dirty="0">
                <a:solidFill>
                  <a:schemeClr val="bg1"/>
                </a:solidFill>
              </a:rPr>
              <a:t> And whereas thou </a:t>
            </a:r>
            <a:r>
              <a:rPr lang="en-US" sz="1600" dirty="0" err="1">
                <a:solidFill>
                  <a:schemeClr val="bg1"/>
                </a:solidFill>
              </a:rPr>
              <a:t>sawest</a:t>
            </a:r>
            <a:r>
              <a:rPr lang="en-US" sz="1600" dirty="0">
                <a:solidFill>
                  <a:schemeClr val="bg1"/>
                </a:solidFill>
              </a:rPr>
              <a:t> </a:t>
            </a:r>
            <a:r>
              <a:rPr lang="en-US" sz="1600" b="1" dirty="0">
                <a:solidFill>
                  <a:srgbClr val="FFFF00"/>
                </a:solidFill>
              </a:rPr>
              <a:t>the feet and toes</a:t>
            </a:r>
            <a:r>
              <a:rPr lang="en-US" sz="1600" dirty="0">
                <a:solidFill>
                  <a:schemeClr val="bg1"/>
                </a:solidFill>
              </a:rPr>
              <a:t>, part of potters' clay, and part of iron, </a:t>
            </a:r>
            <a:r>
              <a:rPr lang="en-US" sz="1600" b="1" dirty="0">
                <a:solidFill>
                  <a:srgbClr val="FFFF00"/>
                </a:solidFill>
              </a:rPr>
              <a:t>the kingdom shall be divided</a:t>
            </a:r>
            <a:r>
              <a:rPr lang="en-US" sz="1600" dirty="0">
                <a:solidFill>
                  <a:schemeClr val="bg1"/>
                </a:solidFill>
              </a:rPr>
              <a:t>; </a:t>
            </a:r>
          </a:p>
          <a:p>
            <a:r>
              <a:rPr lang="en-US" sz="1600" baseline="30000" dirty="0">
                <a:solidFill>
                  <a:schemeClr val="bg1"/>
                </a:solidFill>
              </a:rPr>
              <a:t>42</a:t>
            </a:r>
            <a:r>
              <a:rPr lang="en-US" sz="1600" dirty="0">
                <a:solidFill>
                  <a:schemeClr val="bg1"/>
                </a:solidFill>
              </a:rPr>
              <a:t> And as the toes of the feet were part of iron, and part of clay, so the kingdom shall be partly strong, and partly broken. </a:t>
            </a:r>
            <a:endParaRPr lang="en-US" sz="1600" baseline="30000" dirty="0">
              <a:solidFill>
                <a:schemeClr val="bg1"/>
              </a:solidFill>
            </a:endParaRPr>
          </a:p>
        </p:txBody>
      </p:sp>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7" name="Speech Bubble: Rectangle 6">
            <a:extLst>
              <a:ext uri="{FF2B5EF4-FFF2-40B4-BE49-F238E27FC236}">
                <a16:creationId xmlns:a16="http://schemas.microsoft.com/office/drawing/2014/main" id="{9EED4BCD-308B-934D-5B92-1BEDFDD871D5}"/>
              </a:ext>
            </a:extLst>
          </p:cNvPr>
          <p:cNvSpPr/>
          <p:nvPr/>
        </p:nvSpPr>
        <p:spPr>
          <a:xfrm>
            <a:off x="5689600" y="3090333"/>
            <a:ext cx="1422400" cy="635000"/>
          </a:xfrm>
          <a:prstGeom prst="wedgeRectCallout">
            <a:avLst>
              <a:gd name="adj1" fmla="val 55358"/>
              <a:gd name="adj2" fmla="val -2455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Roman</a:t>
            </a:r>
          </a:p>
          <a:p>
            <a:pPr algn="ctr"/>
            <a:r>
              <a:rPr lang="en-US" dirty="0"/>
              <a:t>Empire</a:t>
            </a:r>
            <a:endParaRPr lang="en-GB" dirty="0"/>
          </a:p>
        </p:txBody>
      </p:sp>
      <p:sp>
        <p:nvSpPr>
          <p:cNvPr id="8" name="Speech Bubble: Rectangle 7">
            <a:extLst>
              <a:ext uri="{FF2B5EF4-FFF2-40B4-BE49-F238E27FC236}">
                <a16:creationId xmlns:a16="http://schemas.microsoft.com/office/drawing/2014/main" id="{B40B12AC-5EE5-7134-8DF8-3EB56507B8D3}"/>
              </a:ext>
            </a:extLst>
          </p:cNvPr>
          <p:cNvSpPr/>
          <p:nvPr/>
        </p:nvSpPr>
        <p:spPr>
          <a:xfrm>
            <a:off x="7306732" y="3090333"/>
            <a:ext cx="1608667" cy="635000"/>
          </a:xfrm>
          <a:prstGeom prst="wedgeRectCallout">
            <a:avLst>
              <a:gd name="adj1" fmla="val 7413"/>
              <a:gd name="adj2" fmla="val -241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 kingdom</a:t>
            </a:r>
          </a:p>
          <a:p>
            <a:pPr algn="ctr"/>
            <a:r>
              <a:rPr lang="en-US" dirty="0"/>
              <a:t>of the Gentiles</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
        <p:nvSpPr>
          <p:cNvPr id="12" name="Rectangle 11">
            <a:extLst>
              <a:ext uri="{FF2B5EF4-FFF2-40B4-BE49-F238E27FC236}">
                <a16:creationId xmlns:a16="http://schemas.microsoft.com/office/drawing/2014/main" id="{3A73E1AC-7076-36C8-229B-B5F53A642299}"/>
              </a:ext>
            </a:extLst>
          </p:cNvPr>
          <p:cNvSpPr/>
          <p:nvPr/>
        </p:nvSpPr>
        <p:spPr>
          <a:xfrm>
            <a:off x="5689600" y="3708400"/>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27 </a:t>
            </a:r>
            <a:r>
              <a:rPr lang="en-US" sz="1600" dirty="0" err="1"/>
              <a:t>bc</a:t>
            </a:r>
            <a:endParaRPr lang="en-GB" sz="1600" dirty="0"/>
          </a:p>
        </p:txBody>
      </p:sp>
      <p:sp>
        <p:nvSpPr>
          <p:cNvPr id="13" name="Rectangle 12">
            <a:extLst>
              <a:ext uri="{FF2B5EF4-FFF2-40B4-BE49-F238E27FC236}">
                <a16:creationId xmlns:a16="http://schemas.microsoft.com/office/drawing/2014/main" id="{5D3376BA-FDE5-10D8-3E84-A7E82905CFBC}"/>
              </a:ext>
            </a:extLst>
          </p:cNvPr>
          <p:cNvSpPr/>
          <p:nvPr/>
        </p:nvSpPr>
        <p:spPr>
          <a:xfrm>
            <a:off x="7306731" y="3725332"/>
            <a:ext cx="1608667" cy="1862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a:t>
            </a:r>
            <a:endParaRPr lang="en-GB" sz="1600" dirty="0"/>
          </a:p>
        </p:txBody>
      </p:sp>
    </p:spTree>
    <p:extLst>
      <p:ext uri="{BB962C8B-B14F-4D97-AF65-F5344CB8AC3E}">
        <p14:creationId xmlns:p14="http://schemas.microsoft.com/office/powerpoint/2010/main" val="1646907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B7F00-0A07-8876-E0D3-6F1512313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2358" y="-2832358"/>
            <a:ext cx="2857285" cy="8522001"/>
          </a:xfrm>
          <a:prstGeom prst="rect">
            <a:avLst/>
          </a:prstGeom>
        </p:spPr>
      </p:pic>
      <p:pic>
        <p:nvPicPr>
          <p:cNvPr id="17" name="Picture 16">
            <a:extLst>
              <a:ext uri="{FF2B5EF4-FFF2-40B4-BE49-F238E27FC236}">
                <a16:creationId xmlns:a16="http://schemas.microsoft.com/office/drawing/2014/main" id="{BABDD63F-AC3E-9F12-D237-D9C0CE937220}"/>
              </a:ext>
            </a:extLst>
          </p:cNvPr>
          <p:cNvPicPr>
            <a:picLocks noChangeAspect="1"/>
          </p:cNvPicPr>
          <p:nvPr/>
        </p:nvPicPr>
        <p:blipFill>
          <a:blip r:embed="rId3">
            <a:extLst>
              <a:ext uri="{28A0092B-C50C-407E-A947-70E740481C1C}">
                <a14:useLocalDpi xmlns:a14="http://schemas.microsoft.com/office/drawing/2010/main" val="0"/>
              </a:ext>
            </a:extLst>
          </a:blip>
          <a:srcRect l="250" t="42336" r="-250" b="1878"/>
          <a:stretch/>
        </p:blipFill>
        <p:spPr>
          <a:xfrm rot="16200000">
            <a:off x="7273531" y="974330"/>
            <a:ext cx="2851939" cy="888999"/>
          </a:xfrm>
          <a:prstGeom prst="rect">
            <a:avLst/>
          </a:prstGeom>
        </p:spPr>
      </p:pic>
      <p:sp>
        <p:nvSpPr>
          <p:cNvPr id="4" name="TextBox 3">
            <a:extLst>
              <a:ext uri="{FF2B5EF4-FFF2-40B4-BE49-F238E27FC236}">
                <a16:creationId xmlns:a16="http://schemas.microsoft.com/office/drawing/2014/main" id="{59CAB19B-6325-8943-CEC9-1817AC70A7E8}"/>
              </a:ext>
            </a:extLst>
          </p:cNvPr>
          <p:cNvSpPr txBox="1"/>
          <p:nvPr/>
        </p:nvSpPr>
        <p:spPr>
          <a:xfrm>
            <a:off x="-29930" y="3970867"/>
            <a:ext cx="9203859" cy="2339102"/>
          </a:xfrm>
          <a:prstGeom prst="rect">
            <a:avLst/>
          </a:prstGeom>
          <a:noFill/>
        </p:spPr>
        <p:txBody>
          <a:bodyPr wrap="square">
            <a:spAutoFit/>
          </a:bodyPr>
          <a:lstStyle/>
          <a:p>
            <a:r>
              <a:rPr lang="en-US" sz="2000" b="1" dirty="0">
                <a:solidFill>
                  <a:srgbClr val="FFFF00"/>
                </a:solidFill>
              </a:rPr>
              <a:t>Daniel 2:44-45 </a:t>
            </a:r>
          </a:p>
          <a:p>
            <a:r>
              <a:rPr lang="en-US" dirty="0">
                <a:solidFill>
                  <a:schemeClr val="bg1"/>
                </a:solidFill>
              </a:rPr>
              <a:t>And in the days of these kings shall the God of heaven set up a kingdom, </a:t>
            </a:r>
          </a:p>
          <a:p>
            <a:r>
              <a:rPr lang="en-US" dirty="0">
                <a:solidFill>
                  <a:schemeClr val="bg1"/>
                </a:solidFill>
              </a:rPr>
              <a:t>which shall never be destroyed: and the kingdom shall not be left to other people, </a:t>
            </a:r>
          </a:p>
          <a:p>
            <a:r>
              <a:rPr lang="en-US" dirty="0">
                <a:solidFill>
                  <a:schemeClr val="bg1"/>
                </a:solidFill>
              </a:rPr>
              <a:t>but it shall break in pieces and consume all these kingdoms, and it shall stand for ever. </a:t>
            </a:r>
          </a:p>
          <a:p>
            <a:r>
              <a:rPr lang="en-US" dirty="0">
                <a:solidFill>
                  <a:schemeClr val="bg1"/>
                </a:solidFill>
              </a:rPr>
              <a:t>Forasmuch as thou </a:t>
            </a:r>
            <a:r>
              <a:rPr lang="en-US" dirty="0" err="1">
                <a:solidFill>
                  <a:schemeClr val="bg1"/>
                </a:solidFill>
              </a:rPr>
              <a:t>sawest</a:t>
            </a:r>
            <a:r>
              <a:rPr lang="en-US" dirty="0">
                <a:solidFill>
                  <a:schemeClr val="bg1"/>
                </a:solidFill>
              </a:rPr>
              <a:t> that the stone was cut out of the mountain without hands, </a:t>
            </a:r>
          </a:p>
          <a:p>
            <a:r>
              <a:rPr lang="en-US" dirty="0">
                <a:solidFill>
                  <a:schemeClr val="bg1"/>
                </a:solidFill>
              </a:rPr>
              <a:t>and that it brake in pieces the iron, the brass, the clay, the silver, and the gold; </a:t>
            </a:r>
          </a:p>
          <a:p>
            <a:r>
              <a:rPr lang="en-US" b="1" dirty="0">
                <a:solidFill>
                  <a:srgbClr val="FFFF00"/>
                </a:solidFill>
              </a:rPr>
              <a:t>the great God hath made known to the king what shall come to pass hereafter</a:t>
            </a:r>
            <a:r>
              <a:rPr lang="en-US" dirty="0">
                <a:solidFill>
                  <a:schemeClr val="bg1"/>
                </a:solidFill>
              </a:rPr>
              <a:t>: </a:t>
            </a:r>
          </a:p>
          <a:p>
            <a:r>
              <a:rPr lang="en-US" dirty="0">
                <a:solidFill>
                  <a:schemeClr val="bg1"/>
                </a:solidFill>
              </a:rPr>
              <a:t>and the dream is certain, and the interpretation thereof sure. </a:t>
            </a:r>
            <a:endParaRPr lang="en-US" sz="1600" baseline="30000" dirty="0">
              <a:solidFill>
                <a:schemeClr val="bg1"/>
              </a:solidFill>
            </a:endParaRPr>
          </a:p>
        </p:txBody>
      </p:sp>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7" name="Speech Bubble: Rectangle 6">
            <a:extLst>
              <a:ext uri="{FF2B5EF4-FFF2-40B4-BE49-F238E27FC236}">
                <a16:creationId xmlns:a16="http://schemas.microsoft.com/office/drawing/2014/main" id="{9EED4BCD-308B-934D-5B92-1BEDFDD871D5}"/>
              </a:ext>
            </a:extLst>
          </p:cNvPr>
          <p:cNvSpPr/>
          <p:nvPr/>
        </p:nvSpPr>
        <p:spPr>
          <a:xfrm>
            <a:off x="5689600" y="3090333"/>
            <a:ext cx="1422400" cy="635000"/>
          </a:xfrm>
          <a:prstGeom prst="wedgeRectCallout">
            <a:avLst>
              <a:gd name="adj1" fmla="val 47620"/>
              <a:gd name="adj2" fmla="val -240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Roman</a:t>
            </a:r>
          </a:p>
          <a:p>
            <a:pPr algn="ctr"/>
            <a:r>
              <a:rPr lang="en-US" dirty="0"/>
              <a:t>Empire</a:t>
            </a:r>
            <a:endParaRPr lang="en-GB" dirty="0"/>
          </a:p>
        </p:txBody>
      </p:sp>
      <p:sp>
        <p:nvSpPr>
          <p:cNvPr id="8" name="Speech Bubble: Rectangle 7">
            <a:extLst>
              <a:ext uri="{FF2B5EF4-FFF2-40B4-BE49-F238E27FC236}">
                <a16:creationId xmlns:a16="http://schemas.microsoft.com/office/drawing/2014/main" id="{B40B12AC-5EE5-7134-8DF8-3EB56507B8D3}"/>
              </a:ext>
            </a:extLst>
          </p:cNvPr>
          <p:cNvSpPr/>
          <p:nvPr/>
        </p:nvSpPr>
        <p:spPr>
          <a:xfrm>
            <a:off x="7306732" y="3090333"/>
            <a:ext cx="1608667" cy="635000"/>
          </a:xfrm>
          <a:prstGeom prst="wedgeRectCallout">
            <a:avLst>
              <a:gd name="adj1" fmla="val -5745"/>
              <a:gd name="adj2" fmla="val -2281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 kingdom</a:t>
            </a:r>
          </a:p>
          <a:p>
            <a:pPr algn="ctr"/>
            <a:r>
              <a:rPr lang="en-US" dirty="0"/>
              <a:t>of the Gentiles</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
        <p:nvSpPr>
          <p:cNvPr id="12" name="Rectangle 11">
            <a:extLst>
              <a:ext uri="{FF2B5EF4-FFF2-40B4-BE49-F238E27FC236}">
                <a16:creationId xmlns:a16="http://schemas.microsoft.com/office/drawing/2014/main" id="{3A73E1AC-7076-36C8-229B-B5F53A642299}"/>
              </a:ext>
            </a:extLst>
          </p:cNvPr>
          <p:cNvSpPr/>
          <p:nvPr/>
        </p:nvSpPr>
        <p:spPr>
          <a:xfrm>
            <a:off x="5689600" y="3708400"/>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27 </a:t>
            </a:r>
            <a:r>
              <a:rPr lang="en-US" sz="1600" dirty="0" err="1"/>
              <a:t>bc</a:t>
            </a:r>
            <a:endParaRPr lang="en-GB" sz="1600" dirty="0"/>
          </a:p>
        </p:txBody>
      </p:sp>
      <p:sp>
        <p:nvSpPr>
          <p:cNvPr id="13" name="Rectangle 12">
            <a:extLst>
              <a:ext uri="{FF2B5EF4-FFF2-40B4-BE49-F238E27FC236}">
                <a16:creationId xmlns:a16="http://schemas.microsoft.com/office/drawing/2014/main" id="{5D3376BA-FDE5-10D8-3E84-A7E82905CFBC}"/>
              </a:ext>
            </a:extLst>
          </p:cNvPr>
          <p:cNvSpPr/>
          <p:nvPr/>
        </p:nvSpPr>
        <p:spPr>
          <a:xfrm>
            <a:off x="7306731" y="3725332"/>
            <a:ext cx="1608667" cy="1862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a:t>
            </a:r>
            <a:endParaRPr lang="en-GB" sz="1600" dirty="0"/>
          </a:p>
        </p:txBody>
      </p:sp>
      <p:sp>
        <p:nvSpPr>
          <p:cNvPr id="14" name="Arrow: Right 13">
            <a:extLst>
              <a:ext uri="{FF2B5EF4-FFF2-40B4-BE49-F238E27FC236}">
                <a16:creationId xmlns:a16="http://schemas.microsoft.com/office/drawing/2014/main" id="{11BE48B0-1B63-A4D3-BCF5-C4543C920B6F}"/>
              </a:ext>
            </a:extLst>
          </p:cNvPr>
          <p:cNvSpPr/>
          <p:nvPr/>
        </p:nvSpPr>
        <p:spPr>
          <a:xfrm rot="17874999">
            <a:off x="6439889" y="2992967"/>
            <a:ext cx="3204043" cy="279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5386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r>
                        <a:rPr lang="en-US" dirty="0"/>
                        <a:t>Innocence</a:t>
                      </a:r>
                      <a:endParaRPr lang="en-GB" dirty="0"/>
                    </a:p>
                  </a:txBody>
                  <a:tcPr anchor="ctr"/>
                </a:tc>
                <a:tc>
                  <a:txBody>
                    <a:bodyPr/>
                    <a:lstStyle/>
                    <a:p>
                      <a:pPr algn="ctr"/>
                      <a:r>
                        <a:rPr lang="en-US" dirty="0"/>
                        <a:t>Conscience</a:t>
                      </a:r>
                      <a:endParaRPr lang="en-GB" dirty="0"/>
                    </a:p>
                  </a:txBody>
                  <a:tcPr anchor="ctr"/>
                </a:tc>
                <a:tc>
                  <a:txBody>
                    <a:bodyPr/>
                    <a:lstStyle/>
                    <a:p>
                      <a:pPr algn="ctr"/>
                      <a:r>
                        <a:rPr lang="en-US" dirty="0"/>
                        <a:t>Human</a:t>
                      </a:r>
                      <a:br>
                        <a:rPr lang="en-US" dirty="0"/>
                      </a:br>
                      <a:r>
                        <a:rPr lang="en-US" dirty="0"/>
                        <a:t>Government</a:t>
                      </a:r>
                      <a:endParaRPr lang="en-GB" dirty="0"/>
                    </a:p>
                  </a:txBody>
                  <a:tcPr anchor="ctr"/>
                </a:tc>
                <a:tc>
                  <a:txBody>
                    <a:bodyPr/>
                    <a:lstStyle/>
                    <a:p>
                      <a:pPr algn="ctr"/>
                      <a:r>
                        <a:rPr lang="en-US" dirty="0"/>
                        <a:t>Promise</a:t>
                      </a:r>
                      <a:endParaRPr lang="en-GB" dirty="0"/>
                    </a:p>
                  </a:txBody>
                  <a:tcPr anchor="ctr"/>
                </a:tc>
                <a:tc>
                  <a:txBody>
                    <a:bodyPr/>
                    <a:lstStyle/>
                    <a:p>
                      <a:pPr algn="ctr"/>
                      <a:r>
                        <a:rPr lang="en-US" dirty="0"/>
                        <a:t>Law</a:t>
                      </a:r>
                      <a:endParaRPr lang="en-GB" dirty="0"/>
                    </a:p>
                  </a:txBody>
                  <a:tcPr anchor="ctr"/>
                </a:tc>
                <a:tc>
                  <a:txBody>
                    <a:bodyPr/>
                    <a:lstStyle/>
                    <a:p>
                      <a:pPr algn="ctr"/>
                      <a:r>
                        <a:rPr lang="en-US" dirty="0"/>
                        <a:t>Grace</a:t>
                      </a:r>
                      <a:endParaRPr lang="en-GB" dirty="0"/>
                    </a:p>
                  </a:txBody>
                  <a:tcPr anchor="ctr"/>
                </a:tc>
                <a:tc>
                  <a:txBody>
                    <a:bodyPr/>
                    <a:lstStyle/>
                    <a:p>
                      <a:pPr algn="ctr"/>
                      <a:r>
                        <a:rPr lang="en-US" dirty="0"/>
                        <a:t>Kingdom</a:t>
                      </a: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algn="l"/>
                      <a:r>
                        <a:rPr lang="en-US" dirty="0"/>
                        <a:t>The Fall</a:t>
                      </a:r>
                      <a:endParaRPr lang="en-GB" dirty="0"/>
                    </a:p>
                  </a:txBody>
                  <a:tcPr anchor="ctr"/>
                </a:tc>
                <a:tc>
                  <a:txBody>
                    <a:bodyPr/>
                    <a:lstStyle/>
                    <a:p>
                      <a:pPr algn="l"/>
                      <a:r>
                        <a:rPr lang="en-US" dirty="0"/>
                        <a:t>The Flood</a:t>
                      </a:r>
                      <a:endParaRPr lang="en-GB" dirty="0"/>
                    </a:p>
                  </a:txBody>
                  <a:tcPr anchor="ctr"/>
                </a:tc>
                <a:tc>
                  <a:txBody>
                    <a:bodyPr/>
                    <a:lstStyle/>
                    <a:p>
                      <a:pPr algn="l"/>
                      <a:r>
                        <a:rPr lang="en-US" dirty="0"/>
                        <a:t>Abraham</a:t>
                      </a:r>
                      <a:endParaRPr lang="en-GB" dirty="0"/>
                    </a:p>
                  </a:txBody>
                  <a:tcPr anchor="ctr"/>
                </a:tc>
                <a:tc>
                  <a:txBody>
                    <a:bodyPr/>
                    <a:lstStyle/>
                    <a:p>
                      <a:pPr algn="l"/>
                      <a:r>
                        <a:rPr lang="en-US" dirty="0"/>
                        <a:t>Moses</a:t>
                      </a:r>
                      <a:endParaRPr lang="en-GB" dirty="0"/>
                    </a:p>
                  </a:txBody>
                  <a:tcPr anchor="ctr"/>
                </a:tc>
                <a:tc>
                  <a:txBody>
                    <a:bodyPr/>
                    <a:lstStyle/>
                    <a:p>
                      <a:pPr algn="l"/>
                      <a:r>
                        <a:rPr lang="en-US" dirty="0"/>
                        <a:t>Christ</a:t>
                      </a:r>
                      <a:endParaRPr lang="en-GB" dirty="0"/>
                    </a:p>
                  </a:txBody>
                  <a:tcPr anchor="ctr"/>
                </a:tc>
                <a:tc>
                  <a:txBody>
                    <a:bodyPr/>
                    <a:lstStyle/>
                    <a:p>
                      <a:pPr algn="l"/>
                      <a:r>
                        <a:rPr lang="en-US" dirty="0"/>
                        <a:t>Kingdom</a:t>
                      </a:r>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sp>
        <p:nvSpPr>
          <p:cNvPr id="3" name="Arrow: Left-Right 2">
            <a:extLst>
              <a:ext uri="{FF2B5EF4-FFF2-40B4-BE49-F238E27FC236}">
                <a16:creationId xmlns:a16="http://schemas.microsoft.com/office/drawing/2014/main" id="{9DA866A6-3BC1-AB3A-398B-982011064B24}"/>
              </a:ext>
            </a:extLst>
          </p:cNvPr>
          <p:cNvSpPr/>
          <p:nvPr/>
        </p:nvSpPr>
        <p:spPr>
          <a:xfrm>
            <a:off x="592667" y="2480733"/>
            <a:ext cx="8483600" cy="131233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09FBFA5A-529A-4F5E-5C6A-3000A4E541C0}"/>
              </a:ext>
            </a:extLst>
          </p:cNvPr>
          <p:cNvSpPr txBox="1"/>
          <p:nvPr/>
        </p:nvSpPr>
        <p:spPr>
          <a:xfrm>
            <a:off x="6180669" y="2906065"/>
            <a:ext cx="2831544" cy="461665"/>
          </a:xfrm>
          <a:prstGeom prst="rect">
            <a:avLst/>
          </a:prstGeom>
          <a:noFill/>
        </p:spPr>
        <p:txBody>
          <a:bodyPr wrap="none" rtlCol="0">
            <a:spAutoFit/>
          </a:bodyPr>
          <a:lstStyle/>
          <a:p>
            <a:r>
              <a:rPr lang="en-US" sz="2400" dirty="0">
                <a:solidFill>
                  <a:schemeClr val="bg1"/>
                </a:solidFill>
              </a:rPr>
              <a:t>Times of the Gentiles</a:t>
            </a:r>
            <a:endParaRPr lang="en-GB" sz="2400" dirty="0">
              <a:solidFill>
                <a:schemeClr val="bg1"/>
              </a:solidFill>
            </a:endParaRP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6084224" y="474134"/>
            <a:ext cx="0" cy="34289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6" name="Arrow: Right 15">
            <a:extLst>
              <a:ext uri="{FF2B5EF4-FFF2-40B4-BE49-F238E27FC236}">
                <a16:creationId xmlns:a16="http://schemas.microsoft.com/office/drawing/2014/main" id="{C44E2D55-3A92-D854-777F-7265A26A5AE8}"/>
              </a:ext>
            </a:extLst>
          </p:cNvPr>
          <p:cNvSpPr/>
          <p:nvPr/>
        </p:nvSpPr>
        <p:spPr>
          <a:xfrm rot="20589502">
            <a:off x="662039" y="4049750"/>
            <a:ext cx="5534958" cy="15070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Nebuchadnezzar conquered Jerusalem (608 BC)</a:t>
            </a:r>
            <a:endParaRPr lang="en-GB" dirty="0"/>
          </a:p>
        </p:txBody>
      </p:sp>
      <p:sp>
        <p:nvSpPr>
          <p:cNvPr id="14" name="Oval 13">
            <a:extLst>
              <a:ext uri="{FF2B5EF4-FFF2-40B4-BE49-F238E27FC236}">
                <a16:creationId xmlns:a16="http://schemas.microsoft.com/office/drawing/2014/main" id="{02C41E1D-00A2-76FE-855D-0D3AE7133016}"/>
              </a:ext>
            </a:extLst>
          </p:cNvPr>
          <p:cNvSpPr/>
          <p:nvPr/>
        </p:nvSpPr>
        <p:spPr>
          <a:xfrm rot="20738686">
            <a:off x="876805" y="4817308"/>
            <a:ext cx="1931100" cy="939800"/>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EDC59E9-ED72-B87A-1C85-8CE31B98B56B}"/>
              </a:ext>
            </a:extLst>
          </p:cNvPr>
          <p:cNvSpPr txBox="1"/>
          <p:nvPr/>
        </p:nvSpPr>
        <p:spPr>
          <a:xfrm>
            <a:off x="2479672" y="5489907"/>
            <a:ext cx="6434005" cy="830997"/>
          </a:xfrm>
          <a:prstGeom prst="rect">
            <a:avLst/>
          </a:prstGeom>
          <a:noFill/>
        </p:spPr>
        <p:txBody>
          <a:bodyPr wrap="none" rtlCol="0">
            <a:spAutoFit/>
          </a:bodyPr>
          <a:lstStyle/>
          <a:p>
            <a:pPr algn="ctr"/>
            <a:r>
              <a:rPr lang="en-US" sz="2400" dirty="0">
                <a:solidFill>
                  <a:srgbClr val="FFFF00"/>
                </a:solidFill>
              </a:rPr>
              <a:t>Nebuchadnezzar was the King of the first kingdom</a:t>
            </a:r>
          </a:p>
          <a:p>
            <a:pPr algn="ctr"/>
            <a:r>
              <a:rPr lang="en-US" sz="2400" dirty="0">
                <a:solidFill>
                  <a:srgbClr val="FFFF00"/>
                </a:solidFill>
              </a:rPr>
              <a:t>that God permitted to rule</a:t>
            </a:r>
            <a:endParaRPr lang="en-GB" sz="2400" dirty="0">
              <a:solidFill>
                <a:srgbClr val="FFFF00"/>
              </a:solidFill>
            </a:endParaRPr>
          </a:p>
        </p:txBody>
      </p:sp>
      <p:sp>
        <p:nvSpPr>
          <p:cNvPr id="19" name="TextBox 18">
            <a:extLst>
              <a:ext uri="{FF2B5EF4-FFF2-40B4-BE49-F238E27FC236}">
                <a16:creationId xmlns:a16="http://schemas.microsoft.com/office/drawing/2014/main" id="{9FD7DBFC-5DD8-9729-CB93-CFDA315E2DEF}"/>
              </a:ext>
            </a:extLst>
          </p:cNvPr>
          <p:cNvSpPr txBox="1"/>
          <p:nvPr/>
        </p:nvSpPr>
        <p:spPr>
          <a:xfrm>
            <a:off x="5647267" y="135466"/>
            <a:ext cx="897466"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dirty="0"/>
              <a:t>608 </a:t>
            </a:r>
            <a:r>
              <a:rPr lang="en-US" dirty="0" err="1"/>
              <a:t>bc</a:t>
            </a:r>
            <a:endParaRPr lang="en-GB" dirty="0"/>
          </a:p>
        </p:txBody>
      </p:sp>
      <p:sp>
        <p:nvSpPr>
          <p:cNvPr id="18" name="Oval 17">
            <a:extLst>
              <a:ext uri="{FF2B5EF4-FFF2-40B4-BE49-F238E27FC236}">
                <a16:creationId xmlns:a16="http://schemas.microsoft.com/office/drawing/2014/main" id="{203674EF-C4EB-B79B-5C47-05D6DCDBDD60}"/>
              </a:ext>
            </a:extLst>
          </p:cNvPr>
          <p:cNvSpPr/>
          <p:nvPr/>
        </p:nvSpPr>
        <p:spPr>
          <a:xfrm>
            <a:off x="6084223" y="262467"/>
            <a:ext cx="2992043" cy="2023533"/>
          </a:xfrm>
          <a:prstGeom prst="ellipse">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411AC65-A5D3-F669-CAAC-6E34D665241D}"/>
              </a:ext>
            </a:extLst>
          </p:cNvPr>
          <p:cNvSpPr txBox="1"/>
          <p:nvPr/>
        </p:nvSpPr>
        <p:spPr>
          <a:xfrm>
            <a:off x="1731715" y="2891684"/>
            <a:ext cx="4250138" cy="461665"/>
          </a:xfrm>
          <a:prstGeom prst="rect">
            <a:avLst/>
          </a:prstGeom>
          <a:noFill/>
        </p:spPr>
        <p:txBody>
          <a:bodyPr wrap="none" rtlCol="0">
            <a:spAutoFit/>
          </a:bodyPr>
          <a:lstStyle/>
          <a:p>
            <a:r>
              <a:rPr lang="en-US" sz="2400" dirty="0">
                <a:solidFill>
                  <a:schemeClr val="bg1"/>
                </a:solidFill>
              </a:rPr>
              <a:t>God was ruling through the Jews</a:t>
            </a:r>
            <a:endParaRPr lang="en-GB" sz="2400" dirty="0">
              <a:solidFill>
                <a:schemeClr val="bg1"/>
              </a:solidFill>
            </a:endParaRPr>
          </a:p>
        </p:txBody>
      </p:sp>
      <p:sp>
        <p:nvSpPr>
          <p:cNvPr id="5" name="Speech Bubble: Rectangle with Corners Rounded 4">
            <a:extLst>
              <a:ext uri="{FF2B5EF4-FFF2-40B4-BE49-F238E27FC236}">
                <a16:creationId xmlns:a16="http://schemas.microsoft.com/office/drawing/2014/main" id="{7764C7B6-2868-0710-5C73-F62E20BBDD62}"/>
              </a:ext>
            </a:extLst>
          </p:cNvPr>
          <p:cNvSpPr/>
          <p:nvPr/>
        </p:nvSpPr>
        <p:spPr>
          <a:xfrm>
            <a:off x="1388534" y="2155492"/>
            <a:ext cx="3628889" cy="597722"/>
          </a:xfrm>
          <a:prstGeom prst="wedgeRoundRectCallout">
            <a:avLst>
              <a:gd name="adj1" fmla="val 78559"/>
              <a:gd name="adj2" fmla="val -203557"/>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The image fits in here</a:t>
            </a:r>
            <a:endParaRPr lang="en-GB" dirty="0"/>
          </a:p>
        </p:txBody>
      </p:sp>
      <p:pic>
        <p:nvPicPr>
          <p:cNvPr id="20" name="Picture 19">
            <a:extLst>
              <a:ext uri="{FF2B5EF4-FFF2-40B4-BE49-F238E27FC236}">
                <a16:creationId xmlns:a16="http://schemas.microsoft.com/office/drawing/2014/main" id="{45DCF611-EAE8-5DFA-3C1D-68C3ED01DE3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6834631" y="167425"/>
            <a:ext cx="656526" cy="2092932"/>
          </a:xfrm>
          <a:prstGeom prst="rect">
            <a:avLst/>
          </a:prstGeom>
        </p:spPr>
      </p:pic>
      <p:pic>
        <p:nvPicPr>
          <p:cNvPr id="22" name="Picture 21">
            <a:extLst>
              <a:ext uri="{FF2B5EF4-FFF2-40B4-BE49-F238E27FC236}">
                <a16:creationId xmlns:a16="http://schemas.microsoft.com/office/drawing/2014/main" id="{9F762024-A6DC-A48C-97AD-DC5B58935689}"/>
              </a:ext>
            </a:extLst>
          </p:cNvPr>
          <p:cNvPicPr>
            <a:picLocks noChangeAspect="1"/>
          </p:cNvPicPr>
          <p:nvPr/>
        </p:nvPicPr>
        <p:blipFill>
          <a:blip r:embed="rId3">
            <a:extLst>
              <a:ext uri="{28A0092B-C50C-407E-A947-70E740481C1C}">
                <a14:useLocalDpi xmlns:a14="http://schemas.microsoft.com/office/drawing/2010/main" val="0"/>
              </a:ext>
            </a:extLst>
          </a:blip>
          <a:srcRect l="250" t="42336" r="-250" b="1878"/>
          <a:stretch/>
        </p:blipFill>
        <p:spPr>
          <a:xfrm rot="16200000">
            <a:off x="7767910" y="899040"/>
            <a:ext cx="950634" cy="296329"/>
          </a:xfrm>
          <a:prstGeom prst="rect">
            <a:avLst/>
          </a:prstGeom>
        </p:spPr>
      </p:pic>
    </p:spTree>
    <p:extLst>
      <p:ext uri="{BB962C8B-B14F-4D97-AF65-F5344CB8AC3E}">
        <p14:creationId xmlns:p14="http://schemas.microsoft.com/office/powerpoint/2010/main" val="2935701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02427" y="-2370694"/>
            <a:ext cx="2857285" cy="8522001"/>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extLst>
              <p:ext uri="{D42A27DB-BD31-4B8C-83A1-F6EECF244321}">
                <p14:modId xmlns:p14="http://schemas.microsoft.com/office/powerpoint/2010/main" val="2668386803"/>
              </p:ext>
            </p:extLst>
          </p:nvPr>
        </p:nvGraphicFramePr>
        <p:xfrm>
          <a:off x="-2" y="3318951"/>
          <a:ext cx="9144003" cy="1046480"/>
        </p:xfrm>
        <a:graphic>
          <a:graphicData uri="http://schemas.openxmlformats.org/drawingml/2006/table">
            <a:tbl>
              <a:tblPr firstRow="1" bandRow="1">
                <a:tableStyleId>{5C22544A-7EE6-4342-B048-85BDC9FD1C3A}</a:tableStyleId>
              </a:tblPr>
              <a:tblGrid>
                <a:gridCol w="6968070">
                  <a:extLst>
                    <a:ext uri="{9D8B030D-6E8A-4147-A177-3AD203B41FA5}">
                      <a16:colId xmlns:a16="http://schemas.microsoft.com/office/drawing/2014/main" val="1605908888"/>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a:txBody>
                    <a:bodyPr/>
                    <a:lstStyle/>
                    <a:p>
                      <a:pPr algn="ctr"/>
                      <a:r>
                        <a:rPr lang="en-US" sz="1400" dirty="0"/>
                        <a:t>Law</a:t>
                      </a:r>
                      <a:endParaRPr lang="en-GB" sz="1200" dirty="0"/>
                    </a:p>
                  </a:txBody>
                  <a:tcPr anchor="ct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370840">
                <a:tc>
                  <a:txBody>
                    <a:bodyPr/>
                    <a:lstStyle/>
                    <a:p>
                      <a:pPr algn="l"/>
                      <a:r>
                        <a:rPr lang="en-US" sz="1200" dirty="0"/>
                        <a:t>  608 </a:t>
                      </a:r>
                      <a:r>
                        <a:rPr lang="en-US" sz="1200" dirty="0" err="1"/>
                        <a:t>bc</a:t>
                      </a:r>
                      <a:endParaRPr lang="en-GB" sz="1200" dirty="0"/>
                    </a:p>
                  </a:txBody>
                  <a:tcPr anchor="ct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a:txBody>
                    <a:bodyPr/>
                    <a:lstStyle/>
                    <a:p>
                      <a:pPr algn="l"/>
                      <a:endParaRPr lang="en-GB" sz="1200" dirty="0"/>
                    </a:p>
                  </a:txBody>
                  <a:tcPr anchor="ct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A633B6A0-B8AC-3964-6304-C8231E10B07A}"/>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3443171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B17680D2-58EA-1594-0461-E006D61543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02427" y="-2370694"/>
            <a:ext cx="2857285" cy="8522001"/>
          </a:xfrm>
          <a:prstGeom prst="rect">
            <a:avLst/>
          </a:prstGeom>
        </p:spPr>
      </p:pic>
      <p:pic>
        <p:nvPicPr>
          <p:cNvPr id="4" name="Picture 3">
            <a:extLst>
              <a:ext uri="{FF2B5EF4-FFF2-40B4-BE49-F238E27FC236}">
                <a16:creationId xmlns:a16="http://schemas.microsoft.com/office/drawing/2014/main" id="{D2128873-3A9D-6A4D-86EE-C56EC6199689}"/>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115153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7" name="Picture 16">
            <a:extLst>
              <a:ext uri="{FF2B5EF4-FFF2-40B4-BE49-F238E27FC236}">
                <a16:creationId xmlns:a16="http://schemas.microsoft.com/office/drawing/2014/main" id="{4113EC86-A572-EFD3-C4A8-544A9C3CB3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9045" y="104802"/>
            <a:ext cx="3882080" cy="6643131"/>
          </a:xfrm>
          <a:prstGeom prst="rect">
            <a:avLst/>
          </a:prstGeom>
        </p:spPr>
      </p:pic>
      <p:sp>
        <p:nvSpPr>
          <p:cNvPr id="5" name="Explosion: 8 Points 4">
            <a:extLst>
              <a:ext uri="{FF2B5EF4-FFF2-40B4-BE49-F238E27FC236}">
                <a16:creationId xmlns:a16="http://schemas.microsoft.com/office/drawing/2014/main" id="{CF6AFD70-27DE-F858-673F-08926C470ACB}"/>
              </a:ext>
            </a:extLst>
          </p:cNvPr>
          <p:cNvSpPr/>
          <p:nvPr/>
        </p:nvSpPr>
        <p:spPr>
          <a:xfrm>
            <a:off x="5238727" y="1769533"/>
            <a:ext cx="3856565" cy="4018280"/>
          </a:xfrm>
          <a:prstGeom prst="irregularSeal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The Geological </a:t>
            </a:r>
          </a:p>
          <a:p>
            <a:pPr algn="ctr"/>
            <a:r>
              <a:rPr lang="en-US" dirty="0"/>
              <a:t>Time Scale</a:t>
            </a:r>
            <a:endParaRPr lang="en-GB" dirty="0"/>
          </a:p>
        </p:txBody>
      </p:sp>
    </p:spTree>
    <p:extLst>
      <p:ext uri="{BB962C8B-B14F-4D97-AF65-F5344CB8AC3E}">
        <p14:creationId xmlns:p14="http://schemas.microsoft.com/office/powerpoint/2010/main" val="724874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AA3CD0-5748-32A5-22A0-393FCADFA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02427" y="-2370694"/>
            <a:ext cx="2857285" cy="8522001"/>
          </a:xfrm>
          <a:prstGeom prst="rect">
            <a:avLst/>
          </a:prstGeom>
        </p:spPr>
      </p:pic>
      <p:pic>
        <p:nvPicPr>
          <p:cNvPr id="11" name="Picture 10">
            <a:extLst>
              <a:ext uri="{FF2B5EF4-FFF2-40B4-BE49-F238E27FC236}">
                <a16:creationId xmlns:a16="http://schemas.microsoft.com/office/drawing/2014/main" id="{AC68AF8F-3213-F3D0-F2DF-DD8E3B9959DC}"/>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Arrow: Up 2">
            <a:extLst>
              <a:ext uri="{FF2B5EF4-FFF2-40B4-BE49-F238E27FC236}">
                <a16:creationId xmlns:a16="http://schemas.microsoft.com/office/drawing/2014/main" id="{5D8B8621-5068-5A38-7D07-0FADCF98078A}"/>
              </a:ext>
            </a:extLst>
          </p:cNvPr>
          <p:cNvSpPr/>
          <p:nvPr/>
        </p:nvSpPr>
        <p:spPr>
          <a:xfrm>
            <a:off x="8500536" y="2362197"/>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Arrow: Up 3">
            <a:extLst>
              <a:ext uri="{FF2B5EF4-FFF2-40B4-BE49-F238E27FC236}">
                <a16:creationId xmlns:a16="http://schemas.microsoft.com/office/drawing/2014/main" id="{C02A0608-3250-1DD4-910D-5BF5CB13CEF2}"/>
              </a:ext>
            </a:extLst>
          </p:cNvPr>
          <p:cNvSpPr/>
          <p:nvPr/>
        </p:nvSpPr>
        <p:spPr>
          <a:xfrm>
            <a:off x="2531533" y="2362199"/>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EC981068-B39F-10A3-614C-855CDA2D343F}"/>
              </a:ext>
            </a:extLst>
          </p:cNvPr>
          <p:cNvSpPr/>
          <p:nvPr/>
        </p:nvSpPr>
        <p:spPr>
          <a:xfrm>
            <a:off x="4800600" y="2362198"/>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BAA16911-433F-2F60-A97B-D057C73DD586}"/>
              </a:ext>
            </a:extLst>
          </p:cNvPr>
          <p:cNvSpPr/>
          <p:nvPr/>
        </p:nvSpPr>
        <p:spPr>
          <a:xfrm>
            <a:off x="6917268" y="2362197"/>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7C71E7B9-8530-C2E0-72F6-BBE9A9F90801}"/>
              </a:ext>
            </a:extLst>
          </p:cNvPr>
          <p:cNvSpPr/>
          <p:nvPr/>
        </p:nvSpPr>
        <p:spPr>
          <a:xfrm>
            <a:off x="863600" y="2362197"/>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Scroll: Horizontal 8">
            <a:extLst>
              <a:ext uri="{FF2B5EF4-FFF2-40B4-BE49-F238E27FC236}">
                <a16:creationId xmlns:a16="http://schemas.microsoft.com/office/drawing/2014/main" id="{F005BE01-7EB1-C9D2-AE4B-AF47BCAF764D}"/>
              </a:ext>
            </a:extLst>
          </p:cNvPr>
          <p:cNvSpPr/>
          <p:nvPr/>
        </p:nvSpPr>
        <p:spPr>
          <a:xfrm>
            <a:off x="944957" y="1608667"/>
            <a:ext cx="7945041" cy="3945466"/>
          </a:xfrm>
          <a:prstGeom prst="horizontalScroll">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dirty="0"/>
              <a:t>History verifies</a:t>
            </a:r>
          </a:p>
          <a:p>
            <a:pPr algn="ctr"/>
            <a:r>
              <a:rPr lang="en-US" sz="3600" dirty="0"/>
              <a:t>what the Bible predicted!</a:t>
            </a:r>
            <a:endParaRPr lang="en-GB" sz="3600" dirty="0"/>
          </a:p>
        </p:txBody>
      </p:sp>
    </p:spTree>
    <p:extLst>
      <p:ext uri="{BB962C8B-B14F-4D97-AF65-F5344CB8AC3E}">
        <p14:creationId xmlns:p14="http://schemas.microsoft.com/office/powerpoint/2010/main" val="1468158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06661" y="-2374926"/>
            <a:ext cx="2857285" cy="8530467"/>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Arrow: Up 7">
            <a:extLst>
              <a:ext uri="{FF2B5EF4-FFF2-40B4-BE49-F238E27FC236}">
                <a16:creationId xmlns:a16="http://schemas.microsoft.com/office/drawing/2014/main" id="{7C71E7B9-8530-C2E0-72F6-BBE9A9F90801}"/>
              </a:ext>
            </a:extLst>
          </p:cNvPr>
          <p:cNvSpPr/>
          <p:nvPr/>
        </p:nvSpPr>
        <p:spPr>
          <a:xfrm>
            <a:off x="863600" y="2362197"/>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714E82D-37B6-22D4-4BF3-16BB60FB909E}"/>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2626126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06659" y="-2374925"/>
            <a:ext cx="2857285" cy="8530465"/>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Arrow: Up 3">
            <a:extLst>
              <a:ext uri="{FF2B5EF4-FFF2-40B4-BE49-F238E27FC236}">
                <a16:creationId xmlns:a16="http://schemas.microsoft.com/office/drawing/2014/main" id="{C02A0608-3250-1DD4-910D-5BF5CB13CEF2}"/>
              </a:ext>
            </a:extLst>
          </p:cNvPr>
          <p:cNvSpPr/>
          <p:nvPr/>
        </p:nvSpPr>
        <p:spPr>
          <a:xfrm>
            <a:off x="2531533" y="2362199"/>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7C71E7B9-8530-C2E0-72F6-BBE9A9F90801}"/>
              </a:ext>
            </a:extLst>
          </p:cNvPr>
          <p:cNvSpPr/>
          <p:nvPr/>
        </p:nvSpPr>
        <p:spPr>
          <a:xfrm>
            <a:off x="863600" y="2362197"/>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6DE5951-E2E5-DAFA-4989-2D02489AA696}"/>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2903955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06659" y="-2374925"/>
            <a:ext cx="2857285" cy="8530465"/>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Arrow: Up 3">
            <a:extLst>
              <a:ext uri="{FF2B5EF4-FFF2-40B4-BE49-F238E27FC236}">
                <a16:creationId xmlns:a16="http://schemas.microsoft.com/office/drawing/2014/main" id="{C02A0608-3250-1DD4-910D-5BF5CB13CEF2}"/>
              </a:ext>
            </a:extLst>
          </p:cNvPr>
          <p:cNvSpPr/>
          <p:nvPr/>
        </p:nvSpPr>
        <p:spPr>
          <a:xfrm>
            <a:off x="2531533" y="2362199"/>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EC981068-B39F-10A3-614C-855CDA2D343F}"/>
              </a:ext>
            </a:extLst>
          </p:cNvPr>
          <p:cNvSpPr/>
          <p:nvPr/>
        </p:nvSpPr>
        <p:spPr>
          <a:xfrm>
            <a:off x="4800600" y="2362198"/>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7C71E7B9-8530-C2E0-72F6-BBE9A9F90801}"/>
              </a:ext>
            </a:extLst>
          </p:cNvPr>
          <p:cNvSpPr/>
          <p:nvPr/>
        </p:nvSpPr>
        <p:spPr>
          <a:xfrm>
            <a:off x="863600" y="2362197"/>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0BE5B43-11B8-E548-DC11-6C1D1BD6D54D}"/>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3210233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02426" y="-2370692"/>
            <a:ext cx="2857285" cy="85219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Arrow: Up 3">
            <a:extLst>
              <a:ext uri="{FF2B5EF4-FFF2-40B4-BE49-F238E27FC236}">
                <a16:creationId xmlns:a16="http://schemas.microsoft.com/office/drawing/2014/main" id="{C02A0608-3250-1DD4-910D-5BF5CB13CEF2}"/>
              </a:ext>
            </a:extLst>
          </p:cNvPr>
          <p:cNvSpPr/>
          <p:nvPr/>
        </p:nvSpPr>
        <p:spPr>
          <a:xfrm>
            <a:off x="2531533" y="2362199"/>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EC981068-B39F-10A3-614C-855CDA2D343F}"/>
              </a:ext>
            </a:extLst>
          </p:cNvPr>
          <p:cNvSpPr/>
          <p:nvPr/>
        </p:nvSpPr>
        <p:spPr>
          <a:xfrm>
            <a:off x="4800600" y="2362198"/>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BAA16911-433F-2F60-A97B-D057C73DD586}"/>
              </a:ext>
            </a:extLst>
          </p:cNvPr>
          <p:cNvSpPr/>
          <p:nvPr/>
        </p:nvSpPr>
        <p:spPr>
          <a:xfrm>
            <a:off x="6917268" y="2362197"/>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7C71E7B9-8530-C2E0-72F6-BBE9A9F90801}"/>
              </a:ext>
            </a:extLst>
          </p:cNvPr>
          <p:cNvSpPr/>
          <p:nvPr/>
        </p:nvSpPr>
        <p:spPr>
          <a:xfrm>
            <a:off x="863600" y="2362197"/>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1C4809A0-9B08-FAC3-EAEC-CE1840BF9D22}"/>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2825287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28431" y="-2726545"/>
            <a:ext cx="2887133" cy="920385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Arrow: Up 2">
            <a:extLst>
              <a:ext uri="{FF2B5EF4-FFF2-40B4-BE49-F238E27FC236}">
                <a16:creationId xmlns:a16="http://schemas.microsoft.com/office/drawing/2014/main" id="{5D8B8621-5068-5A38-7D07-0FADCF98078A}"/>
              </a:ext>
            </a:extLst>
          </p:cNvPr>
          <p:cNvSpPr/>
          <p:nvPr/>
        </p:nvSpPr>
        <p:spPr>
          <a:xfrm>
            <a:off x="8500536" y="2362197"/>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Arrow: Up 3">
            <a:extLst>
              <a:ext uri="{FF2B5EF4-FFF2-40B4-BE49-F238E27FC236}">
                <a16:creationId xmlns:a16="http://schemas.microsoft.com/office/drawing/2014/main" id="{C02A0608-3250-1DD4-910D-5BF5CB13CEF2}"/>
              </a:ext>
            </a:extLst>
          </p:cNvPr>
          <p:cNvSpPr/>
          <p:nvPr/>
        </p:nvSpPr>
        <p:spPr>
          <a:xfrm>
            <a:off x="2531533" y="2362199"/>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EC981068-B39F-10A3-614C-855CDA2D343F}"/>
              </a:ext>
            </a:extLst>
          </p:cNvPr>
          <p:cNvSpPr/>
          <p:nvPr/>
        </p:nvSpPr>
        <p:spPr>
          <a:xfrm>
            <a:off x="4800600" y="2362198"/>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BAA16911-433F-2F60-A97B-D057C73DD586}"/>
              </a:ext>
            </a:extLst>
          </p:cNvPr>
          <p:cNvSpPr/>
          <p:nvPr/>
        </p:nvSpPr>
        <p:spPr>
          <a:xfrm>
            <a:off x="6917268" y="2362197"/>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7C71E7B9-8530-C2E0-72F6-BBE9A9F90801}"/>
              </a:ext>
            </a:extLst>
          </p:cNvPr>
          <p:cNvSpPr/>
          <p:nvPr/>
        </p:nvSpPr>
        <p:spPr>
          <a:xfrm>
            <a:off x="863600" y="2362197"/>
            <a:ext cx="533400" cy="1176849"/>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Scroll: Horizontal 8">
            <a:extLst>
              <a:ext uri="{FF2B5EF4-FFF2-40B4-BE49-F238E27FC236}">
                <a16:creationId xmlns:a16="http://schemas.microsoft.com/office/drawing/2014/main" id="{E126F4D6-F5BB-224E-E3EE-D6F4F2C44DE3}"/>
              </a:ext>
            </a:extLst>
          </p:cNvPr>
          <p:cNvSpPr/>
          <p:nvPr/>
        </p:nvSpPr>
        <p:spPr>
          <a:xfrm>
            <a:off x="364070" y="1608667"/>
            <a:ext cx="8669863" cy="3945466"/>
          </a:xfrm>
          <a:prstGeom prst="horizont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600" dirty="0"/>
              <a:t>Yet - the Bible foretold</a:t>
            </a:r>
          </a:p>
          <a:p>
            <a:pPr algn="ctr"/>
            <a:r>
              <a:rPr lang="en-US" sz="3600" dirty="0"/>
              <a:t>this series of world leadership </a:t>
            </a:r>
          </a:p>
          <a:p>
            <a:pPr algn="ctr"/>
            <a:r>
              <a:rPr lang="en-US" sz="3600" dirty="0"/>
              <a:t>before history was written!</a:t>
            </a:r>
          </a:p>
          <a:p>
            <a:pPr algn="ctr"/>
            <a:endParaRPr lang="en-US" sz="3600" dirty="0"/>
          </a:p>
          <a:p>
            <a:pPr algn="ctr"/>
            <a:r>
              <a:rPr lang="en-US" sz="3600" dirty="0"/>
              <a:t>These nations are named in Scripture!</a:t>
            </a:r>
            <a:endParaRPr lang="en-GB" sz="3600" dirty="0"/>
          </a:p>
        </p:txBody>
      </p:sp>
    </p:spTree>
    <p:extLst>
      <p:ext uri="{BB962C8B-B14F-4D97-AF65-F5344CB8AC3E}">
        <p14:creationId xmlns:p14="http://schemas.microsoft.com/office/powerpoint/2010/main" val="4275700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798192" y="-2366458"/>
            <a:ext cx="2857285" cy="8513532"/>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extLst>
              <p:ext uri="{D42A27DB-BD31-4B8C-83A1-F6EECF244321}">
                <p14:modId xmlns:p14="http://schemas.microsoft.com/office/powerpoint/2010/main" val="325827227"/>
              </p:ext>
            </p:extLst>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pic>
        <p:nvPicPr>
          <p:cNvPr id="4" name="Picture 3">
            <a:extLst>
              <a:ext uri="{FF2B5EF4-FFF2-40B4-BE49-F238E27FC236}">
                <a16:creationId xmlns:a16="http://schemas.microsoft.com/office/drawing/2014/main" id="{FED3F19C-DEC1-777A-D332-DA98C8848F19}"/>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3904581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06659" y="-2374925"/>
            <a:ext cx="2857285" cy="8530465"/>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extLst>
              <p:ext uri="{D42A27DB-BD31-4B8C-83A1-F6EECF244321}">
                <p14:modId xmlns:p14="http://schemas.microsoft.com/office/powerpoint/2010/main" val="2242514417"/>
              </p:ext>
            </p:extLst>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pic>
        <p:nvPicPr>
          <p:cNvPr id="4" name="Picture 3">
            <a:extLst>
              <a:ext uri="{FF2B5EF4-FFF2-40B4-BE49-F238E27FC236}">
                <a16:creationId xmlns:a16="http://schemas.microsoft.com/office/drawing/2014/main" id="{7597C5F2-DE71-134F-7984-A0F8469AA224}"/>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39707721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15126" y="-2383392"/>
            <a:ext cx="2857285" cy="8547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pic>
        <p:nvPicPr>
          <p:cNvPr id="4" name="Picture 3">
            <a:extLst>
              <a:ext uri="{FF2B5EF4-FFF2-40B4-BE49-F238E27FC236}">
                <a16:creationId xmlns:a16="http://schemas.microsoft.com/office/drawing/2014/main" id="{97C02606-99FD-C0EB-1CC5-9D8974423A92}"/>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1783251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798192" y="-2366458"/>
            <a:ext cx="2857285" cy="8513532"/>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pic>
        <p:nvPicPr>
          <p:cNvPr id="4" name="Picture 3">
            <a:extLst>
              <a:ext uri="{FF2B5EF4-FFF2-40B4-BE49-F238E27FC236}">
                <a16:creationId xmlns:a16="http://schemas.microsoft.com/office/drawing/2014/main" id="{988FAD84-C1F7-E44F-070E-839CF886D1EC}"/>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283699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7" name="Picture 16">
            <a:extLst>
              <a:ext uri="{FF2B5EF4-FFF2-40B4-BE49-F238E27FC236}">
                <a16:creationId xmlns:a16="http://schemas.microsoft.com/office/drawing/2014/main" id="{4113EC86-A572-EFD3-C4A8-544A9C3CB3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9045" y="104802"/>
            <a:ext cx="3882080" cy="6643131"/>
          </a:xfrm>
          <a:prstGeom prst="rect">
            <a:avLst/>
          </a:prstGeom>
        </p:spPr>
      </p:pic>
      <p:sp>
        <p:nvSpPr>
          <p:cNvPr id="5" name="Explosion: 8 Points 4">
            <a:extLst>
              <a:ext uri="{FF2B5EF4-FFF2-40B4-BE49-F238E27FC236}">
                <a16:creationId xmlns:a16="http://schemas.microsoft.com/office/drawing/2014/main" id="{CF6AFD70-27DE-F858-673F-08926C470ACB}"/>
              </a:ext>
            </a:extLst>
          </p:cNvPr>
          <p:cNvSpPr/>
          <p:nvPr/>
        </p:nvSpPr>
        <p:spPr>
          <a:xfrm>
            <a:off x="192859" y="2292773"/>
            <a:ext cx="3856565" cy="4018280"/>
          </a:xfrm>
          <a:prstGeom prst="irregularSeal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How do we</a:t>
            </a:r>
          </a:p>
          <a:p>
            <a:pPr algn="ctr"/>
            <a:r>
              <a:rPr lang="en-US" dirty="0"/>
              <a:t>reconcile this with 6000 years?</a:t>
            </a:r>
            <a:endParaRPr lang="en-GB" dirty="0"/>
          </a:p>
        </p:txBody>
      </p:sp>
    </p:spTree>
    <p:extLst>
      <p:ext uri="{BB962C8B-B14F-4D97-AF65-F5344CB8AC3E}">
        <p14:creationId xmlns:p14="http://schemas.microsoft.com/office/powerpoint/2010/main" val="3886318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0A657-22C6-9BB3-3094-A58EB8DDBA9B}"/>
              </a:ext>
            </a:extLst>
          </p:cNvPr>
          <p:cNvPicPr>
            <a:picLocks noChangeAspect="1"/>
          </p:cNvPicPr>
          <p:nvPr/>
        </p:nvPicPr>
        <p:blipFill>
          <a:blip r:embed="rId2">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828650" y="-2396918"/>
            <a:ext cx="2857285" cy="857444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4" name="Scroll: Horizontal 3">
            <a:extLst>
              <a:ext uri="{FF2B5EF4-FFF2-40B4-BE49-F238E27FC236}">
                <a16:creationId xmlns:a16="http://schemas.microsoft.com/office/drawing/2014/main" id="{894D4190-67E8-0061-C5FF-860E18165C92}"/>
              </a:ext>
            </a:extLst>
          </p:cNvPr>
          <p:cNvSpPr/>
          <p:nvPr/>
        </p:nvSpPr>
        <p:spPr>
          <a:xfrm>
            <a:off x="599476" y="416791"/>
            <a:ext cx="7945041" cy="1938866"/>
          </a:xfrm>
          <a:prstGeom prst="horizontalScroll">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dirty="0"/>
              <a:t>History verifies</a:t>
            </a:r>
          </a:p>
          <a:p>
            <a:pPr algn="ctr"/>
            <a:r>
              <a:rPr lang="en-US" sz="3600" dirty="0"/>
              <a:t>what the Bible foretold!</a:t>
            </a:r>
            <a:endParaRPr lang="en-GB" sz="3600" dirty="0"/>
          </a:p>
        </p:txBody>
      </p:sp>
    </p:spTree>
    <p:extLst>
      <p:ext uri="{BB962C8B-B14F-4D97-AF65-F5344CB8AC3E}">
        <p14:creationId xmlns:p14="http://schemas.microsoft.com/office/powerpoint/2010/main" val="4220450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15126" y="-2383392"/>
            <a:ext cx="2857285" cy="854739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12812"/>
              <a:gd name="adj2" fmla="val -2039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 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sp>
        <p:nvSpPr>
          <p:cNvPr id="4" name="Double Wave 3">
            <a:extLst>
              <a:ext uri="{FF2B5EF4-FFF2-40B4-BE49-F238E27FC236}">
                <a16:creationId xmlns:a16="http://schemas.microsoft.com/office/drawing/2014/main" id="{30D18B0D-A5A2-9A0F-6E9A-6FAD83D10DCA}"/>
              </a:ext>
            </a:extLst>
          </p:cNvPr>
          <p:cNvSpPr/>
          <p:nvPr/>
        </p:nvSpPr>
        <p:spPr>
          <a:xfrm>
            <a:off x="1718738" y="524104"/>
            <a:ext cx="5562596" cy="1351280"/>
          </a:xfrm>
          <a:prstGeom prst="doubleWav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The statue is how man viewed these kingdoms</a:t>
            </a:r>
          </a:p>
          <a:p>
            <a:pPr algn="ctr"/>
            <a:endParaRPr lang="en-US" dirty="0"/>
          </a:p>
          <a:p>
            <a:pPr algn="ctr"/>
            <a:r>
              <a:rPr lang="en-US" sz="2000" b="1" dirty="0"/>
              <a:t>But God viewed them differently!</a:t>
            </a:r>
            <a:endParaRPr lang="en-GB" sz="2000" b="1" dirty="0"/>
          </a:p>
        </p:txBody>
      </p:sp>
      <p:pic>
        <p:nvPicPr>
          <p:cNvPr id="5" name="Picture 4">
            <a:extLst>
              <a:ext uri="{FF2B5EF4-FFF2-40B4-BE49-F238E27FC236}">
                <a16:creationId xmlns:a16="http://schemas.microsoft.com/office/drawing/2014/main" id="{9F731C82-C25E-6851-4D14-AE19BDB83988}"/>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669258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70159" y="-2438425"/>
            <a:ext cx="2857285" cy="8657465"/>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3642"/>
              <a:gd name="adj2" fmla="val -2065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 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sp>
        <p:nvSpPr>
          <p:cNvPr id="4" name="Double Wave 3">
            <a:extLst>
              <a:ext uri="{FF2B5EF4-FFF2-40B4-BE49-F238E27FC236}">
                <a16:creationId xmlns:a16="http://schemas.microsoft.com/office/drawing/2014/main" id="{30D18B0D-A5A2-9A0F-6E9A-6FAD83D10DCA}"/>
              </a:ext>
            </a:extLst>
          </p:cNvPr>
          <p:cNvSpPr/>
          <p:nvPr/>
        </p:nvSpPr>
        <p:spPr>
          <a:xfrm>
            <a:off x="1718738" y="524104"/>
            <a:ext cx="5562596" cy="1351280"/>
          </a:xfrm>
          <a:prstGeom prst="doubleWav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God revealed how he viewed these kingdoms</a:t>
            </a:r>
          </a:p>
          <a:p>
            <a:pPr algn="ctr"/>
            <a:r>
              <a:rPr lang="en-US" sz="2000" b="1" dirty="0"/>
              <a:t>in Daniel chapter 7</a:t>
            </a:r>
            <a:endParaRPr lang="en-GB" sz="2000" b="1" dirty="0"/>
          </a:p>
        </p:txBody>
      </p:sp>
      <p:pic>
        <p:nvPicPr>
          <p:cNvPr id="5" name="Picture 4">
            <a:extLst>
              <a:ext uri="{FF2B5EF4-FFF2-40B4-BE49-F238E27FC236}">
                <a16:creationId xmlns:a16="http://schemas.microsoft.com/office/drawing/2014/main" id="{1AFFC627-B3FB-673D-0623-6D7F43E8224A}"/>
              </a:ext>
            </a:extLst>
          </p:cNvPr>
          <p:cNvPicPr>
            <a:picLocks noChangeAspect="1"/>
          </p:cNvPicPr>
          <p:nvPr/>
        </p:nvPicPr>
        <p:blipFill>
          <a:blip r:embed="rId3">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102928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28431" y="-2726545"/>
            <a:ext cx="2887133" cy="920385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extLst>
              <p:ext uri="{D42A27DB-BD31-4B8C-83A1-F6EECF244321}">
                <p14:modId xmlns:p14="http://schemas.microsoft.com/office/powerpoint/2010/main" val="2810994053"/>
              </p:ext>
            </p:extLst>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Speech Bubble: Rectangle 13">
            <a:extLst>
              <a:ext uri="{FF2B5EF4-FFF2-40B4-BE49-F238E27FC236}">
                <a16:creationId xmlns:a16="http://schemas.microsoft.com/office/drawing/2014/main" id="{41FF11BB-E823-D05B-34E6-1EA0193975A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17" name="Speech Bubble: Rectangle 16">
            <a:extLst>
              <a:ext uri="{FF2B5EF4-FFF2-40B4-BE49-F238E27FC236}">
                <a16:creationId xmlns:a16="http://schemas.microsoft.com/office/drawing/2014/main" id="{971A12DF-802C-1794-5DC4-E4AD78B0B02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20" name="Speech Bubble: Rectangle 19">
            <a:extLst>
              <a:ext uri="{FF2B5EF4-FFF2-40B4-BE49-F238E27FC236}">
                <a16:creationId xmlns:a16="http://schemas.microsoft.com/office/drawing/2014/main" id="{E5BEB06F-B023-C3A4-7EFD-56674EE5FD4D}"/>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22" name="Speech Bubble: Rectangle 21">
            <a:extLst>
              <a:ext uri="{FF2B5EF4-FFF2-40B4-BE49-F238E27FC236}">
                <a16:creationId xmlns:a16="http://schemas.microsoft.com/office/drawing/2014/main" id="{3D4D78D8-9B50-FF68-0509-88E8492C6FD9}"/>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23" name="Speech Bubble: Rectangle 22">
            <a:extLst>
              <a:ext uri="{FF2B5EF4-FFF2-40B4-BE49-F238E27FC236}">
                <a16:creationId xmlns:a16="http://schemas.microsoft.com/office/drawing/2014/main" id="{19EE83A5-88BF-5DBA-3DB7-17C0E12FA993}"/>
              </a:ext>
            </a:extLst>
          </p:cNvPr>
          <p:cNvSpPr/>
          <p:nvPr/>
        </p:nvSpPr>
        <p:spPr>
          <a:xfrm>
            <a:off x="7492996" y="4952999"/>
            <a:ext cx="1569650"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 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sp>
        <p:nvSpPr>
          <p:cNvPr id="4" name="Scroll: Horizontal 3">
            <a:extLst>
              <a:ext uri="{FF2B5EF4-FFF2-40B4-BE49-F238E27FC236}">
                <a16:creationId xmlns:a16="http://schemas.microsoft.com/office/drawing/2014/main" id="{98A689D9-3C93-2B57-E346-764EE7451C19}"/>
              </a:ext>
            </a:extLst>
          </p:cNvPr>
          <p:cNvSpPr/>
          <p:nvPr/>
        </p:nvSpPr>
        <p:spPr>
          <a:xfrm>
            <a:off x="778931" y="0"/>
            <a:ext cx="7950202" cy="6620931"/>
          </a:xfrm>
          <a:prstGeom prst="horizont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b="1" dirty="0"/>
              <a:t>Daniel 7:1-3</a:t>
            </a:r>
            <a:endParaRPr lang="en-GB" sz="2000" b="1" dirty="0"/>
          </a:p>
          <a:p>
            <a:pPr algn="ctr"/>
            <a:r>
              <a:rPr lang="en-US" sz="2000" dirty="0"/>
              <a:t>In the first year of Belshazzar king of Babylon </a:t>
            </a:r>
          </a:p>
          <a:p>
            <a:pPr algn="ctr"/>
            <a:r>
              <a:rPr lang="en-US" sz="2000" dirty="0"/>
              <a:t>Daniel had a dream and visions of his head upon his bed: </a:t>
            </a:r>
          </a:p>
          <a:p>
            <a:pPr algn="ctr"/>
            <a:r>
              <a:rPr lang="en-US" sz="2000" dirty="0"/>
              <a:t>then he wrote the dream, and told the sum of the matters.</a:t>
            </a:r>
          </a:p>
          <a:p>
            <a:pPr algn="ctr"/>
            <a:r>
              <a:rPr lang="en-US" sz="2000" dirty="0"/>
              <a:t>Daniel </a:t>
            </a:r>
            <a:r>
              <a:rPr lang="en-US" sz="2000" dirty="0" err="1"/>
              <a:t>spake</a:t>
            </a:r>
            <a:r>
              <a:rPr lang="en-US" sz="2000" dirty="0"/>
              <a:t> and said, I saw in my vision by night, and, behold, </a:t>
            </a:r>
          </a:p>
          <a:p>
            <a:pPr algn="ctr"/>
            <a:r>
              <a:rPr lang="en-US" sz="2000" dirty="0"/>
              <a:t>the four winds of the heaven strove upon the great sea. </a:t>
            </a:r>
          </a:p>
          <a:p>
            <a:pPr algn="ctr"/>
            <a:r>
              <a:rPr lang="en-US" sz="2000" b="1" dirty="0"/>
              <a:t>and four great beasts came up from the sea, </a:t>
            </a:r>
          </a:p>
          <a:p>
            <a:pPr algn="ctr"/>
            <a:r>
              <a:rPr lang="en-US" sz="2000" b="1" dirty="0"/>
              <a:t>diverse one from another. </a:t>
            </a:r>
          </a:p>
          <a:p>
            <a:pPr algn="ctr"/>
            <a:endParaRPr lang="en-US" sz="2400" dirty="0"/>
          </a:p>
          <a:p>
            <a:pPr algn="ctr"/>
            <a:r>
              <a:rPr lang="en-US" sz="2400" dirty="0">
                <a:solidFill>
                  <a:srgbClr val="FFFF00"/>
                </a:solidFill>
              </a:rPr>
              <a:t>The beasts represent the same 4 world empires that were expressed by the image in chapter 2:</a:t>
            </a:r>
          </a:p>
          <a:p>
            <a:pPr algn="ctr"/>
            <a:r>
              <a:rPr lang="en-US" sz="2400" dirty="0">
                <a:solidFill>
                  <a:srgbClr val="FFFF00"/>
                </a:solidFill>
              </a:rPr>
              <a:t>Except now they are seen as God viewed them,</a:t>
            </a:r>
          </a:p>
          <a:p>
            <a:pPr algn="ctr"/>
            <a:r>
              <a:rPr lang="en-US" sz="2400" dirty="0">
                <a:solidFill>
                  <a:srgbClr val="FFFF00"/>
                </a:solidFill>
              </a:rPr>
              <a:t>Cruel, exhibiting the savagery of ferocious animals.</a:t>
            </a:r>
          </a:p>
          <a:p>
            <a:pPr algn="ctr"/>
            <a:r>
              <a:rPr lang="en-US" sz="2400" dirty="0"/>
              <a:t> </a:t>
            </a:r>
          </a:p>
        </p:txBody>
      </p:sp>
    </p:spTree>
    <p:extLst>
      <p:ext uri="{BB962C8B-B14F-4D97-AF65-F5344CB8AC3E}">
        <p14:creationId xmlns:p14="http://schemas.microsoft.com/office/powerpoint/2010/main" val="3566494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28431" y="-2726545"/>
            <a:ext cx="2887133" cy="920385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sp>
        <p:nvSpPr>
          <p:cNvPr id="20" name="TextBox 19">
            <a:extLst>
              <a:ext uri="{FF2B5EF4-FFF2-40B4-BE49-F238E27FC236}">
                <a16:creationId xmlns:a16="http://schemas.microsoft.com/office/drawing/2014/main" id="{BD6EE867-898E-3216-FBBC-98312CD9489A}"/>
              </a:ext>
            </a:extLst>
          </p:cNvPr>
          <p:cNvSpPr txBox="1"/>
          <p:nvPr/>
        </p:nvSpPr>
        <p:spPr>
          <a:xfrm>
            <a:off x="2030033" y="4309990"/>
            <a:ext cx="7113968" cy="2308324"/>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dirty="0"/>
              <a:t>And four great beasts came up from the sea, diverse one from another.</a:t>
            </a:r>
          </a:p>
          <a:p>
            <a:endParaRPr lang="en-US" dirty="0"/>
          </a:p>
          <a:p>
            <a:r>
              <a:rPr lang="en-US" dirty="0">
                <a:solidFill>
                  <a:srgbClr val="FFFF00"/>
                </a:solidFill>
              </a:rPr>
              <a:t>The first was like a lion, and had eagle's wings </a:t>
            </a:r>
          </a:p>
          <a:p>
            <a:endParaRPr lang="en-US" dirty="0"/>
          </a:p>
          <a:p>
            <a:r>
              <a:rPr lang="en-US" dirty="0"/>
              <a:t>Daniel 7:3-4</a:t>
            </a:r>
          </a:p>
          <a:p>
            <a:endParaRPr lang="en-US" dirty="0"/>
          </a:p>
          <a:p>
            <a:endParaRPr lang="en-US" dirty="0"/>
          </a:p>
          <a:p>
            <a:endParaRPr lang="en-GB" dirty="0"/>
          </a:p>
        </p:txBody>
      </p:sp>
      <p:pic>
        <p:nvPicPr>
          <p:cNvPr id="5" name="Picture 4">
            <a:extLst>
              <a:ext uri="{FF2B5EF4-FFF2-40B4-BE49-F238E27FC236}">
                <a16:creationId xmlns:a16="http://schemas.microsoft.com/office/drawing/2014/main" id="{12E73F08-B161-A1AD-9F2B-C51A502BE64D}"/>
              </a:ext>
            </a:extLst>
          </p:cNvPr>
          <p:cNvPicPr>
            <a:picLocks noChangeAspect="1"/>
          </p:cNvPicPr>
          <p:nvPr/>
        </p:nvPicPr>
        <p:blipFill>
          <a:blip r:embed="rId3" cstate="print"/>
          <a:stretch>
            <a:fillRect/>
          </a:stretch>
        </p:blipFill>
        <p:spPr>
          <a:xfrm>
            <a:off x="2015065" y="461665"/>
            <a:ext cx="3869269" cy="3869269"/>
          </a:xfrm>
          <a:prstGeom prst="rect">
            <a:avLst/>
          </a:prstGeom>
        </p:spPr>
      </p:pic>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spTree>
    <p:extLst>
      <p:ext uri="{BB962C8B-B14F-4D97-AF65-F5344CB8AC3E}">
        <p14:creationId xmlns:p14="http://schemas.microsoft.com/office/powerpoint/2010/main" val="34914087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28431" y="-2726545"/>
            <a:ext cx="2887133" cy="920385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sp>
        <p:nvSpPr>
          <p:cNvPr id="20" name="TextBox 19">
            <a:extLst>
              <a:ext uri="{FF2B5EF4-FFF2-40B4-BE49-F238E27FC236}">
                <a16:creationId xmlns:a16="http://schemas.microsoft.com/office/drawing/2014/main" id="{BD6EE867-898E-3216-FBBC-98312CD9489A}"/>
              </a:ext>
            </a:extLst>
          </p:cNvPr>
          <p:cNvSpPr txBox="1"/>
          <p:nvPr/>
        </p:nvSpPr>
        <p:spPr>
          <a:xfrm>
            <a:off x="2021562" y="4272677"/>
            <a:ext cx="7122436" cy="2308324"/>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dirty="0"/>
              <a:t>The first beast represented Babylon; the lion</a:t>
            </a:r>
          </a:p>
          <a:p>
            <a:r>
              <a:rPr lang="en-US" dirty="0"/>
              <a:t>and the lion had eagle’s wings.  </a:t>
            </a:r>
          </a:p>
          <a:p>
            <a:r>
              <a:rPr lang="en-US" dirty="0"/>
              <a:t>The lion was the national symbol of the Babylonians.</a:t>
            </a:r>
          </a:p>
          <a:p>
            <a:r>
              <a:rPr lang="en-US" dirty="0"/>
              <a:t>The lion is the king of the animal kingdom</a:t>
            </a:r>
          </a:p>
          <a:p>
            <a:r>
              <a:rPr lang="en-US" dirty="0"/>
              <a:t>The eagle is the head of the bird kingdom </a:t>
            </a:r>
          </a:p>
          <a:p>
            <a:r>
              <a:rPr lang="en-US" dirty="0"/>
              <a:t>Representing Babylon which was truly the head of all empires at the time. </a:t>
            </a:r>
          </a:p>
          <a:p>
            <a:endParaRPr lang="en-GB" b="1" dirty="0">
              <a:solidFill>
                <a:srgbClr val="FFFF00"/>
              </a:solidFill>
            </a:endParaRPr>
          </a:p>
          <a:p>
            <a:r>
              <a:rPr lang="en-GB" b="1" dirty="0">
                <a:solidFill>
                  <a:srgbClr val="FFFF00"/>
                </a:solidFill>
              </a:rPr>
              <a:t>It was represented by Gold in the image!</a:t>
            </a:r>
          </a:p>
        </p:txBody>
      </p:sp>
      <p:pic>
        <p:nvPicPr>
          <p:cNvPr id="5" name="Picture 4">
            <a:extLst>
              <a:ext uri="{FF2B5EF4-FFF2-40B4-BE49-F238E27FC236}">
                <a16:creationId xmlns:a16="http://schemas.microsoft.com/office/drawing/2014/main" id="{5A15F79F-232C-8917-C920-DD7C56243261}"/>
              </a:ext>
            </a:extLst>
          </p:cNvPr>
          <p:cNvPicPr>
            <a:picLocks noChangeAspect="1"/>
          </p:cNvPicPr>
          <p:nvPr/>
        </p:nvPicPr>
        <p:blipFill>
          <a:blip r:embed="rId3" cstate="print"/>
          <a:stretch>
            <a:fillRect/>
          </a:stretch>
        </p:blipFill>
        <p:spPr>
          <a:xfrm>
            <a:off x="2015065" y="461665"/>
            <a:ext cx="3869269" cy="3869269"/>
          </a:xfrm>
          <a:prstGeom prst="rect">
            <a:avLst/>
          </a:prstGeom>
        </p:spPr>
      </p:pic>
      <p:pic>
        <p:nvPicPr>
          <p:cNvPr id="11" name="Picture 10">
            <a:extLst>
              <a:ext uri="{FF2B5EF4-FFF2-40B4-BE49-F238E27FC236}">
                <a16:creationId xmlns:a16="http://schemas.microsoft.com/office/drawing/2014/main" id="{EEA2605E-534A-1254-E5C4-30C838722CDA}"/>
              </a:ext>
            </a:extLst>
          </p:cNvPr>
          <p:cNvPicPr>
            <a:picLocks noChangeAspect="1"/>
          </p:cNvPicPr>
          <p:nvPr/>
        </p:nvPicPr>
        <p:blipFill>
          <a:blip r:embed="rId4" cstate="print"/>
          <a:stretch>
            <a:fillRect/>
          </a:stretch>
        </p:blipFill>
        <p:spPr>
          <a:xfrm>
            <a:off x="287861" y="5300126"/>
            <a:ext cx="1733697" cy="1320806"/>
          </a:xfrm>
          <a:prstGeom prst="rect">
            <a:avLst/>
          </a:prstGeom>
        </p:spPr>
      </p:pic>
    </p:spTree>
    <p:extLst>
      <p:ext uri="{BB962C8B-B14F-4D97-AF65-F5344CB8AC3E}">
        <p14:creationId xmlns:p14="http://schemas.microsoft.com/office/powerpoint/2010/main" val="3750625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28431" y="-2726545"/>
            <a:ext cx="2887133" cy="920385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pic>
        <p:nvPicPr>
          <p:cNvPr id="19" name="Picture 18">
            <a:extLst>
              <a:ext uri="{FF2B5EF4-FFF2-40B4-BE49-F238E27FC236}">
                <a16:creationId xmlns:a16="http://schemas.microsoft.com/office/drawing/2014/main" id="{1070243D-896F-2B8B-3483-4AE8AC2C7D30}"/>
              </a:ext>
            </a:extLst>
          </p:cNvPr>
          <p:cNvPicPr>
            <a:picLocks noChangeAspect="1"/>
          </p:cNvPicPr>
          <p:nvPr/>
        </p:nvPicPr>
        <p:blipFill>
          <a:blip r:embed="rId3" cstate="print">
            <a:extLst>
              <a:ext uri="{28A0092B-C50C-407E-A947-70E740481C1C}">
                <a14:useLocalDpi xmlns:a14="http://schemas.microsoft.com/office/drawing/2010/main" val="0"/>
              </a:ext>
            </a:extLst>
          </a:blip>
          <a:srcRect l="1494" t="61987" r="73923" b="1624"/>
          <a:stretch/>
        </p:blipFill>
        <p:spPr>
          <a:xfrm>
            <a:off x="3886198" y="5364444"/>
            <a:ext cx="1735664" cy="1256488"/>
          </a:xfrm>
          <a:prstGeom prst="rect">
            <a:avLst/>
          </a:prstGeom>
        </p:spPr>
      </p:pic>
      <p:pic>
        <p:nvPicPr>
          <p:cNvPr id="21" name="Picture 20">
            <a:extLst>
              <a:ext uri="{FF2B5EF4-FFF2-40B4-BE49-F238E27FC236}">
                <a16:creationId xmlns:a16="http://schemas.microsoft.com/office/drawing/2014/main" id="{3BB5890A-78A8-4822-1A22-BE385C318C50}"/>
              </a:ext>
            </a:extLst>
          </p:cNvPr>
          <p:cNvPicPr>
            <a:picLocks noChangeAspect="1"/>
          </p:cNvPicPr>
          <p:nvPr/>
        </p:nvPicPr>
        <p:blipFill>
          <a:blip r:embed="rId3" cstate="print">
            <a:extLst>
              <a:ext uri="{28A0092B-C50C-407E-A947-70E740481C1C}">
                <a14:useLocalDpi xmlns:a14="http://schemas.microsoft.com/office/drawing/2010/main" val="0"/>
              </a:ext>
            </a:extLst>
          </a:blip>
          <a:srcRect l="50938" t="61586" r="22604" b="2086"/>
          <a:stretch/>
        </p:blipFill>
        <p:spPr>
          <a:xfrm>
            <a:off x="5689596" y="5352540"/>
            <a:ext cx="1735665" cy="1264169"/>
          </a:xfrm>
          <a:prstGeom prst="rect">
            <a:avLst/>
          </a:prstGeom>
        </p:spPr>
      </p:pic>
      <p:sp>
        <p:nvSpPr>
          <p:cNvPr id="4" name="TextBox 3">
            <a:extLst>
              <a:ext uri="{FF2B5EF4-FFF2-40B4-BE49-F238E27FC236}">
                <a16:creationId xmlns:a16="http://schemas.microsoft.com/office/drawing/2014/main" id="{49CF8798-8D82-2E74-3ECF-639CA8388243}"/>
              </a:ext>
            </a:extLst>
          </p:cNvPr>
          <p:cNvSpPr txBox="1"/>
          <p:nvPr/>
        </p:nvSpPr>
        <p:spPr>
          <a:xfrm>
            <a:off x="3801535" y="4309990"/>
            <a:ext cx="5342466" cy="2308324"/>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dirty="0">
                <a:solidFill>
                  <a:srgbClr val="FFFF00"/>
                </a:solidFill>
              </a:rPr>
              <a:t>And behold another beast, a second, like to a bear, and it raised up itself on one side, and it had three ribs in the mouth of it between the teeth of it.</a:t>
            </a:r>
          </a:p>
          <a:p>
            <a:endParaRPr lang="en-US" dirty="0"/>
          </a:p>
          <a:p>
            <a:r>
              <a:rPr lang="en-US" dirty="0"/>
              <a:t>Daniel 7:3-5</a:t>
            </a:r>
          </a:p>
          <a:p>
            <a:endParaRPr lang="en-US" dirty="0"/>
          </a:p>
          <a:p>
            <a:endParaRPr lang="en-US" dirty="0"/>
          </a:p>
          <a:p>
            <a:endParaRPr lang="en-GB" dirty="0"/>
          </a:p>
        </p:txBody>
      </p:sp>
      <p:pic>
        <p:nvPicPr>
          <p:cNvPr id="11" name="Picture 10">
            <a:extLst>
              <a:ext uri="{FF2B5EF4-FFF2-40B4-BE49-F238E27FC236}">
                <a16:creationId xmlns:a16="http://schemas.microsoft.com/office/drawing/2014/main" id="{8459EC1C-2300-C888-EBC6-419FD3359EDB}"/>
              </a:ext>
            </a:extLst>
          </p:cNvPr>
          <p:cNvPicPr>
            <a:picLocks noChangeAspect="1"/>
          </p:cNvPicPr>
          <p:nvPr/>
        </p:nvPicPr>
        <p:blipFill>
          <a:blip r:embed="rId4" cstate="print"/>
          <a:stretch>
            <a:fillRect/>
          </a:stretch>
        </p:blipFill>
        <p:spPr>
          <a:xfrm>
            <a:off x="287861" y="5300126"/>
            <a:ext cx="1733697" cy="1320806"/>
          </a:xfrm>
          <a:prstGeom prst="rect">
            <a:avLst/>
          </a:prstGeom>
        </p:spPr>
      </p:pic>
      <p:pic>
        <p:nvPicPr>
          <p:cNvPr id="17" name="Picture 16">
            <a:extLst>
              <a:ext uri="{FF2B5EF4-FFF2-40B4-BE49-F238E27FC236}">
                <a16:creationId xmlns:a16="http://schemas.microsoft.com/office/drawing/2014/main" id="{6188FCC0-2F79-4AD7-10DB-82C9A0A842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1535" y="461665"/>
            <a:ext cx="5340350" cy="3867150"/>
          </a:xfrm>
          <a:prstGeom prst="rect">
            <a:avLst/>
          </a:prstGeom>
        </p:spPr>
      </p:pic>
    </p:spTree>
    <p:extLst>
      <p:ext uri="{BB962C8B-B14F-4D97-AF65-F5344CB8AC3E}">
        <p14:creationId xmlns:p14="http://schemas.microsoft.com/office/powerpoint/2010/main" val="3567758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28431" y="-2726545"/>
            <a:ext cx="2887133" cy="920385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pic>
        <p:nvPicPr>
          <p:cNvPr id="19" name="Picture 18">
            <a:extLst>
              <a:ext uri="{FF2B5EF4-FFF2-40B4-BE49-F238E27FC236}">
                <a16:creationId xmlns:a16="http://schemas.microsoft.com/office/drawing/2014/main" id="{1070243D-896F-2B8B-3483-4AE8AC2C7D30}"/>
              </a:ext>
            </a:extLst>
          </p:cNvPr>
          <p:cNvPicPr>
            <a:picLocks noChangeAspect="1"/>
          </p:cNvPicPr>
          <p:nvPr/>
        </p:nvPicPr>
        <p:blipFill>
          <a:blip r:embed="rId3" cstate="print">
            <a:extLst>
              <a:ext uri="{28A0092B-C50C-407E-A947-70E740481C1C}">
                <a14:useLocalDpi xmlns:a14="http://schemas.microsoft.com/office/drawing/2010/main" val="0"/>
              </a:ext>
            </a:extLst>
          </a:blip>
          <a:srcRect l="1494" t="61987" r="73923" b="1624"/>
          <a:stretch/>
        </p:blipFill>
        <p:spPr>
          <a:xfrm>
            <a:off x="3886198" y="5364444"/>
            <a:ext cx="1735664" cy="1256488"/>
          </a:xfrm>
          <a:prstGeom prst="rect">
            <a:avLst/>
          </a:prstGeom>
        </p:spPr>
      </p:pic>
      <p:pic>
        <p:nvPicPr>
          <p:cNvPr id="21" name="Picture 20">
            <a:extLst>
              <a:ext uri="{FF2B5EF4-FFF2-40B4-BE49-F238E27FC236}">
                <a16:creationId xmlns:a16="http://schemas.microsoft.com/office/drawing/2014/main" id="{3BB5890A-78A8-4822-1A22-BE385C318C50}"/>
              </a:ext>
            </a:extLst>
          </p:cNvPr>
          <p:cNvPicPr>
            <a:picLocks noChangeAspect="1"/>
          </p:cNvPicPr>
          <p:nvPr/>
        </p:nvPicPr>
        <p:blipFill>
          <a:blip r:embed="rId3" cstate="print">
            <a:extLst>
              <a:ext uri="{28A0092B-C50C-407E-A947-70E740481C1C}">
                <a14:useLocalDpi xmlns:a14="http://schemas.microsoft.com/office/drawing/2010/main" val="0"/>
              </a:ext>
            </a:extLst>
          </a:blip>
          <a:srcRect l="50938" t="61586" r="22604" b="2086"/>
          <a:stretch/>
        </p:blipFill>
        <p:spPr>
          <a:xfrm>
            <a:off x="5689596" y="5352540"/>
            <a:ext cx="1735665" cy="1264169"/>
          </a:xfrm>
          <a:prstGeom prst="rect">
            <a:avLst/>
          </a:prstGeom>
        </p:spPr>
      </p:pic>
      <p:sp>
        <p:nvSpPr>
          <p:cNvPr id="4" name="TextBox 3">
            <a:extLst>
              <a:ext uri="{FF2B5EF4-FFF2-40B4-BE49-F238E27FC236}">
                <a16:creationId xmlns:a16="http://schemas.microsoft.com/office/drawing/2014/main" id="{49CF8798-8D82-2E74-3ECF-639CA8388243}"/>
              </a:ext>
            </a:extLst>
          </p:cNvPr>
          <p:cNvSpPr txBox="1"/>
          <p:nvPr/>
        </p:nvSpPr>
        <p:spPr>
          <a:xfrm>
            <a:off x="3801535" y="4309990"/>
            <a:ext cx="5342466" cy="2308324"/>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dirty="0">
                <a:solidFill>
                  <a:schemeClr val="bg1"/>
                </a:solidFill>
              </a:rPr>
              <a:t>The second beast which is the bear represented the </a:t>
            </a:r>
            <a:r>
              <a:rPr lang="en-US" dirty="0" err="1">
                <a:solidFill>
                  <a:schemeClr val="bg1"/>
                </a:solidFill>
              </a:rPr>
              <a:t>Medo</a:t>
            </a:r>
            <a:r>
              <a:rPr lang="en-US" dirty="0">
                <a:solidFill>
                  <a:schemeClr val="bg1"/>
                </a:solidFill>
              </a:rPr>
              <a:t>-Persian Empire which conquered Babylon.</a:t>
            </a:r>
          </a:p>
          <a:p>
            <a:r>
              <a:rPr lang="en-US" dirty="0">
                <a:solidFill>
                  <a:schemeClr val="bg1"/>
                </a:solidFill>
              </a:rPr>
              <a:t>A bear is powerful but not as regal as a lion. </a:t>
            </a:r>
          </a:p>
          <a:p>
            <a:r>
              <a:rPr lang="en-US" dirty="0">
                <a:solidFill>
                  <a:schemeClr val="bg1"/>
                </a:solidFill>
              </a:rPr>
              <a:t>Being ‘raised up on one side,’ likely refers to the uneven partnership of the Medes and Persians because the Persians eventually gained supremacy over the Medes</a:t>
            </a:r>
          </a:p>
          <a:p>
            <a:r>
              <a:rPr lang="en-GB" b="1" dirty="0">
                <a:solidFill>
                  <a:srgbClr val="FFFF00"/>
                </a:solidFill>
              </a:rPr>
              <a:t>It was represented by Silver in the image!</a:t>
            </a:r>
          </a:p>
        </p:txBody>
      </p:sp>
      <p:pic>
        <p:nvPicPr>
          <p:cNvPr id="14" name="Picture 13">
            <a:extLst>
              <a:ext uri="{FF2B5EF4-FFF2-40B4-BE49-F238E27FC236}">
                <a16:creationId xmlns:a16="http://schemas.microsoft.com/office/drawing/2014/main" id="{4C8DC90A-415B-ACAD-901A-CA337646C5E9}"/>
              </a:ext>
            </a:extLst>
          </p:cNvPr>
          <p:cNvPicPr>
            <a:picLocks noChangeAspect="1"/>
          </p:cNvPicPr>
          <p:nvPr/>
        </p:nvPicPr>
        <p:blipFill>
          <a:blip r:embed="rId4" cstate="print"/>
          <a:stretch>
            <a:fillRect/>
          </a:stretch>
        </p:blipFill>
        <p:spPr>
          <a:xfrm>
            <a:off x="287861" y="5300126"/>
            <a:ext cx="1733697" cy="1320806"/>
          </a:xfrm>
          <a:prstGeom prst="rect">
            <a:avLst/>
          </a:prstGeom>
        </p:spPr>
      </p:pic>
      <p:pic>
        <p:nvPicPr>
          <p:cNvPr id="17" name="Picture 16">
            <a:extLst>
              <a:ext uri="{FF2B5EF4-FFF2-40B4-BE49-F238E27FC236}">
                <a16:creationId xmlns:a16="http://schemas.microsoft.com/office/drawing/2014/main" id="{E1793576-C042-4F27-80D9-F6835B241D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1535" y="461665"/>
            <a:ext cx="5340350" cy="3867150"/>
          </a:xfrm>
          <a:prstGeom prst="rect">
            <a:avLst/>
          </a:prstGeom>
        </p:spPr>
      </p:pic>
      <p:pic>
        <p:nvPicPr>
          <p:cNvPr id="20" name="Picture 19">
            <a:extLst>
              <a:ext uri="{FF2B5EF4-FFF2-40B4-BE49-F238E27FC236}">
                <a16:creationId xmlns:a16="http://schemas.microsoft.com/office/drawing/2014/main" id="{3FA85E35-6BDA-7AA9-0CB6-991F643643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9292" y="5363906"/>
            <a:ext cx="1712243" cy="1239900"/>
          </a:xfrm>
          <a:prstGeom prst="rect">
            <a:avLst/>
          </a:prstGeom>
        </p:spPr>
      </p:pic>
    </p:spTree>
    <p:extLst>
      <p:ext uri="{BB962C8B-B14F-4D97-AF65-F5344CB8AC3E}">
        <p14:creationId xmlns:p14="http://schemas.microsoft.com/office/powerpoint/2010/main" val="2139434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28431" y="-2726545"/>
            <a:ext cx="2887133" cy="920385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sp>
        <p:nvSpPr>
          <p:cNvPr id="11" name="TextBox 10">
            <a:extLst>
              <a:ext uri="{FF2B5EF4-FFF2-40B4-BE49-F238E27FC236}">
                <a16:creationId xmlns:a16="http://schemas.microsoft.com/office/drawing/2014/main" id="{548B3374-8C63-1110-34B6-DDB019B9BE97}"/>
              </a:ext>
            </a:extLst>
          </p:cNvPr>
          <p:cNvSpPr txBox="1"/>
          <p:nvPr/>
        </p:nvSpPr>
        <p:spPr>
          <a:xfrm>
            <a:off x="5299224" y="471870"/>
            <a:ext cx="3831466" cy="2862322"/>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dirty="0">
                <a:solidFill>
                  <a:srgbClr val="FFFF00"/>
                </a:solidFill>
              </a:rPr>
              <a:t>After this I beheld, and lo another, </a:t>
            </a:r>
          </a:p>
          <a:p>
            <a:r>
              <a:rPr lang="en-US" dirty="0">
                <a:solidFill>
                  <a:srgbClr val="FFFF00"/>
                </a:solidFill>
              </a:rPr>
              <a:t>like a leopard, which had upon the back of it four wings of a fowl; the beast had also four heads; and dominion was given to it.</a:t>
            </a:r>
          </a:p>
          <a:p>
            <a:endParaRPr lang="en-US" dirty="0"/>
          </a:p>
          <a:p>
            <a:r>
              <a:rPr lang="en-US" dirty="0"/>
              <a:t>Daniel 7:3-6</a:t>
            </a:r>
          </a:p>
          <a:p>
            <a:endParaRPr lang="en-US" dirty="0"/>
          </a:p>
          <a:p>
            <a:endParaRPr lang="en-US" dirty="0"/>
          </a:p>
          <a:p>
            <a:endParaRPr lang="en-GB" dirty="0"/>
          </a:p>
        </p:txBody>
      </p:sp>
      <p:pic>
        <p:nvPicPr>
          <p:cNvPr id="14" name="Picture 13">
            <a:extLst>
              <a:ext uri="{FF2B5EF4-FFF2-40B4-BE49-F238E27FC236}">
                <a16:creationId xmlns:a16="http://schemas.microsoft.com/office/drawing/2014/main" id="{CBC2385D-B357-BD64-1025-3C122030BC54}"/>
              </a:ext>
            </a:extLst>
          </p:cNvPr>
          <p:cNvPicPr>
            <a:picLocks noChangeAspect="1"/>
          </p:cNvPicPr>
          <p:nvPr/>
        </p:nvPicPr>
        <p:blipFill>
          <a:blip r:embed="rId3" cstate="print"/>
          <a:stretch>
            <a:fillRect/>
          </a:stretch>
        </p:blipFill>
        <p:spPr>
          <a:xfrm>
            <a:off x="287861" y="5300126"/>
            <a:ext cx="1733697" cy="1320806"/>
          </a:xfrm>
          <a:prstGeom prst="rect">
            <a:avLst/>
          </a:prstGeom>
        </p:spPr>
      </p:pic>
      <p:pic>
        <p:nvPicPr>
          <p:cNvPr id="19" name="Picture 18">
            <a:extLst>
              <a:ext uri="{FF2B5EF4-FFF2-40B4-BE49-F238E27FC236}">
                <a16:creationId xmlns:a16="http://schemas.microsoft.com/office/drawing/2014/main" id="{645D2B8D-4615-3924-98B1-47F2719D8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4" y="461665"/>
            <a:ext cx="5299824" cy="3974868"/>
          </a:xfrm>
          <a:prstGeom prst="rect">
            <a:avLst/>
          </a:prstGeom>
        </p:spPr>
      </p:pic>
      <p:pic>
        <p:nvPicPr>
          <p:cNvPr id="20" name="Picture 19">
            <a:extLst>
              <a:ext uri="{FF2B5EF4-FFF2-40B4-BE49-F238E27FC236}">
                <a16:creationId xmlns:a16="http://schemas.microsoft.com/office/drawing/2014/main" id="{A51C0381-40A6-8EC0-C139-44F6B78BA7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9292" y="5363906"/>
            <a:ext cx="1712243" cy="1239900"/>
          </a:xfrm>
          <a:prstGeom prst="rect">
            <a:avLst/>
          </a:prstGeom>
        </p:spPr>
      </p:pic>
    </p:spTree>
    <p:extLst>
      <p:ext uri="{BB962C8B-B14F-4D97-AF65-F5344CB8AC3E}">
        <p14:creationId xmlns:p14="http://schemas.microsoft.com/office/powerpoint/2010/main" val="23196414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28431" y="-2726545"/>
            <a:ext cx="2887133" cy="920385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sp>
        <p:nvSpPr>
          <p:cNvPr id="11" name="TextBox 10">
            <a:extLst>
              <a:ext uri="{FF2B5EF4-FFF2-40B4-BE49-F238E27FC236}">
                <a16:creationId xmlns:a16="http://schemas.microsoft.com/office/drawing/2014/main" id="{548B3374-8C63-1110-34B6-DDB019B9BE97}"/>
              </a:ext>
            </a:extLst>
          </p:cNvPr>
          <p:cNvSpPr txBox="1"/>
          <p:nvPr/>
        </p:nvSpPr>
        <p:spPr>
          <a:xfrm>
            <a:off x="5299224" y="471870"/>
            <a:ext cx="3831466" cy="3816429"/>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dirty="0">
                <a:solidFill>
                  <a:schemeClr val="bg1"/>
                </a:solidFill>
              </a:rPr>
              <a:t>A leopard is the fastest animal on earth. God chose this swift animal to represent the Grecian Empire, spearheaded by Alexander the Great the Macedonian, because of the rapid rise of its empire and ability to conquer other nations almost overnight, it had four wings. </a:t>
            </a:r>
          </a:p>
          <a:p>
            <a:r>
              <a:rPr lang="en-US" dirty="0">
                <a:solidFill>
                  <a:schemeClr val="bg1"/>
                </a:solidFill>
              </a:rPr>
              <a:t>Now when Alexander died in 323 BC, at 33 years old, his vast empire split among his four generals, represented by the four heads of this third beast.</a:t>
            </a:r>
          </a:p>
          <a:p>
            <a:r>
              <a:rPr lang="en-US" sz="1200" dirty="0">
                <a:solidFill>
                  <a:schemeClr val="bg1"/>
                </a:solidFill>
              </a:rPr>
              <a:t> </a:t>
            </a:r>
          </a:p>
          <a:p>
            <a:r>
              <a:rPr lang="en-GB" sz="1600" b="1" dirty="0">
                <a:solidFill>
                  <a:srgbClr val="FFFF00"/>
                </a:solidFill>
              </a:rPr>
              <a:t>It was represented by Brass in the image!</a:t>
            </a:r>
            <a:r>
              <a:rPr lang="en-GB" sz="1600" dirty="0">
                <a:solidFill>
                  <a:schemeClr val="bg1"/>
                </a:solidFill>
              </a:rPr>
              <a:t>   </a:t>
            </a:r>
          </a:p>
        </p:txBody>
      </p:sp>
      <p:pic>
        <p:nvPicPr>
          <p:cNvPr id="17" name="Picture 16">
            <a:extLst>
              <a:ext uri="{FF2B5EF4-FFF2-40B4-BE49-F238E27FC236}">
                <a16:creationId xmlns:a16="http://schemas.microsoft.com/office/drawing/2014/main" id="{576D98E7-D128-9240-23D3-2C13CAF80C68}"/>
              </a:ext>
            </a:extLst>
          </p:cNvPr>
          <p:cNvPicPr>
            <a:picLocks noChangeAspect="1"/>
          </p:cNvPicPr>
          <p:nvPr/>
        </p:nvPicPr>
        <p:blipFill>
          <a:blip r:embed="rId3" cstate="print"/>
          <a:stretch>
            <a:fillRect/>
          </a:stretch>
        </p:blipFill>
        <p:spPr>
          <a:xfrm>
            <a:off x="287861" y="5300126"/>
            <a:ext cx="1733697" cy="1320806"/>
          </a:xfrm>
          <a:prstGeom prst="rect">
            <a:avLst/>
          </a:prstGeom>
        </p:spPr>
      </p:pic>
      <p:pic>
        <p:nvPicPr>
          <p:cNvPr id="19" name="Picture 18">
            <a:extLst>
              <a:ext uri="{FF2B5EF4-FFF2-40B4-BE49-F238E27FC236}">
                <a16:creationId xmlns:a16="http://schemas.microsoft.com/office/drawing/2014/main" id="{93F6059A-5079-941D-2A89-60C7AEDA5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4" y="461665"/>
            <a:ext cx="5299824" cy="3974868"/>
          </a:xfrm>
          <a:prstGeom prst="rect">
            <a:avLst/>
          </a:prstGeom>
        </p:spPr>
      </p:pic>
      <p:pic>
        <p:nvPicPr>
          <p:cNvPr id="20" name="Picture 19">
            <a:extLst>
              <a:ext uri="{FF2B5EF4-FFF2-40B4-BE49-F238E27FC236}">
                <a16:creationId xmlns:a16="http://schemas.microsoft.com/office/drawing/2014/main" id="{2341BBA4-24C3-0713-2849-F5CB86B92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692" y="5363708"/>
            <a:ext cx="1725180" cy="1257223"/>
          </a:xfrm>
          <a:prstGeom prst="rect">
            <a:avLst/>
          </a:prstGeom>
        </p:spPr>
      </p:pic>
      <p:pic>
        <p:nvPicPr>
          <p:cNvPr id="21" name="Picture 20">
            <a:extLst>
              <a:ext uri="{FF2B5EF4-FFF2-40B4-BE49-F238E27FC236}">
                <a16:creationId xmlns:a16="http://schemas.microsoft.com/office/drawing/2014/main" id="{58D93B5B-73FE-E7A3-E58F-D2D4A389F9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9292" y="5363906"/>
            <a:ext cx="1712243" cy="1239900"/>
          </a:xfrm>
          <a:prstGeom prst="rect">
            <a:avLst/>
          </a:prstGeom>
        </p:spPr>
      </p:pic>
    </p:spTree>
    <p:extLst>
      <p:ext uri="{BB962C8B-B14F-4D97-AF65-F5344CB8AC3E}">
        <p14:creationId xmlns:p14="http://schemas.microsoft.com/office/powerpoint/2010/main" val="152066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7" name="Picture 16">
            <a:extLst>
              <a:ext uri="{FF2B5EF4-FFF2-40B4-BE49-F238E27FC236}">
                <a16:creationId xmlns:a16="http://schemas.microsoft.com/office/drawing/2014/main" id="{4113EC86-A572-EFD3-C4A8-544A9C3CB3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801" y="0"/>
            <a:ext cx="4007644" cy="6858000"/>
          </a:xfrm>
          <a:prstGeom prst="rect">
            <a:avLst/>
          </a:prstGeom>
        </p:spPr>
      </p:pic>
      <p:sp>
        <p:nvSpPr>
          <p:cNvPr id="5" name="Explosion: 8 Points 4">
            <a:extLst>
              <a:ext uri="{FF2B5EF4-FFF2-40B4-BE49-F238E27FC236}">
                <a16:creationId xmlns:a16="http://schemas.microsoft.com/office/drawing/2014/main" id="{6EF9A3E0-7049-C835-A402-DAEAE89B9CCF}"/>
              </a:ext>
            </a:extLst>
          </p:cNvPr>
          <p:cNvSpPr/>
          <p:nvPr/>
        </p:nvSpPr>
        <p:spPr>
          <a:xfrm>
            <a:off x="-2" y="1453650"/>
            <a:ext cx="9144000" cy="5270269"/>
          </a:xfrm>
          <a:prstGeom prst="irregularSeal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0" i="0" dirty="0">
                <a:solidFill>
                  <a:schemeClr val="bg1"/>
                </a:solidFill>
                <a:effectLst/>
                <a:latin typeface="Google Sans"/>
              </a:rPr>
              <a:t>Geologists commonly use </a:t>
            </a:r>
          </a:p>
          <a:p>
            <a:pPr algn="ctr"/>
            <a:r>
              <a:rPr lang="en-US" sz="2000" b="0" i="0" dirty="0">
                <a:solidFill>
                  <a:schemeClr val="bg1"/>
                </a:solidFill>
                <a:effectLst/>
                <a:latin typeface="Google Sans"/>
              </a:rPr>
              <a:t>radiometric dating methods</a:t>
            </a:r>
          </a:p>
          <a:p>
            <a:pPr algn="ctr"/>
            <a:r>
              <a:rPr lang="en-US" sz="2000" b="0" i="0" dirty="0">
                <a:solidFill>
                  <a:schemeClr val="bg1"/>
                </a:solidFill>
                <a:effectLst/>
                <a:latin typeface="Google Sans"/>
              </a:rPr>
              <a:t>as reliable clocks to date ancient things.</a:t>
            </a:r>
            <a:endParaRPr lang="en-GB" sz="2000" dirty="0">
              <a:solidFill>
                <a:schemeClr val="bg1"/>
              </a:solidFill>
            </a:endParaRPr>
          </a:p>
        </p:txBody>
      </p:sp>
    </p:spTree>
    <p:extLst>
      <p:ext uri="{BB962C8B-B14F-4D97-AF65-F5344CB8AC3E}">
        <p14:creationId xmlns:p14="http://schemas.microsoft.com/office/powerpoint/2010/main" val="11488339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28431" y="-2726545"/>
            <a:ext cx="2887133" cy="920385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pic>
        <p:nvPicPr>
          <p:cNvPr id="21" name="Picture 20">
            <a:extLst>
              <a:ext uri="{FF2B5EF4-FFF2-40B4-BE49-F238E27FC236}">
                <a16:creationId xmlns:a16="http://schemas.microsoft.com/office/drawing/2014/main" id="{3BB5890A-78A8-4822-1A22-BE385C318C50}"/>
              </a:ext>
            </a:extLst>
          </p:cNvPr>
          <p:cNvPicPr>
            <a:picLocks noChangeAspect="1"/>
          </p:cNvPicPr>
          <p:nvPr/>
        </p:nvPicPr>
        <p:blipFill>
          <a:blip r:embed="rId3" cstate="print">
            <a:extLst>
              <a:ext uri="{28A0092B-C50C-407E-A947-70E740481C1C}">
                <a14:useLocalDpi xmlns:a14="http://schemas.microsoft.com/office/drawing/2010/main" val="0"/>
              </a:ext>
            </a:extLst>
          </a:blip>
          <a:srcRect l="50938" t="61586" r="22604" b="2086"/>
          <a:stretch/>
        </p:blipFill>
        <p:spPr>
          <a:xfrm>
            <a:off x="0" y="461665"/>
            <a:ext cx="5778231" cy="4208566"/>
          </a:xfrm>
          <a:prstGeom prst="rect">
            <a:avLst/>
          </a:prstGeom>
        </p:spPr>
      </p:pic>
      <p:sp>
        <p:nvSpPr>
          <p:cNvPr id="14" name="TextBox 13">
            <a:extLst>
              <a:ext uri="{FF2B5EF4-FFF2-40B4-BE49-F238E27FC236}">
                <a16:creationId xmlns:a16="http://schemas.microsoft.com/office/drawing/2014/main" id="{9F531226-6765-193A-098A-2AED0A151D89}"/>
              </a:ext>
            </a:extLst>
          </p:cNvPr>
          <p:cNvSpPr txBox="1"/>
          <p:nvPr/>
        </p:nvSpPr>
        <p:spPr>
          <a:xfrm>
            <a:off x="5778230" y="471870"/>
            <a:ext cx="3352459" cy="4154984"/>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dirty="0">
                <a:solidFill>
                  <a:srgbClr val="FFFF00"/>
                </a:solidFill>
              </a:rPr>
              <a:t>After this I saw in the night visions, and behold a fourth beast, dreadful and terrible, and strong exceedingly; and it had great iron teeth: it devoured and brake in pieces, and stamped the residue with the feet of it: and it was diverse from all the beasts that were before it; and it had ten horns. </a:t>
            </a:r>
            <a:endParaRPr lang="en-US" baseline="30000" dirty="0">
              <a:solidFill>
                <a:srgbClr val="FFFF00"/>
              </a:solidFill>
            </a:endParaRPr>
          </a:p>
          <a:p>
            <a:endParaRPr lang="en-US" baseline="30000" dirty="0"/>
          </a:p>
          <a:p>
            <a:r>
              <a:rPr lang="en-US" dirty="0"/>
              <a:t>Daniel 7:3-8</a:t>
            </a:r>
          </a:p>
          <a:p>
            <a:endParaRPr lang="en-US" dirty="0"/>
          </a:p>
          <a:p>
            <a:endParaRPr lang="en-US" dirty="0"/>
          </a:p>
          <a:p>
            <a:endParaRPr lang="en-GB" dirty="0"/>
          </a:p>
        </p:txBody>
      </p:sp>
      <p:pic>
        <p:nvPicPr>
          <p:cNvPr id="4" name="Picture 3">
            <a:extLst>
              <a:ext uri="{FF2B5EF4-FFF2-40B4-BE49-F238E27FC236}">
                <a16:creationId xmlns:a16="http://schemas.microsoft.com/office/drawing/2014/main" id="{900DDDF6-A1FF-2D0C-09A0-B9C44F39D0E5}"/>
              </a:ext>
            </a:extLst>
          </p:cNvPr>
          <p:cNvPicPr>
            <a:picLocks noChangeAspect="1"/>
          </p:cNvPicPr>
          <p:nvPr/>
        </p:nvPicPr>
        <p:blipFill>
          <a:blip r:embed="rId4" cstate="print"/>
          <a:stretch>
            <a:fillRect/>
          </a:stretch>
        </p:blipFill>
        <p:spPr>
          <a:xfrm>
            <a:off x="287861" y="5300126"/>
            <a:ext cx="1733697" cy="1320806"/>
          </a:xfrm>
          <a:prstGeom prst="rect">
            <a:avLst/>
          </a:prstGeom>
        </p:spPr>
      </p:pic>
      <p:pic>
        <p:nvPicPr>
          <p:cNvPr id="11" name="Picture 10">
            <a:extLst>
              <a:ext uri="{FF2B5EF4-FFF2-40B4-BE49-F238E27FC236}">
                <a16:creationId xmlns:a16="http://schemas.microsoft.com/office/drawing/2014/main" id="{40A100D2-3D47-8EFE-2FA7-331C7F7F08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692" y="5363708"/>
            <a:ext cx="1725180" cy="1257223"/>
          </a:xfrm>
          <a:prstGeom prst="rect">
            <a:avLst/>
          </a:prstGeom>
        </p:spPr>
      </p:pic>
      <p:pic>
        <p:nvPicPr>
          <p:cNvPr id="17" name="Picture 16">
            <a:extLst>
              <a:ext uri="{FF2B5EF4-FFF2-40B4-BE49-F238E27FC236}">
                <a16:creationId xmlns:a16="http://schemas.microsoft.com/office/drawing/2014/main" id="{60994846-EBA4-0103-BA5C-5DFB4CBD7D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9292" y="5363906"/>
            <a:ext cx="1712243" cy="1239900"/>
          </a:xfrm>
          <a:prstGeom prst="rect">
            <a:avLst/>
          </a:prstGeom>
        </p:spPr>
      </p:pic>
    </p:spTree>
    <p:extLst>
      <p:ext uri="{BB962C8B-B14F-4D97-AF65-F5344CB8AC3E}">
        <p14:creationId xmlns:p14="http://schemas.microsoft.com/office/powerpoint/2010/main" val="35271893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28431" y="-2726545"/>
            <a:ext cx="2887133" cy="9203859"/>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pic>
        <p:nvPicPr>
          <p:cNvPr id="5" name="Picture 4">
            <a:extLst>
              <a:ext uri="{FF2B5EF4-FFF2-40B4-BE49-F238E27FC236}">
                <a16:creationId xmlns:a16="http://schemas.microsoft.com/office/drawing/2014/main" id="{5C307F20-EE4E-0096-B831-A0E0866EB6BC}"/>
              </a:ext>
            </a:extLst>
          </p:cNvPr>
          <p:cNvPicPr>
            <a:picLocks noChangeAspect="1"/>
          </p:cNvPicPr>
          <p:nvPr/>
        </p:nvPicPr>
        <p:blipFill>
          <a:blip r:embed="rId3" cstate="print">
            <a:extLst>
              <a:ext uri="{28A0092B-C50C-407E-A947-70E740481C1C}">
                <a14:useLocalDpi xmlns:a14="http://schemas.microsoft.com/office/drawing/2010/main" val="0"/>
              </a:ext>
            </a:extLst>
          </a:blip>
          <a:srcRect l="1166" t="20661" r="72668" b="43010"/>
          <a:stretch/>
        </p:blipFill>
        <p:spPr>
          <a:xfrm>
            <a:off x="299650" y="5357564"/>
            <a:ext cx="1715415" cy="1263368"/>
          </a:xfrm>
          <a:prstGeom prst="rect">
            <a:avLst/>
          </a:prstGeom>
        </p:spPr>
      </p:pic>
      <p:pic>
        <p:nvPicPr>
          <p:cNvPr id="16" name="Picture 15">
            <a:extLst>
              <a:ext uri="{FF2B5EF4-FFF2-40B4-BE49-F238E27FC236}">
                <a16:creationId xmlns:a16="http://schemas.microsoft.com/office/drawing/2014/main" id="{A060AB76-9DAF-5C68-9F29-862514ECC0E1}"/>
              </a:ext>
            </a:extLst>
          </p:cNvPr>
          <p:cNvPicPr>
            <a:picLocks noChangeAspect="1"/>
          </p:cNvPicPr>
          <p:nvPr/>
        </p:nvPicPr>
        <p:blipFill>
          <a:blip r:embed="rId3" cstate="print">
            <a:extLst>
              <a:ext uri="{28A0092B-C50C-407E-A947-70E740481C1C}">
                <a14:useLocalDpi xmlns:a14="http://schemas.microsoft.com/office/drawing/2010/main" val="0"/>
              </a:ext>
            </a:extLst>
          </a:blip>
          <a:srcRect l="51563" t="20152" r="23646" b="42537"/>
          <a:stretch/>
        </p:blipFill>
        <p:spPr>
          <a:xfrm>
            <a:off x="2082799" y="5363709"/>
            <a:ext cx="1735665" cy="1257223"/>
          </a:xfrm>
          <a:prstGeom prst="rect">
            <a:avLst/>
          </a:prstGeom>
        </p:spPr>
      </p:pic>
      <p:pic>
        <p:nvPicPr>
          <p:cNvPr id="19" name="Picture 18">
            <a:extLst>
              <a:ext uri="{FF2B5EF4-FFF2-40B4-BE49-F238E27FC236}">
                <a16:creationId xmlns:a16="http://schemas.microsoft.com/office/drawing/2014/main" id="{1070243D-896F-2B8B-3483-4AE8AC2C7D30}"/>
              </a:ext>
            </a:extLst>
          </p:cNvPr>
          <p:cNvPicPr>
            <a:picLocks noChangeAspect="1"/>
          </p:cNvPicPr>
          <p:nvPr/>
        </p:nvPicPr>
        <p:blipFill>
          <a:blip r:embed="rId3" cstate="print">
            <a:extLst>
              <a:ext uri="{28A0092B-C50C-407E-A947-70E740481C1C}">
                <a14:useLocalDpi xmlns:a14="http://schemas.microsoft.com/office/drawing/2010/main" val="0"/>
              </a:ext>
            </a:extLst>
          </a:blip>
          <a:srcRect l="1494" t="61987" r="73923" b="1624"/>
          <a:stretch/>
        </p:blipFill>
        <p:spPr>
          <a:xfrm>
            <a:off x="3886198" y="5364444"/>
            <a:ext cx="1735664" cy="1256488"/>
          </a:xfrm>
          <a:prstGeom prst="rect">
            <a:avLst/>
          </a:prstGeom>
        </p:spPr>
      </p:pic>
      <p:pic>
        <p:nvPicPr>
          <p:cNvPr id="21" name="Picture 20">
            <a:extLst>
              <a:ext uri="{FF2B5EF4-FFF2-40B4-BE49-F238E27FC236}">
                <a16:creationId xmlns:a16="http://schemas.microsoft.com/office/drawing/2014/main" id="{3BB5890A-78A8-4822-1A22-BE385C318C50}"/>
              </a:ext>
            </a:extLst>
          </p:cNvPr>
          <p:cNvPicPr>
            <a:picLocks noChangeAspect="1"/>
          </p:cNvPicPr>
          <p:nvPr/>
        </p:nvPicPr>
        <p:blipFill>
          <a:blip r:embed="rId3" cstate="print">
            <a:extLst>
              <a:ext uri="{28A0092B-C50C-407E-A947-70E740481C1C}">
                <a14:useLocalDpi xmlns:a14="http://schemas.microsoft.com/office/drawing/2010/main" val="0"/>
              </a:ext>
            </a:extLst>
          </a:blip>
          <a:srcRect l="50938" t="61586" r="22604" b="2086"/>
          <a:stretch/>
        </p:blipFill>
        <p:spPr>
          <a:xfrm>
            <a:off x="0" y="461665"/>
            <a:ext cx="5778231" cy="4208566"/>
          </a:xfrm>
          <a:prstGeom prst="rect">
            <a:avLst/>
          </a:prstGeom>
        </p:spPr>
      </p:pic>
      <p:pic>
        <p:nvPicPr>
          <p:cNvPr id="4" name="Picture 3">
            <a:extLst>
              <a:ext uri="{FF2B5EF4-FFF2-40B4-BE49-F238E27FC236}">
                <a16:creationId xmlns:a16="http://schemas.microsoft.com/office/drawing/2014/main" id="{14FABEF9-C6FC-8496-9D18-E324D667ECD6}"/>
              </a:ext>
            </a:extLst>
          </p:cNvPr>
          <p:cNvPicPr>
            <a:picLocks noChangeAspect="1"/>
          </p:cNvPicPr>
          <p:nvPr/>
        </p:nvPicPr>
        <p:blipFill>
          <a:blip r:embed="rId3" cstate="print">
            <a:extLst>
              <a:ext uri="{28A0092B-C50C-407E-A947-70E740481C1C}">
                <a14:useLocalDpi xmlns:a14="http://schemas.microsoft.com/office/drawing/2010/main" val="0"/>
              </a:ext>
            </a:extLst>
          </a:blip>
          <a:srcRect l="50938" t="61586" r="22604" b="2086"/>
          <a:stretch/>
        </p:blipFill>
        <p:spPr>
          <a:xfrm>
            <a:off x="5689596" y="5352540"/>
            <a:ext cx="1735665" cy="1264169"/>
          </a:xfrm>
          <a:prstGeom prst="rect">
            <a:avLst/>
          </a:prstGeom>
        </p:spPr>
      </p:pic>
      <p:sp>
        <p:nvSpPr>
          <p:cNvPr id="14" name="TextBox 13">
            <a:extLst>
              <a:ext uri="{FF2B5EF4-FFF2-40B4-BE49-F238E27FC236}">
                <a16:creationId xmlns:a16="http://schemas.microsoft.com/office/drawing/2014/main" id="{9F531226-6765-193A-098A-2AED0A151D89}"/>
              </a:ext>
            </a:extLst>
          </p:cNvPr>
          <p:cNvSpPr txBox="1"/>
          <p:nvPr/>
        </p:nvSpPr>
        <p:spPr>
          <a:xfrm>
            <a:off x="0" y="3429000"/>
            <a:ext cx="5778231" cy="341632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b="0" i="0" dirty="0">
                <a:solidFill>
                  <a:schemeClr val="bg1"/>
                </a:solidFill>
                <a:effectLst/>
                <a:latin typeface="Open Sans" panose="020B0606030504020204" pitchFamily="34" charset="0"/>
              </a:rPr>
              <a:t>The </a:t>
            </a:r>
            <a:r>
              <a:rPr lang="en-US" b="1" i="0" dirty="0">
                <a:solidFill>
                  <a:schemeClr val="bg1"/>
                </a:solidFill>
                <a:effectLst/>
                <a:latin typeface="Open Sans" panose="020B0606030504020204" pitchFamily="34" charset="0"/>
              </a:rPr>
              <a:t>fourth beast</a:t>
            </a:r>
            <a:r>
              <a:rPr lang="en-US" b="0" i="0" dirty="0">
                <a:solidFill>
                  <a:schemeClr val="bg1"/>
                </a:solidFill>
                <a:effectLst/>
                <a:latin typeface="Open Sans" panose="020B0606030504020204" pitchFamily="34" charset="0"/>
              </a:rPr>
              <a:t> is no doubt the Roman Empire which appeared on the scene more ferocious than the previous empires. </a:t>
            </a:r>
          </a:p>
          <a:p>
            <a:r>
              <a:rPr lang="en-US" b="0" i="0" dirty="0">
                <a:solidFill>
                  <a:schemeClr val="bg1"/>
                </a:solidFill>
                <a:effectLst/>
                <a:latin typeface="Open Sans" panose="020B0606030504020204" pitchFamily="34" charset="0"/>
              </a:rPr>
              <a:t>Its great iron teeth spoke of its unequalled military strength and in its persecution of God’s people Rome is unrivalled. </a:t>
            </a:r>
          </a:p>
          <a:p>
            <a:endParaRPr lang="en-US" dirty="0">
              <a:solidFill>
                <a:schemeClr val="bg1"/>
              </a:solidFill>
              <a:latin typeface="Open Sans" panose="020B0606030504020204" pitchFamily="34" charset="0"/>
            </a:endParaRPr>
          </a:p>
          <a:p>
            <a:r>
              <a:rPr lang="en-US" b="0" i="0" dirty="0">
                <a:solidFill>
                  <a:schemeClr val="bg1"/>
                </a:solidFill>
                <a:effectLst/>
                <a:latin typeface="Open Sans" panose="020B0606030504020204" pitchFamily="34" charset="0"/>
              </a:rPr>
              <a:t>Remember in the sacking of the Temple in Jerusalem, in 70 AD, </a:t>
            </a:r>
          </a:p>
          <a:p>
            <a:r>
              <a:rPr lang="en-US" b="0" i="0" dirty="0">
                <a:solidFill>
                  <a:schemeClr val="bg1"/>
                </a:solidFill>
                <a:effectLst/>
                <a:latin typeface="Open Sans" panose="020B0606030504020204" pitchFamily="34" charset="0"/>
              </a:rPr>
              <a:t>Titus slaughtered 1.1 million people.</a:t>
            </a:r>
          </a:p>
          <a:p>
            <a:endParaRPr lang="en-US" b="0" i="0" dirty="0">
              <a:solidFill>
                <a:schemeClr val="bg1"/>
              </a:solidFill>
              <a:effectLst/>
              <a:latin typeface="Open Sans" panose="020B0606030504020204" pitchFamily="34" charset="0"/>
            </a:endParaRPr>
          </a:p>
          <a:p>
            <a:r>
              <a:rPr lang="en-GB" b="1" dirty="0">
                <a:solidFill>
                  <a:srgbClr val="FFFF00"/>
                </a:solidFill>
              </a:rPr>
              <a:t>It was represented by Iron in the image!</a:t>
            </a:r>
          </a:p>
        </p:txBody>
      </p:sp>
    </p:spTree>
    <p:extLst>
      <p:ext uri="{BB962C8B-B14F-4D97-AF65-F5344CB8AC3E}">
        <p14:creationId xmlns:p14="http://schemas.microsoft.com/office/powerpoint/2010/main" val="3752574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19359" y="-2387625"/>
            <a:ext cx="2857285" cy="8555865"/>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1484"/>
              <a:gd name="adj2" fmla="val -22531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pic>
        <p:nvPicPr>
          <p:cNvPr id="21" name="Picture 20">
            <a:extLst>
              <a:ext uri="{FF2B5EF4-FFF2-40B4-BE49-F238E27FC236}">
                <a16:creationId xmlns:a16="http://schemas.microsoft.com/office/drawing/2014/main" id="{3BB5890A-78A8-4822-1A22-BE385C318C50}"/>
              </a:ext>
            </a:extLst>
          </p:cNvPr>
          <p:cNvPicPr>
            <a:picLocks noChangeAspect="1"/>
          </p:cNvPicPr>
          <p:nvPr/>
        </p:nvPicPr>
        <p:blipFill>
          <a:blip r:embed="rId3" cstate="print">
            <a:extLst>
              <a:ext uri="{28A0092B-C50C-407E-A947-70E740481C1C}">
                <a14:useLocalDpi xmlns:a14="http://schemas.microsoft.com/office/drawing/2010/main" val="0"/>
              </a:ext>
            </a:extLst>
          </a:blip>
          <a:srcRect l="50938" t="61586" r="22604" b="2086"/>
          <a:stretch/>
        </p:blipFill>
        <p:spPr>
          <a:xfrm>
            <a:off x="5689596" y="5352540"/>
            <a:ext cx="1735665" cy="1264169"/>
          </a:xfrm>
          <a:prstGeom prst="rect">
            <a:avLst/>
          </a:prstGeom>
        </p:spPr>
      </p:pic>
      <p:sp>
        <p:nvSpPr>
          <p:cNvPr id="14" name="Double Wave 13">
            <a:extLst>
              <a:ext uri="{FF2B5EF4-FFF2-40B4-BE49-F238E27FC236}">
                <a16:creationId xmlns:a16="http://schemas.microsoft.com/office/drawing/2014/main" id="{C796DEB1-BA34-C954-7CAB-EF401C56EDE3}"/>
              </a:ext>
            </a:extLst>
          </p:cNvPr>
          <p:cNvSpPr/>
          <p:nvPr/>
        </p:nvSpPr>
        <p:spPr>
          <a:xfrm>
            <a:off x="1718738" y="524104"/>
            <a:ext cx="5562596" cy="1351280"/>
          </a:xfrm>
          <a:prstGeom prst="doubleWav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The statue is how man viewed these kingdoms</a:t>
            </a:r>
            <a:endParaRPr lang="en-GB" dirty="0"/>
          </a:p>
        </p:txBody>
      </p:sp>
      <p:sp>
        <p:nvSpPr>
          <p:cNvPr id="17" name="Double Wave 16">
            <a:extLst>
              <a:ext uri="{FF2B5EF4-FFF2-40B4-BE49-F238E27FC236}">
                <a16:creationId xmlns:a16="http://schemas.microsoft.com/office/drawing/2014/main" id="{E16F4A50-40C5-8D9D-3801-CF220611BC70}"/>
              </a:ext>
            </a:extLst>
          </p:cNvPr>
          <p:cNvSpPr/>
          <p:nvPr/>
        </p:nvSpPr>
        <p:spPr>
          <a:xfrm>
            <a:off x="1718738" y="3695710"/>
            <a:ext cx="5562596" cy="1351280"/>
          </a:xfrm>
          <a:prstGeom prst="doubleWav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b="1" dirty="0"/>
              <a:t>The beasts are how God viewed these kingdoms</a:t>
            </a:r>
            <a:endParaRPr lang="en-GB" sz="2000" b="1" dirty="0"/>
          </a:p>
        </p:txBody>
      </p:sp>
      <p:pic>
        <p:nvPicPr>
          <p:cNvPr id="4" name="Picture 3">
            <a:extLst>
              <a:ext uri="{FF2B5EF4-FFF2-40B4-BE49-F238E27FC236}">
                <a16:creationId xmlns:a16="http://schemas.microsoft.com/office/drawing/2014/main" id="{502E78F7-175E-5D25-85B0-8C440D142E28}"/>
              </a:ext>
            </a:extLst>
          </p:cNvPr>
          <p:cNvPicPr>
            <a:picLocks noChangeAspect="1"/>
          </p:cNvPicPr>
          <p:nvPr/>
        </p:nvPicPr>
        <p:blipFill>
          <a:blip r:embed="rId4" cstate="print"/>
          <a:stretch>
            <a:fillRect/>
          </a:stretch>
        </p:blipFill>
        <p:spPr>
          <a:xfrm>
            <a:off x="287861" y="5300126"/>
            <a:ext cx="1733697" cy="1320806"/>
          </a:xfrm>
          <a:prstGeom prst="rect">
            <a:avLst/>
          </a:prstGeom>
        </p:spPr>
      </p:pic>
      <p:pic>
        <p:nvPicPr>
          <p:cNvPr id="11" name="Picture 10">
            <a:extLst>
              <a:ext uri="{FF2B5EF4-FFF2-40B4-BE49-F238E27FC236}">
                <a16:creationId xmlns:a16="http://schemas.microsoft.com/office/drawing/2014/main" id="{F4B61AC9-46C4-C9DE-B787-F77059D2A3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692" y="5363708"/>
            <a:ext cx="1725180" cy="1257223"/>
          </a:xfrm>
          <a:prstGeom prst="rect">
            <a:avLst/>
          </a:prstGeom>
        </p:spPr>
      </p:pic>
      <p:pic>
        <p:nvPicPr>
          <p:cNvPr id="20" name="Picture 19">
            <a:extLst>
              <a:ext uri="{FF2B5EF4-FFF2-40B4-BE49-F238E27FC236}">
                <a16:creationId xmlns:a16="http://schemas.microsoft.com/office/drawing/2014/main" id="{C0CE4BF5-F9F8-C3AC-0851-A3270EF847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9292" y="5363906"/>
            <a:ext cx="1712243" cy="1239900"/>
          </a:xfrm>
          <a:prstGeom prst="rect">
            <a:avLst/>
          </a:prstGeom>
        </p:spPr>
      </p:pic>
      <p:pic>
        <p:nvPicPr>
          <p:cNvPr id="5" name="Picture 4">
            <a:extLst>
              <a:ext uri="{FF2B5EF4-FFF2-40B4-BE49-F238E27FC236}">
                <a16:creationId xmlns:a16="http://schemas.microsoft.com/office/drawing/2014/main" id="{C9F48563-6CCC-4551-99AA-8AD7881FF6E2}"/>
              </a:ext>
            </a:extLst>
          </p:cNvPr>
          <p:cNvPicPr>
            <a:picLocks noChangeAspect="1"/>
          </p:cNvPicPr>
          <p:nvPr/>
        </p:nvPicPr>
        <p:blipFill>
          <a:blip r:embed="rId7">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38948723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2102CC-9BFD-7DBC-162F-2443657D3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19359" y="-2387625"/>
            <a:ext cx="2857285" cy="8555865"/>
          </a:xfrm>
          <a:prstGeom prst="rect">
            <a:avLst/>
          </a:prstGeom>
        </p:spPr>
      </p:pic>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3318951"/>
          <a:ext cx="9144003" cy="1351280"/>
        </p:xfrm>
        <a:graphic>
          <a:graphicData uri="http://schemas.openxmlformats.org/drawingml/2006/table">
            <a:tbl>
              <a:tblPr firstRow="1" bandRow="1">
                <a:tableStyleId>{5C22544A-7EE6-4342-B048-85BDC9FD1C3A}</a:tableStyleId>
              </a:tblPr>
              <a:tblGrid>
                <a:gridCol w="2125135">
                  <a:extLst>
                    <a:ext uri="{9D8B030D-6E8A-4147-A177-3AD203B41FA5}">
                      <a16:colId xmlns:a16="http://schemas.microsoft.com/office/drawing/2014/main" val="1605908888"/>
                    </a:ext>
                  </a:extLst>
                </a:gridCol>
                <a:gridCol w="1532467">
                  <a:extLst>
                    <a:ext uri="{9D8B030D-6E8A-4147-A177-3AD203B41FA5}">
                      <a16:colId xmlns:a16="http://schemas.microsoft.com/office/drawing/2014/main" val="2794601861"/>
                    </a:ext>
                  </a:extLst>
                </a:gridCol>
                <a:gridCol w="2937933">
                  <a:extLst>
                    <a:ext uri="{9D8B030D-6E8A-4147-A177-3AD203B41FA5}">
                      <a16:colId xmlns:a16="http://schemas.microsoft.com/office/drawing/2014/main" val="4275119984"/>
                    </a:ext>
                  </a:extLst>
                </a:gridCol>
                <a:gridCol w="372535">
                  <a:extLst>
                    <a:ext uri="{9D8B030D-6E8A-4147-A177-3AD203B41FA5}">
                      <a16:colId xmlns:a16="http://schemas.microsoft.com/office/drawing/2014/main" val="1273066453"/>
                    </a:ext>
                  </a:extLst>
                </a:gridCol>
                <a:gridCol w="1303866">
                  <a:extLst>
                    <a:ext uri="{9D8B030D-6E8A-4147-A177-3AD203B41FA5}">
                      <a16:colId xmlns:a16="http://schemas.microsoft.com/office/drawing/2014/main" val="3399431199"/>
                    </a:ext>
                  </a:extLst>
                </a:gridCol>
                <a:gridCol w="872067">
                  <a:extLst>
                    <a:ext uri="{9D8B030D-6E8A-4147-A177-3AD203B41FA5}">
                      <a16:colId xmlns:a16="http://schemas.microsoft.com/office/drawing/2014/main" val="3743776337"/>
                    </a:ext>
                  </a:extLst>
                </a:gridCol>
              </a:tblGrid>
              <a:tr h="261602">
                <a:tc gridSpan="4">
                  <a:txBody>
                    <a:bodyPr/>
                    <a:lstStyle/>
                    <a:p>
                      <a:pPr algn="ctr"/>
                      <a:r>
                        <a:rPr lang="en-US" sz="1400" dirty="0"/>
                        <a:t>Law</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en-US" sz="1400" dirty="0"/>
                        <a:t>Grace</a:t>
                      </a:r>
                      <a:endParaRPr lang="en-GB" sz="1400" dirty="0"/>
                    </a:p>
                  </a:txBody>
                  <a:tcPr anchor="ctr"/>
                </a:tc>
                <a:tc>
                  <a:txBody>
                    <a:bodyPr/>
                    <a:lstStyle/>
                    <a:p>
                      <a:pPr algn="ctr"/>
                      <a:r>
                        <a:rPr lang="en-US" sz="1400" dirty="0"/>
                        <a:t>Kingdom</a:t>
                      </a:r>
                      <a:endParaRPr lang="en-GB" sz="1400" dirty="0"/>
                    </a:p>
                  </a:txBody>
                  <a:tcPr anchor="ctr"/>
                </a:tc>
                <a:extLst>
                  <a:ext uri="{0D108BD9-81ED-4DB2-BD59-A6C34878D82A}">
                    <a16:rowId xmlns:a16="http://schemas.microsoft.com/office/drawing/2014/main" val="355218616"/>
                  </a:ext>
                </a:extLst>
              </a:tr>
              <a:tr h="185420">
                <a:tc>
                  <a:txBody>
                    <a:bodyPr/>
                    <a:lstStyle/>
                    <a:p>
                      <a:pPr algn="ctr"/>
                      <a:r>
                        <a:rPr lang="en-US" sz="1400" b="1" dirty="0"/>
                        <a:t>Babylonian</a:t>
                      </a:r>
                      <a:endParaRPr lang="en-GB" sz="1400" b="1" dirty="0"/>
                    </a:p>
                  </a:txBody>
                  <a:tcPr anchor="ctr">
                    <a:solidFill>
                      <a:srgbClr val="FFFF00"/>
                    </a:solidFill>
                  </a:tcPr>
                </a:tc>
                <a:tc>
                  <a:txBody>
                    <a:bodyPr/>
                    <a:lstStyle/>
                    <a:p>
                      <a:pPr algn="ctr"/>
                      <a:r>
                        <a:rPr lang="en-US" sz="1400" b="1" dirty="0"/>
                        <a:t>Medes &amp; Persians</a:t>
                      </a:r>
                      <a:endParaRPr lang="en-GB" sz="1400" b="1" dirty="0"/>
                    </a:p>
                  </a:txBody>
                  <a:tcPr anchor="ctr"/>
                </a:tc>
                <a:tc>
                  <a:txBody>
                    <a:bodyPr/>
                    <a:lstStyle/>
                    <a:p>
                      <a:pPr algn="ctr"/>
                      <a:r>
                        <a:rPr lang="en-US" sz="1400" b="1" dirty="0"/>
                        <a:t>Greece</a:t>
                      </a:r>
                      <a:endParaRPr lang="en-GB" sz="1400" b="1" dirty="0"/>
                    </a:p>
                  </a:txBody>
                  <a:tcPr anchor="ctr">
                    <a:solidFill>
                      <a:srgbClr val="FFC000"/>
                    </a:solidFill>
                  </a:tcPr>
                </a:tc>
                <a:tc gridSpan="2">
                  <a:txBody>
                    <a:bodyPr/>
                    <a:lstStyle/>
                    <a:p>
                      <a:pPr algn="ctr"/>
                      <a:r>
                        <a:rPr lang="en-US" sz="1400" b="1" dirty="0">
                          <a:solidFill>
                            <a:schemeClr val="bg1"/>
                          </a:solidFill>
                        </a:rPr>
                        <a:t>Rome</a:t>
                      </a:r>
                      <a:endParaRPr lang="en-GB" sz="1400" b="1" dirty="0">
                        <a:solidFill>
                          <a:schemeClr val="bg1"/>
                        </a:solidFill>
                      </a:endParaRPr>
                    </a:p>
                  </a:txBody>
                  <a:tcPr anchor="ctr">
                    <a:solidFill>
                      <a:schemeClr val="tx1">
                        <a:lumMod val="65000"/>
                        <a:lumOff val="35000"/>
                      </a:schemeClr>
                    </a:solidFill>
                  </a:tcPr>
                </a:tc>
                <a:tc hMerge="1">
                  <a:txBody>
                    <a:bodyPr/>
                    <a:lstStyle/>
                    <a:p>
                      <a:endParaRPr dirty="0"/>
                    </a:p>
                  </a:txBody>
                  <a:tcPr anchor="ctr"/>
                </a:tc>
                <a:tc>
                  <a:txBody>
                    <a:bodyPr/>
                    <a:lstStyle/>
                    <a:p>
                      <a:pPr algn="ctr"/>
                      <a:r>
                        <a:rPr lang="en-US" sz="1400" b="1" dirty="0">
                          <a:solidFill>
                            <a:schemeClr val="bg1"/>
                          </a:solidFill>
                        </a:rPr>
                        <a:t>Last</a:t>
                      </a:r>
                      <a:endParaRPr lang="en-GB" sz="1400" b="1" dirty="0">
                        <a:solidFill>
                          <a:schemeClr val="bg1"/>
                        </a:solidFill>
                      </a:endParaRPr>
                    </a:p>
                  </a:txBody>
                  <a:tcPr anchor="ctr">
                    <a:solidFill>
                      <a:schemeClr val="accent4">
                        <a:lumMod val="50000"/>
                      </a:schemeClr>
                    </a:solidFill>
                  </a:tcPr>
                </a:tc>
                <a:extLst>
                  <a:ext uri="{0D108BD9-81ED-4DB2-BD59-A6C34878D82A}">
                    <a16:rowId xmlns:a16="http://schemas.microsoft.com/office/drawing/2014/main" val="427159658"/>
                  </a:ext>
                </a:extLst>
              </a:tr>
              <a:tr h="370840">
                <a:tc gridSpan="4">
                  <a:txBody>
                    <a:bodyPr/>
                    <a:lstStyle/>
                    <a:p>
                      <a:pPr algn="l"/>
                      <a:r>
                        <a:rPr lang="en-US" sz="1200" dirty="0"/>
                        <a:t>  608 </a:t>
                      </a:r>
                      <a:r>
                        <a:rPr lang="en-US" sz="1200" dirty="0" err="1"/>
                        <a:t>bc</a:t>
                      </a:r>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0</a:t>
                      </a:r>
                      <a:endParaRPr lang="en-GB" sz="1400" dirty="0"/>
                    </a:p>
                  </a:txBody>
                  <a:tcPr anchor="ctr"/>
                </a:tc>
                <a:tc>
                  <a:txBody>
                    <a:bodyPr/>
                    <a:lstStyle/>
                    <a:p>
                      <a:pPr algn="l"/>
                      <a:r>
                        <a:rPr lang="en-US" sz="1400" dirty="0"/>
                        <a:t>?AD</a:t>
                      </a:r>
                      <a:endParaRPr lang="en-GB" sz="1400" dirty="0"/>
                    </a:p>
                  </a:txBody>
                  <a:tcPr anchor="ctr"/>
                </a:tc>
                <a:extLst>
                  <a:ext uri="{0D108BD9-81ED-4DB2-BD59-A6C34878D82A}">
                    <a16:rowId xmlns:a16="http://schemas.microsoft.com/office/drawing/2014/main" val="3811106637"/>
                  </a:ext>
                </a:extLst>
              </a:tr>
              <a:tr h="370840">
                <a:tc gridSpan="4">
                  <a:txBody>
                    <a:bodyPr/>
                    <a:lstStyle/>
                    <a:p>
                      <a:pPr algn="l"/>
                      <a:endParaRPr lang="en-GB" sz="1200" dirty="0"/>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r>
                        <a:rPr lang="en-US" sz="1400" dirty="0"/>
                        <a:t>Christ</a:t>
                      </a:r>
                      <a:endParaRPr lang="en-GB" sz="1400" dirty="0"/>
                    </a:p>
                  </a:txBody>
                  <a:tcPr anchor="ctr"/>
                </a:tc>
                <a:tc>
                  <a:txBody>
                    <a:bodyPr/>
                    <a:lstStyle/>
                    <a:p>
                      <a:pPr algn="l"/>
                      <a:r>
                        <a:rPr lang="en-US" sz="1400" dirty="0"/>
                        <a:t>Kingdom</a:t>
                      </a:r>
                      <a:endParaRPr lang="en-GB" sz="1400" dirty="0"/>
                    </a:p>
                  </a:txBody>
                  <a:tcPr anchor="ctr"/>
                </a:tc>
                <a:extLst>
                  <a:ext uri="{0D108BD9-81ED-4DB2-BD59-A6C34878D82A}">
                    <a16:rowId xmlns:a16="http://schemas.microsoft.com/office/drawing/2014/main" val="715549230"/>
                  </a:ext>
                </a:extLst>
              </a:tr>
            </a:tbl>
          </a:graphicData>
        </a:graphic>
      </p:graphicFrame>
      <p:sp>
        <p:nvSpPr>
          <p:cNvPr id="12" name="Arrow: Up 11">
            <a:extLst>
              <a:ext uri="{FF2B5EF4-FFF2-40B4-BE49-F238E27FC236}">
                <a16:creationId xmlns:a16="http://schemas.microsoft.com/office/drawing/2014/main" id="{D64640E2-A4EC-0ACB-4A1F-F58DE6725BD8}"/>
              </a:ext>
            </a:extLst>
          </p:cNvPr>
          <p:cNvSpPr/>
          <p:nvPr/>
        </p:nvSpPr>
        <p:spPr>
          <a:xfrm>
            <a:off x="6917268"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8229602" y="4243511"/>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15" name="Straight Connector 14">
            <a:extLst>
              <a:ext uri="{FF2B5EF4-FFF2-40B4-BE49-F238E27FC236}">
                <a16:creationId xmlns:a16="http://schemas.microsoft.com/office/drawing/2014/main" id="{E3E4C204-8BE5-33C3-495B-20ED0282AD74}"/>
              </a:ext>
            </a:extLst>
          </p:cNvPr>
          <p:cNvCxnSpPr>
            <a:cxnSpLocks/>
          </p:cNvCxnSpPr>
          <p:nvPr/>
        </p:nvCxnSpPr>
        <p:spPr>
          <a:xfrm>
            <a:off x="81354" y="3318951"/>
            <a:ext cx="0" cy="346285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 name="Speech Bubble: Rectangle 2">
            <a:extLst>
              <a:ext uri="{FF2B5EF4-FFF2-40B4-BE49-F238E27FC236}">
                <a16:creationId xmlns:a16="http://schemas.microsoft.com/office/drawing/2014/main" id="{4542620B-7DFD-2295-5D5C-70AE3473847D}"/>
              </a:ext>
            </a:extLst>
          </p:cNvPr>
          <p:cNvSpPr/>
          <p:nvPr/>
        </p:nvSpPr>
        <p:spPr>
          <a:xfrm>
            <a:off x="279400" y="4953000"/>
            <a:ext cx="1735665" cy="1667933"/>
          </a:xfrm>
          <a:prstGeom prst="wedgeRectCallout">
            <a:avLst>
              <a:gd name="adj1" fmla="val -51077"/>
              <a:gd name="adj2" fmla="val -22582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Babylon</a:t>
            </a:r>
            <a:endParaRPr lang="en-US" b="1" dirty="0">
              <a:solidFill>
                <a:srgbClr val="FFFF00"/>
              </a:solidFill>
            </a:endParaRPr>
          </a:p>
          <a:p>
            <a:pPr algn="ctr"/>
            <a:endParaRPr lang="en-US" dirty="0"/>
          </a:p>
          <a:p>
            <a:pPr algn="ctr"/>
            <a:endParaRPr lang="en-US" dirty="0"/>
          </a:p>
          <a:p>
            <a:pPr algn="ctr"/>
            <a:r>
              <a:rPr lang="en-US" sz="1400" dirty="0"/>
              <a:t>Thou art this </a:t>
            </a:r>
          </a:p>
          <a:p>
            <a:pPr algn="ctr"/>
            <a:r>
              <a:rPr lang="en-US" sz="1400" dirty="0"/>
              <a:t>head of gold!</a:t>
            </a:r>
          </a:p>
          <a:p>
            <a:pPr algn="ctr"/>
            <a:r>
              <a:rPr lang="en-US" sz="1400" dirty="0">
                <a:solidFill>
                  <a:srgbClr val="FFFF00"/>
                </a:solidFill>
              </a:rPr>
              <a:t>Daniel 2v38</a:t>
            </a:r>
          </a:p>
        </p:txBody>
      </p:sp>
      <p:sp>
        <p:nvSpPr>
          <p:cNvPr id="7" name="Speech Bubble: Rectangle 6">
            <a:extLst>
              <a:ext uri="{FF2B5EF4-FFF2-40B4-BE49-F238E27FC236}">
                <a16:creationId xmlns:a16="http://schemas.microsoft.com/office/drawing/2014/main" id="{E92809C2-B0DE-B0FE-B413-8C8CBE1E8911}"/>
              </a:ext>
            </a:extLst>
          </p:cNvPr>
          <p:cNvSpPr/>
          <p:nvPr/>
        </p:nvSpPr>
        <p:spPr>
          <a:xfrm>
            <a:off x="2082799" y="4953000"/>
            <a:ext cx="1735665" cy="1667933"/>
          </a:xfrm>
          <a:prstGeom prst="wedgeRectCallout">
            <a:avLst>
              <a:gd name="adj1" fmla="val -16443"/>
              <a:gd name="adj2" fmla="val -228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Medes &amp; Persians</a:t>
            </a:r>
          </a:p>
          <a:p>
            <a:pPr algn="ctr"/>
            <a:endParaRPr lang="en-US" sz="1200" dirty="0"/>
          </a:p>
          <a:p>
            <a:pPr algn="ctr"/>
            <a:r>
              <a:rPr lang="en-US" sz="1200" dirty="0"/>
              <a:t>So this Daniel prospered in the reign of Darius, and in the reign of Cyrus the Persian.</a:t>
            </a:r>
          </a:p>
          <a:p>
            <a:pPr algn="ctr"/>
            <a:r>
              <a:rPr lang="en-US" sz="1400" dirty="0">
                <a:solidFill>
                  <a:srgbClr val="FFFF00"/>
                </a:solidFill>
              </a:rPr>
              <a:t>Daniel 6v28</a:t>
            </a:r>
          </a:p>
        </p:txBody>
      </p:sp>
      <p:sp>
        <p:nvSpPr>
          <p:cNvPr id="8" name="Speech Bubble: Rectangle 7">
            <a:extLst>
              <a:ext uri="{FF2B5EF4-FFF2-40B4-BE49-F238E27FC236}">
                <a16:creationId xmlns:a16="http://schemas.microsoft.com/office/drawing/2014/main" id="{C5C376F8-FCE7-7C88-4D7A-CE839B117809}"/>
              </a:ext>
            </a:extLst>
          </p:cNvPr>
          <p:cNvSpPr/>
          <p:nvPr/>
        </p:nvSpPr>
        <p:spPr>
          <a:xfrm>
            <a:off x="3886198" y="4953000"/>
            <a:ext cx="1735665" cy="1667933"/>
          </a:xfrm>
          <a:prstGeom prst="wedgeRectCallout">
            <a:avLst>
              <a:gd name="adj1" fmla="val 18192"/>
              <a:gd name="adj2" fmla="val -1953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Greece</a:t>
            </a:r>
          </a:p>
          <a:p>
            <a:pPr algn="ctr"/>
            <a:endParaRPr lang="en-US" sz="1400" dirty="0"/>
          </a:p>
          <a:p>
            <a:pPr algn="ctr"/>
            <a:r>
              <a:rPr lang="en-US" sz="1400" dirty="0"/>
              <a:t>…when I am gone forth, lo, the prince of Grecia shall come.</a:t>
            </a:r>
          </a:p>
          <a:p>
            <a:pPr algn="ctr"/>
            <a:r>
              <a:rPr lang="en-US" sz="1400" dirty="0">
                <a:solidFill>
                  <a:srgbClr val="FFFF00"/>
                </a:solidFill>
              </a:rPr>
              <a:t>Daniel 10v20</a:t>
            </a:r>
          </a:p>
        </p:txBody>
      </p:sp>
      <p:sp>
        <p:nvSpPr>
          <p:cNvPr id="9" name="Speech Bubble: Rectangle 8">
            <a:extLst>
              <a:ext uri="{FF2B5EF4-FFF2-40B4-BE49-F238E27FC236}">
                <a16:creationId xmlns:a16="http://schemas.microsoft.com/office/drawing/2014/main" id="{5156BCD7-B3C5-1C44-1F93-A2857247FDF8}"/>
              </a:ext>
            </a:extLst>
          </p:cNvPr>
          <p:cNvSpPr/>
          <p:nvPr/>
        </p:nvSpPr>
        <p:spPr>
          <a:xfrm>
            <a:off x="5689597" y="4952999"/>
            <a:ext cx="1735665" cy="1667933"/>
          </a:xfrm>
          <a:prstGeom prst="wedgeRectCallout">
            <a:avLst>
              <a:gd name="adj1" fmla="val 20631"/>
              <a:gd name="adj2" fmla="val -2116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Rome</a:t>
            </a:r>
          </a:p>
          <a:p>
            <a:pPr algn="ctr"/>
            <a:endParaRPr lang="en-US" sz="1400" dirty="0"/>
          </a:p>
          <a:p>
            <a:pPr algn="ctr"/>
            <a:r>
              <a:rPr lang="en-US" sz="1400" dirty="0"/>
              <a:t>Now in the fifteenth year of the reign of Tiberius Caesar </a:t>
            </a:r>
          </a:p>
          <a:p>
            <a:pPr algn="ctr"/>
            <a:r>
              <a:rPr lang="en-US" sz="1400" dirty="0">
                <a:solidFill>
                  <a:srgbClr val="FFFF00"/>
                </a:solidFill>
              </a:rPr>
              <a:t>Luke 3v1</a:t>
            </a:r>
          </a:p>
        </p:txBody>
      </p:sp>
      <p:sp>
        <p:nvSpPr>
          <p:cNvPr id="10" name="Speech Bubble: Rectangle 9">
            <a:extLst>
              <a:ext uri="{FF2B5EF4-FFF2-40B4-BE49-F238E27FC236}">
                <a16:creationId xmlns:a16="http://schemas.microsoft.com/office/drawing/2014/main" id="{E0ABD989-BFD1-5926-449A-F834751BCC12}"/>
              </a:ext>
            </a:extLst>
          </p:cNvPr>
          <p:cNvSpPr/>
          <p:nvPr/>
        </p:nvSpPr>
        <p:spPr>
          <a:xfrm>
            <a:off x="7492996" y="4952999"/>
            <a:ext cx="1569650" cy="1667933"/>
          </a:xfrm>
          <a:prstGeom prst="wedgeRectCallout">
            <a:avLst>
              <a:gd name="adj1" fmla="val -1484"/>
              <a:gd name="adj2" fmla="val -2100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Last Kingdom</a:t>
            </a:r>
          </a:p>
          <a:p>
            <a:pPr algn="ctr"/>
            <a:r>
              <a:rPr lang="en-US" b="1" dirty="0">
                <a:solidFill>
                  <a:srgbClr val="FFFF00"/>
                </a:solidFill>
              </a:rPr>
              <a:t>of men</a:t>
            </a:r>
          </a:p>
          <a:p>
            <a:pPr algn="ctr"/>
            <a:endParaRPr lang="en-US" sz="1400" dirty="0"/>
          </a:p>
          <a:p>
            <a:pPr algn="ctr"/>
            <a:r>
              <a:rPr lang="en-US" sz="1400" dirty="0"/>
              <a:t>the kingdom shall be divided;</a:t>
            </a:r>
          </a:p>
          <a:p>
            <a:pPr algn="ctr"/>
            <a:r>
              <a:rPr lang="en-US" sz="1400" dirty="0">
                <a:solidFill>
                  <a:srgbClr val="FFFF00"/>
                </a:solidFill>
              </a:rPr>
              <a:t>Daniel 2v41</a:t>
            </a:r>
          </a:p>
        </p:txBody>
      </p:sp>
      <p:pic>
        <p:nvPicPr>
          <p:cNvPr id="21" name="Picture 20">
            <a:extLst>
              <a:ext uri="{FF2B5EF4-FFF2-40B4-BE49-F238E27FC236}">
                <a16:creationId xmlns:a16="http://schemas.microsoft.com/office/drawing/2014/main" id="{3BB5890A-78A8-4822-1A22-BE385C318C50}"/>
              </a:ext>
            </a:extLst>
          </p:cNvPr>
          <p:cNvPicPr>
            <a:picLocks noChangeAspect="1"/>
          </p:cNvPicPr>
          <p:nvPr/>
        </p:nvPicPr>
        <p:blipFill>
          <a:blip r:embed="rId3" cstate="print">
            <a:extLst>
              <a:ext uri="{28A0092B-C50C-407E-A947-70E740481C1C}">
                <a14:useLocalDpi xmlns:a14="http://schemas.microsoft.com/office/drawing/2010/main" val="0"/>
              </a:ext>
            </a:extLst>
          </a:blip>
          <a:srcRect l="50938" t="61586" r="22604" b="2086"/>
          <a:stretch/>
        </p:blipFill>
        <p:spPr>
          <a:xfrm>
            <a:off x="5689596" y="5352540"/>
            <a:ext cx="1735665" cy="1264169"/>
          </a:xfrm>
          <a:prstGeom prst="rect">
            <a:avLst/>
          </a:prstGeom>
        </p:spPr>
      </p:pic>
      <p:sp>
        <p:nvSpPr>
          <p:cNvPr id="4" name="Scroll: Horizontal 3">
            <a:extLst>
              <a:ext uri="{FF2B5EF4-FFF2-40B4-BE49-F238E27FC236}">
                <a16:creationId xmlns:a16="http://schemas.microsoft.com/office/drawing/2014/main" id="{FF7FA775-3BEE-5538-0B20-10082C04B882}"/>
              </a:ext>
            </a:extLst>
          </p:cNvPr>
          <p:cNvSpPr/>
          <p:nvPr/>
        </p:nvSpPr>
        <p:spPr>
          <a:xfrm>
            <a:off x="1151473" y="1761067"/>
            <a:ext cx="6900326" cy="3187709"/>
          </a:xfrm>
          <a:prstGeom prst="horizontalScroll">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a:t>All of this was in the future when Daniel wrote it.</a:t>
            </a:r>
          </a:p>
          <a:p>
            <a:pPr algn="ctr"/>
            <a:r>
              <a:rPr lang="en-US" sz="2000" dirty="0"/>
              <a:t>History verifies that this was what happened</a:t>
            </a:r>
          </a:p>
          <a:p>
            <a:pPr algn="ctr"/>
            <a:r>
              <a:rPr lang="en-US" sz="2000" dirty="0"/>
              <a:t>therefore…</a:t>
            </a:r>
          </a:p>
          <a:p>
            <a:pPr algn="ctr"/>
            <a:r>
              <a:rPr lang="en-US" sz="2000" dirty="0"/>
              <a:t>We can rely on what the Bible says about the future.</a:t>
            </a:r>
            <a:endParaRPr lang="en-GB" sz="2000" dirty="0"/>
          </a:p>
        </p:txBody>
      </p:sp>
      <p:pic>
        <p:nvPicPr>
          <p:cNvPr id="11" name="Picture 10">
            <a:extLst>
              <a:ext uri="{FF2B5EF4-FFF2-40B4-BE49-F238E27FC236}">
                <a16:creationId xmlns:a16="http://schemas.microsoft.com/office/drawing/2014/main" id="{2CEC46E9-7160-B1D8-CF47-2745744233C2}"/>
              </a:ext>
            </a:extLst>
          </p:cNvPr>
          <p:cNvPicPr>
            <a:picLocks noChangeAspect="1"/>
          </p:cNvPicPr>
          <p:nvPr/>
        </p:nvPicPr>
        <p:blipFill>
          <a:blip r:embed="rId4" cstate="print"/>
          <a:stretch>
            <a:fillRect/>
          </a:stretch>
        </p:blipFill>
        <p:spPr>
          <a:xfrm>
            <a:off x="287861" y="5300126"/>
            <a:ext cx="1733697" cy="1320806"/>
          </a:xfrm>
          <a:prstGeom prst="rect">
            <a:avLst/>
          </a:prstGeom>
        </p:spPr>
      </p:pic>
      <p:pic>
        <p:nvPicPr>
          <p:cNvPr id="14" name="Picture 13">
            <a:extLst>
              <a:ext uri="{FF2B5EF4-FFF2-40B4-BE49-F238E27FC236}">
                <a16:creationId xmlns:a16="http://schemas.microsoft.com/office/drawing/2014/main" id="{B6F32B2D-A0F5-4BC6-FD44-F3AA18DFF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692" y="5363708"/>
            <a:ext cx="1725180" cy="1257223"/>
          </a:xfrm>
          <a:prstGeom prst="rect">
            <a:avLst/>
          </a:prstGeom>
        </p:spPr>
      </p:pic>
      <p:pic>
        <p:nvPicPr>
          <p:cNvPr id="17" name="Picture 16">
            <a:extLst>
              <a:ext uri="{FF2B5EF4-FFF2-40B4-BE49-F238E27FC236}">
                <a16:creationId xmlns:a16="http://schemas.microsoft.com/office/drawing/2014/main" id="{F1690258-8FDF-827D-255C-BBA05602EE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9292" y="5363906"/>
            <a:ext cx="1712243" cy="1239900"/>
          </a:xfrm>
          <a:prstGeom prst="rect">
            <a:avLst/>
          </a:prstGeom>
        </p:spPr>
      </p:pic>
      <p:pic>
        <p:nvPicPr>
          <p:cNvPr id="5" name="Picture 4">
            <a:extLst>
              <a:ext uri="{FF2B5EF4-FFF2-40B4-BE49-F238E27FC236}">
                <a16:creationId xmlns:a16="http://schemas.microsoft.com/office/drawing/2014/main" id="{745C3D3A-273B-5A8A-1ADE-95E3FE4E38F8}"/>
              </a:ext>
            </a:extLst>
          </p:cNvPr>
          <p:cNvPicPr>
            <a:picLocks noChangeAspect="1"/>
          </p:cNvPicPr>
          <p:nvPr/>
        </p:nvPicPr>
        <p:blipFill>
          <a:blip r:embed="rId7">
            <a:extLst>
              <a:ext uri="{28A0092B-C50C-407E-A947-70E740481C1C}">
                <a14:useLocalDpi xmlns:a14="http://schemas.microsoft.com/office/drawing/2010/main" val="0"/>
              </a:ext>
            </a:extLst>
          </a:blip>
          <a:srcRect l="250" t="49242" r="-250" b="1878"/>
          <a:stretch/>
        </p:blipFill>
        <p:spPr>
          <a:xfrm rot="16200000">
            <a:off x="7328565" y="1503515"/>
            <a:ext cx="2851939" cy="778929"/>
          </a:xfrm>
          <a:prstGeom prst="rect">
            <a:avLst/>
          </a:prstGeom>
        </p:spPr>
      </p:pic>
    </p:spTree>
    <p:extLst>
      <p:ext uri="{BB962C8B-B14F-4D97-AF65-F5344CB8AC3E}">
        <p14:creationId xmlns:p14="http://schemas.microsoft.com/office/powerpoint/2010/main" val="1837584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355431BC-37C7-7920-88BC-DB2E07F32A10}"/>
              </a:ext>
            </a:extLst>
          </p:cNvPr>
          <p:cNvCxnSpPr>
            <a:cxnSpLocks/>
          </p:cNvCxnSpPr>
          <p:nvPr/>
        </p:nvCxnSpPr>
        <p:spPr>
          <a:xfrm>
            <a:off x="2392754"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15" name="Picture 14">
            <a:extLst>
              <a:ext uri="{FF2B5EF4-FFF2-40B4-BE49-F238E27FC236}">
                <a16:creationId xmlns:a16="http://schemas.microsoft.com/office/drawing/2014/main" id="{6BCB7F00-0A07-8876-E0D3-6F1512313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2358" y="-2832358"/>
            <a:ext cx="2857285" cy="8522001"/>
          </a:xfrm>
          <a:prstGeom prst="rect">
            <a:avLst/>
          </a:prstGeom>
        </p:spPr>
      </p:pic>
      <p:pic>
        <p:nvPicPr>
          <p:cNvPr id="17" name="Picture 16">
            <a:extLst>
              <a:ext uri="{FF2B5EF4-FFF2-40B4-BE49-F238E27FC236}">
                <a16:creationId xmlns:a16="http://schemas.microsoft.com/office/drawing/2014/main" id="{BABDD63F-AC3E-9F12-D237-D9C0CE937220}"/>
              </a:ext>
            </a:extLst>
          </p:cNvPr>
          <p:cNvPicPr>
            <a:picLocks noChangeAspect="1"/>
          </p:cNvPicPr>
          <p:nvPr/>
        </p:nvPicPr>
        <p:blipFill>
          <a:blip r:embed="rId3" cstate="print">
            <a:extLst>
              <a:ext uri="{28A0092B-C50C-407E-A947-70E740481C1C}">
                <a14:useLocalDpi xmlns:a14="http://schemas.microsoft.com/office/drawing/2010/main" val="0"/>
              </a:ext>
            </a:extLst>
          </a:blip>
          <a:srcRect l="250" t="42336" r="-250" b="1878"/>
          <a:stretch/>
        </p:blipFill>
        <p:spPr>
          <a:xfrm rot="16200000">
            <a:off x="7273531" y="974330"/>
            <a:ext cx="2851939" cy="888999"/>
          </a:xfrm>
          <a:prstGeom prst="rect">
            <a:avLst/>
          </a:prstGeom>
        </p:spPr>
      </p:pic>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7" name="Speech Bubble: Rectangle 6">
            <a:extLst>
              <a:ext uri="{FF2B5EF4-FFF2-40B4-BE49-F238E27FC236}">
                <a16:creationId xmlns:a16="http://schemas.microsoft.com/office/drawing/2014/main" id="{9EED4BCD-308B-934D-5B92-1BEDFDD871D5}"/>
              </a:ext>
            </a:extLst>
          </p:cNvPr>
          <p:cNvSpPr/>
          <p:nvPr/>
        </p:nvSpPr>
        <p:spPr>
          <a:xfrm>
            <a:off x="5689600" y="3090333"/>
            <a:ext cx="1422400" cy="635000"/>
          </a:xfrm>
          <a:prstGeom prst="wedgeRectCallout">
            <a:avLst>
              <a:gd name="adj1" fmla="val 47620"/>
              <a:gd name="adj2" fmla="val -240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Roman</a:t>
            </a:r>
          </a:p>
          <a:p>
            <a:pPr algn="ctr"/>
            <a:r>
              <a:rPr lang="en-US" dirty="0"/>
              <a:t>Empire</a:t>
            </a:r>
            <a:endParaRPr lang="en-GB" dirty="0"/>
          </a:p>
        </p:txBody>
      </p:sp>
      <p:sp>
        <p:nvSpPr>
          <p:cNvPr id="8" name="Speech Bubble: Rectangle 7">
            <a:extLst>
              <a:ext uri="{FF2B5EF4-FFF2-40B4-BE49-F238E27FC236}">
                <a16:creationId xmlns:a16="http://schemas.microsoft.com/office/drawing/2014/main" id="{B40B12AC-5EE5-7134-8DF8-3EB56507B8D3}"/>
              </a:ext>
            </a:extLst>
          </p:cNvPr>
          <p:cNvSpPr/>
          <p:nvPr/>
        </p:nvSpPr>
        <p:spPr>
          <a:xfrm>
            <a:off x="7306732" y="3090333"/>
            <a:ext cx="1608667" cy="635000"/>
          </a:xfrm>
          <a:prstGeom prst="wedgeRectCallout">
            <a:avLst>
              <a:gd name="adj1" fmla="val -5745"/>
              <a:gd name="adj2" fmla="val -2281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 kingdom</a:t>
            </a:r>
          </a:p>
          <a:p>
            <a:pPr algn="ctr"/>
            <a:r>
              <a:rPr lang="en-US" dirty="0"/>
              <a:t>of the Gentiles</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
        <p:nvSpPr>
          <p:cNvPr id="12" name="Rectangle 11">
            <a:extLst>
              <a:ext uri="{FF2B5EF4-FFF2-40B4-BE49-F238E27FC236}">
                <a16:creationId xmlns:a16="http://schemas.microsoft.com/office/drawing/2014/main" id="{3A73E1AC-7076-36C8-229B-B5F53A642299}"/>
              </a:ext>
            </a:extLst>
          </p:cNvPr>
          <p:cNvSpPr/>
          <p:nvPr/>
        </p:nvSpPr>
        <p:spPr>
          <a:xfrm>
            <a:off x="5689600" y="3708400"/>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27 </a:t>
            </a:r>
            <a:r>
              <a:rPr lang="en-US" sz="1600" dirty="0" err="1"/>
              <a:t>bc</a:t>
            </a:r>
            <a:endParaRPr lang="en-GB" sz="1600" dirty="0"/>
          </a:p>
        </p:txBody>
      </p:sp>
      <p:sp>
        <p:nvSpPr>
          <p:cNvPr id="13" name="Rectangle 12">
            <a:extLst>
              <a:ext uri="{FF2B5EF4-FFF2-40B4-BE49-F238E27FC236}">
                <a16:creationId xmlns:a16="http://schemas.microsoft.com/office/drawing/2014/main" id="{5D3376BA-FDE5-10D8-3E84-A7E82905CFBC}"/>
              </a:ext>
            </a:extLst>
          </p:cNvPr>
          <p:cNvSpPr/>
          <p:nvPr/>
        </p:nvSpPr>
        <p:spPr>
          <a:xfrm>
            <a:off x="7306731" y="3725332"/>
            <a:ext cx="1608667" cy="1862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a:t>
            </a:r>
            <a:endParaRPr lang="en-GB" sz="1600" dirty="0"/>
          </a:p>
        </p:txBody>
      </p:sp>
      <p:cxnSp>
        <p:nvCxnSpPr>
          <p:cNvPr id="3" name="Straight Connector 2">
            <a:extLst>
              <a:ext uri="{FF2B5EF4-FFF2-40B4-BE49-F238E27FC236}">
                <a16:creationId xmlns:a16="http://schemas.microsoft.com/office/drawing/2014/main" id="{26098B5A-112A-58A1-6B13-C3F2817B6622}"/>
              </a:ext>
            </a:extLst>
          </p:cNvPr>
          <p:cNvCxnSpPr>
            <a:cxnSpLocks/>
          </p:cNvCxnSpPr>
          <p:nvPr/>
        </p:nvCxnSpPr>
        <p:spPr>
          <a:xfrm>
            <a:off x="81354"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1F216E39-28CB-4515-CDB0-9EFA96138BE5}"/>
              </a:ext>
            </a:extLst>
          </p:cNvPr>
          <p:cNvSpPr txBox="1"/>
          <p:nvPr/>
        </p:nvSpPr>
        <p:spPr>
          <a:xfrm>
            <a:off x="2456065" y="5373541"/>
            <a:ext cx="1443024" cy="646331"/>
          </a:xfrm>
          <a:prstGeom prst="rect">
            <a:avLst/>
          </a:prstGeom>
          <a:noFill/>
        </p:spPr>
        <p:txBody>
          <a:bodyPr wrap="none" rtlCol="0">
            <a:spAutoFit/>
          </a:bodyPr>
          <a:lstStyle/>
          <a:p>
            <a:r>
              <a:rPr lang="en-US" dirty="0">
                <a:solidFill>
                  <a:schemeClr val="bg1"/>
                </a:solidFill>
              </a:rPr>
              <a:t>Daniel died </a:t>
            </a:r>
          </a:p>
          <a:p>
            <a:r>
              <a:rPr lang="en-US" dirty="0">
                <a:solidFill>
                  <a:schemeClr val="bg1"/>
                </a:solidFill>
              </a:rPr>
              <a:t>about 530 BC</a:t>
            </a:r>
            <a:endParaRPr lang="en-GB" dirty="0">
              <a:solidFill>
                <a:schemeClr val="bg1"/>
              </a:solidFill>
            </a:endParaRPr>
          </a:p>
        </p:txBody>
      </p:sp>
      <p:sp>
        <p:nvSpPr>
          <p:cNvPr id="16" name="TextBox 15">
            <a:extLst>
              <a:ext uri="{FF2B5EF4-FFF2-40B4-BE49-F238E27FC236}">
                <a16:creationId xmlns:a16="http://schemas.microsoft.com/office/drawing/2014/main" id="{CBE8F695-DF6E-F700-0615-E8AD57970C02}"/>
              </a:ext>
            </a:extLst>
          </p:cNvPr>
          <p:cNvSpPr txBox="1"/>
          <p:nvPr/>
        </p:nvSpPr>
        <p:spPr>
          <a:xfrm>
            <a:off x="101597" y="5373541"/>
            <a:ext cx="1748236" cy="646331"/>
          </a:xfrm>
          <a:prstGeom prst="rect">
            <a:avLst/>
          </a:prstGeom>
          <a:noFill/>
        </p:spPr>
        <p:txBody>
          <a:bodyPr wrap="none" rtlCol="0">
            <a:spAutoFit/>
          </a:bodyPr>
          <a:lstStyle/>
          <a:p>
            <a:r>
              <a:rPr lang="en-US" dirty="0">
                <a:solidFill>
                  <a:schemeClr val="bg1"/>
                </a:solidFill>
              </a:rPr>
              <a:t>Daniel was born </a:t>
            </a:r>
          </a:p>
          <a:p>
            <a:r>
              <a:rPr lang="en-US" dirty="0">
                <a:solidFill>
                  <a:schemeClr val="bg1"/>
                </a:solidFill>
              </a:rPr>
              <a:t>about 625 BC</a:t>
            </a:r>
            <a:endParaRPr lang="en-GB" dirty="0">
              <a:solidFill>
                <a:schemeClr val="bg1"/>
              </a:solidFill>
            </a:endParaRPr>
          </a:p>
        </p:txBody>
      </p:sp>
    </p:spTree>
    <p:extLst>
      <p:ext uri="{BB962C8B-B14F-4D97-AF65-F5344CB8AC3E}">
        <p14:creationId xmlns:p14="http://schemas.microsoft.com/office/powerpoint/2010/main" val="6542070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355431BC-37C7-7920-88BC-DB2E07F32A10}"/>
              </a:ext>
            </a:extLst>
          </p:cNvPr>
          <p:cNvCxnSpPr>
            <a:cxnSpLocks/>
          </p:cNvCxnSpPr>
          <p:nvPr/>
        </p:nvCxnSpPr>
        <p:spPr>
          <a:xfrm>
            <a:off x="2392754"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15" name="Picture 14">
            <a:extLst>
              <a:ext uri="{FF2B5EF4-FFF2-40B4-BE49-F238E27FC236}">
                <a16:creationId xmlns:a16="http://schemas.microsoft.com/office/drawing/2014/main" id="{6BCB7F00-0A07-8876-E0D3-6F1512313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2358" y="-2832358"/>
            <a:ext cx="2857285" cy="8522001"/>
          </a:xfrm>
          <a:prstGeom prst="rect">
            <a:avLst/>
          </a:prstGeom>
        </p:spPr>
      </p:pic>
      <p:pic>
        <p:nvPicPr>
          <p:cNvPr id="17" name="Picture 16">
            <a:extLst>
              <a:ext uri="{FF2B5EF4-FFF2-40B4-BE49-F238E27FC236}">
                <a16:creationId xmlns:a16="http://schemas.microsoft.com/office/drawing/2014/main" id="{BABDD63F-AC3E-9F12-D237-D9C0CE937220}"/>
              </a:ext>
            </a:extLst>
          </p:cNvPr>
          <p:cNvPicPr>
            <a:picLocks noChangeAspect="1"/>
          </p:cNvPicPr>
          <p:nvPr/>
        </p:nvPicPr>
        <p:blipFill>
          <a:blip r:embed="rId3" cstate="print">
            <a:extLst>
              <a:ext uri="{28A0092B-C50C-407E-A947-70E740481C1C}">
                <a14:useLocalDpi xmlns:a14="http://schemas.microsoft.com/office/drawing/2010/main" val="0"/>
              </a:ext>
            </a:extLst>
          </a:blip>
          <a:srcRect l="250" t="42336" r="-250" b="1878"/>
          <a:stretch/>
        </p:blipFill>
        <p:spPr>
          <a:xfrm rot="16200000">
            <a:off x="7273531" y="974330"/>
            <a:ext cx="2851939" cy="888999"/>
          </a:xfrm>
          <a:prstGeom prst="rect">
            <a:avLst/>
          </a:prstGeom>
        </p:spPr>
      </p:pic>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7" name="Speech Bubble: Rectangle 6">
            <a:extLst>
              <a:ext uri="{FF2B5EF4-FFF2-40B4-BE49-F238E27FC236}">
                <a16:creationId xmlns:a16="http://schemas.microsoft.com/office/drawing/2014/main" id="{9EED4BCD-308B-934D-5B92-1BEDFDD871D5}"/>
              </a:ext>
            </a:extLst>
          </p:cNvPr>
          <p:cNvSpPr/>
          <p:nvPr/>
        </p:nvSpPr>
        <p:spPr>
          <a:xfrm>
            <a:off x="5689600" y="3090333"/>
            <a:ext cx="1422400" cy="635000"/>
          </a:xfrm>
          <a:prstGeom prst="wedgeRectCallout">
            <a:avLst>
              <a:gd name="adj1" fmla="val 47620"/>
              <a:gd name="adj2" fmla="val -240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Roman</a:t>
            </a:r>
          </a:p>
          <a:p>
            <a:pPr algn="ctr"/>
            <a:r>
              <a:rPr lang="en-US" dirty="0"/>
              <a:t>Empire</a:t>
            </a:r>
            <a:endParaRPr lang="en-GB" dirty="0"/>
          </a:p>
        </p:txBody>
      </p:sp>
      <p:sp>
        <p:nvSpPr>
          <p:cNvPr id="8" name="Speech Bubble: Rectangle 7">
            <a:extLst>
              <a:ext uri="{FF2B5EF4-FFF2-40B4-BE49-F238E27FC236}">
                <a16:creationId xmlns:a16="http://schemas.microsoft.com/office/drawing/2014/main" id="{B40B12AC-5EE5-7134-8DF8-3EB56507B8D3}"/>
              </a:ext>
            </a:extLst>
          </p:cNvPr>
          <p:cNvSpPr/>
          <p:nvPr/>
        </p:nvSpPr>
        <p:spPr>
          <a:xfrm>
            <a:off x="7306732" y="3090333"/>
            <a:ext cx="1608667" cy="635000"/>
          </a:xfrm>
          <a:prstGeom prst="wedgeRectCallout">
            <a:avLst>
              <a:gd name="adj1" fmla="val -5745"/>
              <a:gd name="adj2" fmla="val -2281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 kingdom</a:t>
            </a:r>
          </a:p>
          <a:p>
            <a:pPr algn="ctr"/>
            <a:r>
              <a:rPr lang="en-US" dirty="0"/>
              <a:t>of the Gentiles</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
        <p:nvSpPr>
          <p:cNvPr id="12" name="Rectangle 11">
            <a:extLst>
              <a:ext uri="{FF2B5EF4-FFF2-40B4-BE49-F238E27FC236}">
                <a16:creationId xmlns:a16="http://schemas.microsoft.com/office/drawing/2014/main" id="{3A73E1AC-7076-36C8-229B-B5F53A642299}"/>
              </a:ext>
            </a:extLst>
          </p:cNvPr>
          <p:cNvSpPr/>
          <p:nvPr/>
        </p:nvSpPr>
        <p:spPr>
          <a:xfrm>
            <a:off x="5689600" y="3708400"/>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27 </a:t>
            </a:r>
            <a:r>
              <a:rPr lang="en-US" sz="1600" dirty="0" err="1"/>
              <a:t>bc</a:t>
            </a:r>
            <a:endParaRPr lang="en-GB" sz="1600" dirty="0"/>
          </a:p>
        </p:txBody>
      </p:sp>
      <p:sp>
        <p:nvSpPr>
          <p:cNvPr id="13" name="Rectangle 12">
            <a:extLst>
              <a:ext uri="{FF2B5EF4-FFF2-40B4-BE49-F238E27FC236}">
                <a16:creationId xmlns:a16="http://schemas.microsoft.com/office/drawing/2014/main" id="{5D3376BA-FDE5-10D8-3E84-A7E82905CFBC}"/>
              </a:ext>
            </a:extLst>
          </p:cNvPr>
          <p:cNvSpPr/>
          <p:nvPr/>
        </p:nvSpPr>
        <p:spPr>
          <a:xfrm>
            <a:off x="7306731" y="3725332"/>
            <a:ext cx="1608667" cy="1862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a:t>
            </a:r>
            <a:endParaRPr lang="en-GB" sz="1600" dirty="0"/>
          </a:p>
        </p:txBody>
      </p:sp>
      <p:cxnSp>
        <p:nvCxnSpPr>
          <p:cNvPr id="3" name="Straight Connector 2">
            <a:extLst>
              <a:ext uri="{FF2B5EF4-FFF2-40B4-BE49-F238E27FC236}">
                <a16:creationId xmlns:a16="http://schemas.microsoft.com/office/drawing/2014/main" id="{26098B5A-112A-58A1-6B13-C3F2817B6622}"/>
              </a:ext>
            </a:extLst>
          </p:cNvPr>
          <p:cNvCxnSpPr>
            <a:cxnSpLocks/>
          </p:cNvCxnSpPr>
          <p:nvPr/>
        </p:nvCxnSpPr>
        <p:spPr>
          <a:xfrm>
            <a:off x="81354"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1F216E39-28CB-4515-CDB0-9EFA96138BE5}"/>
              </a:ext>
            </a:extLst>
          </p:cNvPr>
          <p:cNvSpPr txBox="1"/>
          <p:nvPr/>
        </p:nvSpPr>
        <p:spPr>
          <a:xfrm>
            <a:off x="2456065" y="5373541"/>
            <a:ext cx="1443024" cy="646331"/>
          </a:xfrm>
          <a:prstGeom prst="rect">
            <a:avLst/>
          </a:prstGeom>
          <a:noFill/>
        </p:spPr>
        <p:txBody>
          <a:bodyPr wrap="none" rtlCol="0">
            <a:spAutoFit/>
          </a:bodyPr>
          <a:lstStyle/>
          <a:p>
            <a:r>
              <a:rPr lang="en-US" dirty="0">
                <a:solidFill>
                  <a:schemeClr val="bg1"/>
                </a:solidFill>
              </a:rPr>
              <a:t>Daniel died </a:t>
            </a:r>
          </a:p>
          <a:p>
            <a:r>
              <a:rPr lang="en-US" dirty="0">
                <a:solidFill>
                  <a:schemeClr val="bg1"/>
                </a:solidFill>
              </a:rPr>
              <a:t>about 530 BC</a:t>
            </a:r>
            <a:endParaRPr lang="en-GB" dirty="0">
              <a:solidFill>
                <a:schemeClr val="bg1"/>
              </a:solidFill>
            </a:endParaRPr>
          </a:p>
        </p:txBody>
      </p:sp>
      <p:cxnSp>
        <p:nvCxnSpPr>
          <p:cNvPr id="22" name="Straight Connector 21">
            <a:extLst>
              <a:ext uri="{FF2B5EF4-FFF2-40B4-BE49-F238E27FC236}">
                <a16:creationId xmlns:a16="http://schemas.microsoft.com/office/drawing/2014/main" id="{69E1DA34-4955-F87C-0B94-6B54FEBB98A8}"/>
              </a:ext>
            </a:extLst>
          </p:cNvPr>
          <p:cNvCxnSpPr>
            <a:cxnSpLocks/>
          </p:cNvCxnSpPr>
          <p:nvPr/>
        </p:nvCxnSpPr>
        <p:spPr>
          <a:xfrm>
            <a:off x="627153"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CBE8F695-DF6E-F700-0615-E8AD57970C02}"/>
              </a:ext>
            </a:extLst>
          </p:cNvPr>
          <p:cNvSpPr txBox="1"/>
          <p:nvPr/>
        </p:nvSpPr>
        <p:spPr>
          <a:xfrm>
            <a:off x="101597" y="5373541"/>
            <a:ext cx="1748236" cy="646331"/>
          </a:xfrm>
          <a:prstGeom prst="rect">
            <a:avLst/>
          </a:prstGeom>
          <a:noFill/>
        </p:spPr>
        <p:txBody>
          <a:bodyPr wrap="none" rtlCol="0">
            <a:spAutoFit/>
          </a:bodyPr>
          <a:lstStyle/>
          <a:p>
            <a:r>
              <a:rPr lang="en-US" dirty="0">
                <a:solidFill>
                  <a:schemeClr val="bg1"/>
                </a:solidFill>
              </a:rPr>
              <a:t>Daniel was born </a:t>
            </a:r>
          </a:p>
          <a:p>
            <a:r>
              <a:rPr lang="en-US" dirty="0">
                <a:solidFill>
                  <a:schemeClr val="bg1"/>
                </a:solidFill>
              </a:rPr>
              <a:t>about 625 BC</a:t>
            </a:r>
            <a:endParaRPr lang="en-GB" dirty="0">
              <a:solidFill>
                <a:schemeClr val="bg1"/>
              </a:solidFill>
            </a:endParaRPr>
          </a:p>
        </p:txBody>
      </p:sp>
      <p:sp>
        <p:nvSpPr>
          <p:cNvPr id="23" name="TextBox 22">
            <a:extLst>
              <a:ext uri="{FF2B5EF4-FFF2-40B4-BE49-F238E27FC236}">
                <a16:creationId xmlns:a16="http://schemas.microsoft.com/office/drawing/2014/main" id="{DA7A29B9-BA39-1F94-C5C3-F403462266AF}"/>
              </a:ext>
            </a:extLst>
          </p:cNvPr>
          <p:cNvSpPr txBox="1"/>
          <p:nvPr/>
        </p:nvSpPr>
        <p:spPr>
          <a:xfrm>
            <a:off x="661530" y="6121622"/>
            <a:ext cx="1945854" cy="646331"/>
          </a:xfrm>
          <a:prstGeom prst="rect">
            <a:avLst/>
          </a:prstGeom>
          <a:noFill/>
        </p:spPr>
        <p:txBody>
          <a:bodyPr wrap="none" rtlCol="0">
            <a:spAutoFit/>
          </a:bodyPr>
          <a:lstStyle/>
          <a:p>
            <a:r>
              <a:rPr lang="en-US" dirty="0">
                <a:solidFill>
                  <a:schemeClr val="bg1"/>
                </a:solidFill>
              </a:rPr>
              <a:t>Daniel prophesied </a:t>
            </a:r>
          </a:p>
          <a:p>
            <a:r>
              <a:rPr lang="en-US" dirty="0">
                <a:solidFill>
                  <a:schemeClr val="bg1"/>
                </a:solidFill>
              </a:rPr>
              <a:t>from 606-535 BC</a:t>
            </a:r>
            <a:endParaRPr lang="en-GB" dirty="0">
              <a:solidFill>
                <a:schemeClr val="bg1"/>
              </a:solidFill>
            </a:endParaRPr>
          </a:p>
        </p:txBody>
      </p:sp>
    </p:spTree>
    <p:extLst>
      <p:ext uri="{BB962C8B-B14F-4D97-AF65-F5344CB8AC3E}">
        <p14:creationId xmlns:p14="http://schemas.microsoft.com/office/powerpoint/2010/main" val="12076871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355431BC-37C7-7920-88BC-DB2E07F32A10}"/>
              </a:ext>
            </a:extLst>
          </p:cNvPr>
          <p:cNvCxnSpPr>
            <a:cxnSpLocks/>
          </p:cNvCxnSpPr>
          <p:nvPr/>
        </p:nvCxnSpPr>
        <p:spPr>
          <a:xfrm>
            <a:off x="2392754"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15" name="Picture 14">
            <a:extLst>
              <a:ext uri="{FF2B5EF4-FFF2-40B4-BE49-F238E27FC236}">
                <a16:creationId xmlns:a16="http://schemas.microsoft.com/office/drawing/2014/main" id="{6BCB7F00-0A07-8876-E0D3-6F1512313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2358" y="-2832358"/>
            <a:ext cx="2857285" cy="8522001"/>
          </a:xfrm>
          <a:prstGeom prst="rect">
            <a:avLst/>
          </a:prstGeom>
        </p:spPr>
      </p:pic>
      <p:pic>
        <p:nvPicPr>
          <p:cNvPr id="17" name="Picture 16">
            <a:extLst>
              <a:ext uri="{FF2B5EF4-FFF2-40B4-BE49-F238E27FC236}">
                <a16:creationId xmlns:a16="http://schemas.microsoft.com/office/drawing/2014/main" id="{BABDD63F-AC3E-9F12-D237-D9C0CE937220}"/>
              </a:ext>
            </a:extLst>
          </p:cNvPr>
          <p:cNvPicPr>
            <a:picLocks noChangeAspect="1"/>
          </p:cNvPicPr>
          <p:nvPr/>
        </p:nvPicPr>
        <p:blipFill>
          <a:blip r:embed="rId3" cstate="print">
            <a:extLst>
              <a:ext uri="{28A0092B-C50C-407E-A947-70E740481C1C}">
                <a14:useLocalDpi xmlns:a14="http://schemas.microsoft.com/office/drawing/2010/main" val="0"/>
              </a:ext>
            </a:extLst>
          </a:blip>
          <a:srcRect l="250" t="42336" r="-250" b="1878"/>
          <a:stretch/>
        </p:blipFill>
        <p:spPr>
          <a:xfrm rot="16200000">
            <a:off x="7273531" y="974330"/>
            <a:ext cx="2851939" cy="888999"/>
          </a:xfrm>
          <a:prstGeom prst="rect">
            <a:avLst/>
          </a:prstGeom>
        </p:spPr>
      </p:pic>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7" name="Speech Bubble: Rectangle 6">
            <a:extLst>
              <a:ext uri="{FF2B5EF4-FFF2-40B4-BE49-F238E27FC236}">
                <a16:creationId xmlns:a16="http://schemas.microsoft.com/office/drawing/2014/main" id="{9EED4BCD-308B-934D-5B92-1BEDFDD871D5}"/>
              </a:ext>
            </a:extLst>
          </p:cNvPr>
          <p:cNvSpPr/>
          <p:nvPr/>
        </p:nvSpPr>
        <p:spPr>
          <a:xfrm>
            <a:off x="5689600" y="3090333"/>
            <a:ext cx="1422400" cy="635000"/>
          </a:xfrm>
          <a:prstGeom prst="wedgeRectCallout">
            <a:avLst>
              <a:gd name="adj1" fmla="val 47620"/>
              <a:gd name="adj2" fmla="val -240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Roman</a:t>
            </a:r>
          </a:p>
          <a:p>
            <a:pPr algn="ctr"/>
            <a:r>
              <a:rPr lang="en-US" dirty="0"/>
              <a:t>Empire</a:t>
            </a:r>
            <a:endParaRPr lang="en-GB" dirty="0"/>
          </a:p>
        </p:txBody>
      </p:sp>
      <p:sp>
        <p:nvSpPr>
          <p:cNvPr id="8" name="Speech Bubble: Rectangle 7">
            <a:extLst>
              <a:ext uri="{FF2B5EF4-FFF2-40B4-BE49-F238E27FC236}">
                <a16:creationId xmlns:a16="http://schemas.microsoft.com/office/drawing/2014/main" id="{B40B12AC-5EE5-7134-8DF8-3EB56507B8D3}"/>
              </a:ext>
            </a:extLst>
          </p:cNvPr>
          <p:cNvSpPr/>
          <p:nvPr/>
        </p:nvSpPr>
        <p:spPr>
          <a:xfrm>
            <a:off x="7306732" y="3090333"/>
            <a:ext cx="1608667" cy="635000"/>
          </a:xfrm>
          <a:prstGeom prst="wedgeRectCallout">
            <a:avLst>
              <a:gd name="adj1" fmla="val -5745"/>
              <a:gd name="adj2" fmla="val -2281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 kingdom</a:t>
            </a:r>
          </a:p>
          <a:p>
            <a:pPr algn="ctr"/>
            <a:r>
              <a:rPr lang="en-US" dirty="0"/>
              <a:t>of the Gentiles</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
        <p:nvSpPr>
          <p:cNvPr id="12" name="Rectangle 11">
            <a:extLst>
              <a:ext uri="{FF2B5EF4-FFF2-40B4-BE49-F238E27FC236}">
                <a16:creationId xmlns:a16="http://schemas.microsoft.com/office/drawing/2014/main" id="{3A73E1AC-7076-36C8-229B-B5F53A642299}"/>
              </a:ext>
            </a:extLst>
          </p:cNvPr>
          <p:cNvSpPr/>
          <p:nvPr/>
        </p:nvSpPr>
        <p:spPr>
          <a:xfrm>
            <a:off x="5689600" y="3708400"/>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27 </a:t>
            </a:r>
            <a:r>
              <a:rPr lang="en-US" sz="1600" dirty="0" err="1"/>
              <a:t>bc</a:t>
            </a:r>
            <a:endParaRPr lang="en-GB" sz="1600" dirty="0"/>
          </a:p>
        </p:txBody>
      </p:sp>
      <p:sp>
        <p:nvSpPr>
          <p:cNvPr id="13" name="Rectangle 12">
            <a:extLst>
              <a:ext uri="{FF2B5EF4-FFF2-40B4-BE49-F238E27FC236}">
                <a16:creationId xmlns:a16="http://schemas.microsoft.com/office/drawing/2014/main" id="{5D3376BA-FDE5-10D8-3E84-A7E82905CFBC}"/>
              </a:ext>
            </a:extLst>
          </p:cNvPr>
          <p:cNvSpPr/>
          <p:nvPr/>
        </p:nvSpPr>
        <p:spPr>
          <a:xfrm>
            <a:off x="7306731" y="3725332"/>
            <a:ext cx="1608667" cy="1862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a:t>
            </a:r>
            <a:endParaRPr lang="en-GB" sz="1600" dirty="0"/>
          </a:p>
        </p:txBody>
      </p:sp>
      <p:cxnSp>
        <p:nvCxnSpPr>
          <p:cNvPr id="3" name="Straight Connector 2">
            <a:extLst>
              <a:ext uri="{FF2B5EF4-FFF2-40B4-BE49-F238E27FC236}">
                <a16:creationId xmlns:a16="http://schemas.microsoft.com/office/drawing/2014/main" id="{26098B5A-112A-58A1-6B13-C3F2817B6622}"/>
              </a:ext>
            </a:extLst>
          </p:cNvPr>
          <p:cNvCxnSpPr>
            <a:cxnSpLocks/>
          </p:cNvCxnSpPr>
          <p:nvPr/>
        </p:nvCxnSpPr>
        <p:spPr>
          <a:xfrm>
            <a:off x="81354"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1F216E39-28CB-4515-CDB0-9EFA96138BE5}"/>
              </a:ext>
            </a:extLst>
          </p:cNvPr>
          <p:cNvSpPr txBox="1"/>
          <p:nvPr/>
        </p:nvSpPr>
        <p:spPr>
          <a:xfrm>
            <a:off x="2507262" y="5581472"/>
            <a:ext cx="2557110" cy="1200329"/>
          </a:xfrm>
          <a:prstGeom prst="rect">
            <a:avLst/>
          </a:prstGeom>
          <a:noFill/>
        </p:spPr>
        <p:txBody>
          <a:bodyPr wrap="none" rtlCol="0">
            <a:spAutoFit/>
          </a:bodyPr>
          <a:lstStyle/>
          <a:p>
            <a:r>
              <a:rPr lang="en-US" dirty="0">
                <a:solidFill>
                  <a:schemeClr val="bg1"/>
                </a:solidFill>
              </a:rPr>
              <a:t>Daniel died about 530 BC</a:t>
            </a:r>
          </a:p>
          <a:p>
            <a:r>
              <a:rPr lang="en-US" dirty="0">
                <a:solidFill>
                  <a:schemeClr val="bg1"/>
                </a:solidFill>
              </a:rPr>
              <a:t>The book of Daniel</a:t>
            </a:r>
          </a:p>
          <a:p>
            <a:r>
              <a:rPr lang="en-US" dirty="0">
                <a:solidFill>
                  <a:schemeClr val="bg1"/>
                </a:solidFill>
              </a:rPr>
              <a:t>was finished sometime</a:t>
            </a:r>
          </a:p>
          <a:p>
            <a:r>
              <a:rPr lang="en-US" dirty="0">
                <a:solidFill>
                  <a:schemeClr val="bg1"/>
                </a:solidFill>
              </a:rPr>
              <a:t>before 530 BC</a:t>
            </a:r>
            <a:endParaRPr lang="en-GB" dirty="0">
              <a:solidFill>
                <a:schemeClr val="bg1"/>
              </a:solidFill>
            </a:endParaRPr>
          </a:p>
        </p:txBody>
      </p:sp>
      <p:cxnSp>
        <p:nvCxnSpPr>
          <p:cNvPr id="22" name="Straight Connector 21">
            <a:extLst>
              <a:ext uri="{FF2B5EF4-FFF2-40B4-BE49-F238E27FC236}">
                <a16:creationId xmlns:a16="http://schemas.microsoft.com/office/drawing/2014/main" id="{69E1DA34-4955-F87C-0B94-6B54FEBB98A8}"/>
              </a:ext>
            </a:extLst>
          </p:cNvPr>
          <p:cNvCxnSpPr>
            <a:cxnSpLocks/>
          </p:cNvCxnSpPr>
          <p:nvPr/>
        </p:nvCxnSpPr>
        <p:spPr>
          <a:xfrm>
            <a:off x="627153"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DA7A29B9-BA39-1F94-C5C3-F403462266AF}"/>
              </a:ext>
            </a:extLst>
          </p:cNvPr>
          <p:cNvSpPr txBox="1"/>
          <p:nvPr/>
        </p:nvSpPr>
        <p:spPr>
          <a:xfrm>
            <a:off x="661530" y="6121622"/>
            <a:ext cx="1945854" cy="646331"/>
          </a:xfrm>
          <a:prstGeom prst="rect">
            <a:avLst/>
          </a:prstGeom>
          <a:noFill/>
        </p:spPr>
        <p:txBody>
          <a:bodyPr wrap="none" rtlCol="0">
            <a:spAutoFit/>
          </a:bodyPr>
          <a:lstStyle/>
          <a:p>
            <a:r>
              <a:rPr lang="en-US" dirty="0">
                <a:solidFill>
                  <a:schemeClr val="bg1"/>
                </a:solidFill>
              </a:rPr>
              <a:t>Daniel prophesied </a:t>
            </a:r>
          </a:p>
          <a:p>
            <a:r>
              <a:rPr lang="en-US" dirty="0">
                <a:solidFill>
                  <a:schemeClr val="bg1"/>
                </a:solidFill>
              </a:rPr>
              <a:t>from 606-535 BC</a:t>
            </a:r>
            <a:endParaRPr lang="en-GB" dirty="0">
              <a:solidFill>
                <a:schemeClr val="bg1"/>
              </a:solidFill>
            </a:endParaRPr>
          </a:p>
        </p:txBody>
      </p:sp>
      <p:sp>
        <p:nvSpPr>
          <p:cNvPr id="25" name="Arrow: Right 24">
            <a:extLst>
              <a:ext uri="{FF2B5EF4-FFF2-40B4-BE49-F238E27FC236}">
                <a16:creationId xmlns:a16="http://schemas.microsoft.com/office/drawing/2014/main" id="{BD0B0DFA-188F-8CFF-652C-B3966087F6AE}"/>
              </a:ext>
            </a:extLst>
          </p:cNvPr>
          <p:cNvSpPr/>
          <p:nvPr/>
        </p:nvSpPr>
        <p:spPr>
          <a:xfrm>
            <a:off x="661529" y="3429000"/>
            <a:ext cx="1422400" cy="2489423"/>
          </a:xfrm>
          <a:prstGeom prst="rightArrow">
            <a:avLst>
              <a:gd name="adj1" fmla="val 50000"/>
              <a:gd name="adj2" fmla="val 264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God told Daniel</a:t>
            </a:r>
          </a:p>
          <a:p>
            <a:pPr algn="ctr"/>
            <a:r>
              <a:rPr lang="en-US" sz="1200" dirty="0"/>
              <a:t>in 606 BC</a:t>
            </a:r>
          </a:p>
          <a:p>
            <a:pPr algn="ctr"/>
            <a:r>
              <a:rPr lang="en-US" sz="1200" dirty="0"/>
              <a:t> what was to come after Nebuchadnezzar</a:t>
            </a:r>
            <a:endParaRPr lang="en-GB" sz="1200" dirty="0"/>
          </a:p>
        </p:txBody>
      </p:sp>
    </p:spTree>
    <p:extLst>
      <p:ext uri="{BB962C8B-B14F-4D97-AF65-F5344CB8AC3E}">
        <p14:creationId xmlns:p14="http://schemas.microsoft.com/office/powerpoint/2010/main" val="11794289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355431BC-37C7-7920-88BC-DB2E07F32A10}"/>
              </a:ext>
            </a:extLst>
          </p:cNvPr>
          <p:cNvCxnSpPr>
            <a:cxnSpLocks/>
          </p:cNvCxnSpPr>
          <p:nvPr/>
        </p:nvCxnSpPr>
        <p:spPr>
          <a:xfrm>
            <a:off x="2392754"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15" name="Picture 14">
            <a:extLst>
              <a:ext uri="{FF2B5EF4-FFF2-40B4-BE49-F238E27FC236}">
                <a16:creationId xmlns:a16="http://schemas.microsoft.com/office/drawing/2014/main" id="{6BCB7F00-0A07-8876-E0D3-6F1512313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2358" y="-2832358"/>
            <a:ext cx="2857285" cy="8522001"/>
          </a:xfrm>
          <a:prstGeom prst="rect">
            <a:avLst/>
          </a:prstGeom>
        </p:spPr>
      </p:pic>
      <p:pic>
        <p:nvPicPr>
          <p:cNvPr id="17" name="Picture 16">
            <a:extLst>
              <a:ext uri="{FF2B5EF4-FFF2-40B4-BE49-F238E27FC236}">
                <a16:creationId xmlns:a16="http://schemas.microsoft.com/office/drawing/2014/main" id="{BABDD63F-AC3E-9F12-D237-D9C0CE937220}"/>
              </a:ext>
            </a:extLst>
          </p:cNvPr>
          <p:cNvPicPr>
            <a:picLocks noChangeAspect="1"/>
          </p:cNvPicPr>
          <p:nvPr/>
        </p:nvPicPr>
        <p:blipFill>
          <a:blip r:embed="rId3" cstate="print">
            <a:extLst>
              <a:ext uri="{28A0092B-C50C-407E-A947-70E740481C1C}">
                <a14:useLocalDpi xmlns:a14="http://schemas.microsoft.com/office/drawing/2010/main" val="0"/>
              </a:ext>
            </a:extLst>
          </a:blip>
          <a:srcRect l="250" t="42336" r="-250" b="1878"/>
          <a:stretch/>
        </p:blipFill>
        <p:spPr>
          <a:xfrm rot="16200000">
            <a:off x="7273531" y="974330"/>
            <a:ext cx="2851939" cy="888999"/>
          </a:xfrm>
          <a:prstGeom prst="rect">
            <a:avLst/>
          </a:prstGeom>
        </p:spPr>
      </p:pic>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7" name="Speech Bubble: Rectangle 6">
            <a:extLst>
              <a:ext uri="{FF2B5EF4-FFF2-40B4-BE49-F238E27FC236}">
                <a16:creationId xmlns:a16="http://schemas.microsoft.com/office/drawing/2014/main" id="{9EED4BCD-308B-934D-5B92-1BEDFDD871D5}"/>
              </a:ext>
            </a:extLst>
          </p:cNvPr>
          <p:cNvSpPr/>
          <p:nvPr/>
        </p:nvSpPr>
        <p:spPr>
          <a:xfrm>
            <a:off x="5689600" y="3090333"/>
            <a:ext cx="1422400" cy="635000"/>
          </a:xfrm>
          <a:prstGeom prst="wedgeRectCallout">
            <a:avLst>
              <a:gd name="adj1" fmla="val 47620"/>
              <a:gd name="adj2" fmla="val -240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Roman</a:t>
            </a:r>
          </a:p>
          <a:p>
            <a:pPr algn="ctr"/>
            <a:r>
              <a:rPr lang="en-US" dirty="0"/>
              <a:t>Empire</a:t>
            </a:r>
            <a:endParaRPr lang="en-GB" dirty="0"/>
          </a:p>
        </p:txBody>
      </p:sp>
      <p:sp>
        <p:nvSpPr>
          <p:cNvPr id="8" name="Speech Bubble: Rectangle 7">
            <a:extLst>
              <a:ext uri="{FF2B5EF4-FFF2-40B4-BE49-F238E27FC236}">
                <a16:creationId xmlns:a16="http://schemas.microsoft.com/office/drawing/2014/main" id="{B40B12AC-5EE5-7134-8DF8-3EB56507B8D3}"/>
              </a:ext>
            </a:extLst>
          </p:cNvPr>
          <p:cNvSpPr/>
          <p:nvPr/>
        </p:nvSpPr>
        <p:spPr>
          <a:xfrm>
            <a:off x="7306732" y="3090333"/>
            <a:ext cx="1608667" cy="635000"/>
          </a:xfrm>
          <a:prstGeom prst="wedgeRectCallout">
            <a:avLst>
              <a:gd name="adj1" fmla="val -5745"/>
              <a:gd name="adj2" fmla="val -2281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 kingdom</a:t>
            </a:r>
          </a:p>
          <a:p>
            <a:pPr algn="ctr"/>
            <a:r>
              <a:rPr lang="en-US" dirty="0"/>
              <a:t>of the Gentiles</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
        <p:nvSpPr>
          <p:cNvPr id="12" name="Rectangle 11">
            <a:extLst>
              <a:ext uri="{FF2B5EF4-FFF2-40B4-BE49-F238E27FC236}">
                <a16:creationId xmlns:a16="http://schemas.microsoft.com/office/drawing/2014/main" id="{3A73E1AC-7076-36C8-229B-B5F53A642299}"/>
              </a:ext>
            </a:extLst>
          </p:cNvPr>
          <p:cNvSpPr/>
          <p:nvPr/>
        </p:nvSpPr>
        <p:spPr>
          <a:xfrm>
            <a:off x="5689600" y="3708400"/>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27 </a:t>
            </a:r>
            <a:r>
              <a:rPr lang="en-US" sz="1600" dirty="0" err="1"/>
              <a:t>bc</a:t>
            </a:r>
            <a:endParaRPr lang="en-GB" sz="1600" dirty="0"/>
          </a:p>
        </p:txBody>
      </p:sp>
      <p:sp>
        <p:nvSpPr>
          <p:cNvPr id="13" name="Rectangle 12">
            <a:extLst>
              <a:ext uri="{FF2B5EF4-FFF2-40B4-BE49-F238E27FC236}">
                <a16:creationId xmlns:a16="http://schemas.microsoft.com/office/drawing/2014/main" id="{5D3376BA-FDE5-10D8-3E84-A7E82905CFBC}"/>
              </a:ext>
            </a:extLst>
          </p:cNvPr>
          <p:cNvSpPr/>
          <p:nvPr/>
        </p:nvSpPr>
        <p:spPr>
          <a:xfrm>
            <a:off x="7306731" y="3725332"/>
            <a:ext cx="1608667" cy="1862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a:t>
            </a:r>
            <a:endParaRPr lang="en-GB" sz="1600" dirty="0"/>
          </a:p>
        </p:txBody>
      </p:sp>
      <p:cxnSp>
        <p:nvCxnSpPr>
          <p:cNvPr id="3" name="Straight Connector 2">
            <a:extLst>
              <a:ext uri="{FF2B5EF4-FFF2-40B4-BE49-F238E27FC236}">
                <a16:creationId xmlns:a16="http://schemas.microsoft.com/office/drawing/2014/main" id="{26098B5A-112A-58A1-6B13-C3F2817B6622}"/>
              </a:ext>
            </a:extLst>
          </p:cNvPr>
          <p:cNvCxnSpPr>
            <a:cxnSpLocks/>
          </p:cNvCxnSpPr>
          <p:nvPr/>
        </p:nvCxnSpPr>
        <p:spPr>
          <a:xfrm>
            <a:off x="81354"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1F216E39-28CB-4515-CDB0-9EFA96138BE5}"/>
              </a:ext>
            </a:extLst>
          </p:cNvPr>
          <p:cNvSpPr txBox="1"/>
          <p:nvPr/>
        </p:nvSpPr>
        <p:spPr>
          <a:xfrm>
            <a:off x="2507262" y="5581472"/>
            <a:ext cx="2557110" cy="1200329"/>
          </a:xfrm>
          <a:prstGeom prst="rect">
            <a:avLst/>
          </a:prstGeom>
          <a:noFill/>
        </p:spPr>
        <p:txBody>
          <a:bodyPr wrap="none" rtlCol="0">
            <a:spAutoFit/>
          </a:bodyPr>
          <a:lstStyle/>
          <a:p>
            <a:r>
              <a:rPr lang="en-US" dirty="0">
                <a:solidFill>
                  <a:schemeClr val="bg1"/>
                </a:solidFill>
              </a:rPr>
              <a:t>Daniel died about 530 BC</a:t>
            </a:r>
          </a:p>
          <a:p>
            <a:r>
              <a:rPr lang="en-US" dirty="0">
                <a:solidFill>
                  <a:schemeClr val="bg1"/>
                </a:solidFill>
              </a:rPr>
              <a:t>The book of Daniel</a:t>
            </a:r>
          </a:p>
          <a:p>
            <a:r>
              <a:rPr lang="en-US" dirty="0">
                <a:solidFill>
                  <a:schemeClr val="bg1"/>
                </a:solidFill>
              </a:rPr>
              <a:t>was finished sometime</a:t>
            </a:r>
          </a:p>
          <a:p>
            <a:r>
              <a:rPr lang="en-US" dirty="0">
                <a:solidFill>
                  <a:schemeClr val="bg1"/>
                </a:solidFill>
              </a:rPr>
              <a:t>before 530 BC</a:t>
            </a:r>
            <a:endParaRPr lang="en-GB" dirty="0">
              <a:solidFill>
                <a:schemeClr val="bg1"/>
              </a:solidFill>
            </a:endParaRPr>
          </a:p>
        </p:txBody>
      </p:sp>
      <p:cxnSp>
        <p:nvCxnSpPr>
          <p:cNvPr id="22" name="Straight Connector 21">
            <a:extLst>
              <a:ext uri="{FF2B5EF4-FFF2-40B4-BE49-F238E27FC236}">
                <a16:creationId xmlns:a16="http://schemas.microsoft.com/office/drawing/2014/main" id="{69E1DA34-4955-F87C-0B94-6B54FEBB98A8}"/>
              </a:ext>
            </a:extLst>
          </p:cNvPr>
          <p:cNvCxnSpPr>
            <a:cxnSpLocks/>
          </p:cNvCxnSpPr>
          <p:nvPr/>
        </p:nvCxnSpPr>
        <p:spPr>
          <a:xfrm>
            <a:off x="627153"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DA7A29B9-BA39-1F94-C5C3-F403462266AF}"/>
              </a:ext>
            </a:extLst>
          </p:cNvPr>
          <p:cNvSpPr txBox="1"/>
          <p:nvPr/>
        </p:nvSpPr>
        <p:spPr>
          <a:xfrm>
            <a:off x="661530" y="6121622"/>
            <a:ext cx="1945854" cy="646331"/>
          </a:xfrm>
          <a:prstGeom prst="rect">
            <a:avLst/>
          </a:prstGeom>
          <a:noFill/>
        </p:spPr>
        <p:txBody>
          <a:bodyPr wrap="none" rtlCol="0">
            <a:spAutoFit/>
          </a:bodyPr>
          <a:lstStyle/>
          <a:p>
            <a:r>
              <a:rPr lang="en-US" dirty="0">
                <a:solidFill>
                  <a:schemeClr val="bg1"/>
                </a:solidFill>
              </a:rPr>
              <a:t>Daniel prophesied </a:t>
            </a:r>
          </a:p>
          <a:p>
            <a:r>
              <a:rPr lang="en-US" dirty="0">
                <a:solidFill>
                  <a:schemeClr val="bg1"/>
                </a:solidFill>
              </a:rPr>
              <a:t>from 606-535 BC</a:t>
            </a:r>
            <a:endParaRPr lang="en-GB" dirty="0">
              <a:solidFill>
                <a:schemeClr val="bg1"/>
              </a:solidFill>
            </a:endParaRPr>
          </a:p>
        </p:txBody>
      </p:sp>
      <p:sp>
        <p:nvSpPr>
          <p:cNvPr id="25" name="Arrow: Right 24">
            <a:extLst>
              <a:ext uri="{FF2B5EF4-FFF2-40B4-BE49-F238E27FC236}">
                <a16:creationId xmlns:a16="http://schemas.microsoft.com/office/drawing/2014/main" id="{BD0B0DFA-188F-8CFF-652C-B3966087F6AE}"/>
              </a:ext>
            </a:extLst>
          </p:cNvPr>
          <p:cNvSpPr/>
          <p:nvPr/>
        </p:nvSpPr>
        <p:spPr>
          <a:xfrm>
            <a:off x="661529" y="3429000"/>
            <a:ext cx="1422400" cy="2489423"/>
          </a:xfrm>
          <a:prstGeom prst="rightArrow">
            <a:avLst>
              <a:gd name="adj1" fmla="val 50000"/>
              <a:gd name="adj2" fmla="val 264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God told Daniel</a:t>
            </a:r>
          </a:p>
          <a:p>
            <a:pPr algn="ctr"/>
            <a:r>
              <a:rPr lang="en-US" sz="1200" dirty="0"/>
              <a:t>in 606 BC</a:t>
            </a:r>
          </a:p>
          <a:p>
            <a:pPr algn="ctr"/>
            <a:r>
              <a:rPr lang="en-US" sz="1200" dirty="0"/>
              <a:t> what was to come after Nebuchadnezzar</a:t>
            </a:r>
            <a:endParaRPr lang="en-GB" sz="1200" dirty="0"/>
          </a:p>
        </p:txBody>
      </p:sp>
      <p:sp>
        <p:nvSpPr>
          <p:cNvPr id="4" name="Arrow: Right 3">
            <a:extLst>
              <a:ext uri="{FF2B5EF4-FFF2-40B4-BE49-F238E27FC236}">
                <a16:creationId xmlns:a16="http://schemas.microsoft.com/office/drawing/2014/main" id="{5CD14FDD-4AE1-703A-FB48-7B5712646B6E}"/>
              </a:ext>
            </a:extLst>
          </p:cNvPr>
          <p:cNvSpPr/>
          <p:nvPr/>
        </p:nvSpPr>
        <p:spPr>
          <a:xfrm>
            <a:off x="2118304" y="4278213"/>
            <a:ext cx="5764163" cy="8339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The Medes, Persians, Greeks and Romans were all in the future</a:t>
            </a:r>
            <a:endParaRPr lang="en-GB" sz="1600" dirty="0"/>
          </a:p>
        </p:txBody>
      </p:sp>
    </p:spTree>
    <p:extLst>
      <p:ext uri="{BB962C8B-B14F-4D97-AF65-F5344CB8AC3E}">
        <p14:creationId xmlns:p14="http://schemas.microsoft.com/office/powerpoint/2010/main" val="3380288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355431BC-37C7-7920-88BC-DB2E07F32A10}"/>
              </a:ext>
            </a:extLst>
          </p:cNvPr>
          <p:cNvCxnSpPr>
            <a:cxnSpLocks/>
          </p:cNvCxnSpPr>
          <p:nvPr/>
        </p:nvCxnSpPr>
        <p:spPr>
          <a:xfrm>
            <a:off x="2392754"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15" name="Picture 14">
            <a:extLst>
              <a:ext uri="{FF2B5EF4-FFF2-40B4-BE49-F238E27FC236}">
                <a16:creationId xmlns:a16="http://schemas.microsoft.com/office/drawing/2014/main" id="{6BCB7F00-0A07-8876-E0D3-6F1512313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2358" y="-2832358"/>
            <a:ext cx="2857285" cy="8522001"/>
          </a:xfrm>
          <a:prstGeom prst="rect">
            <a:avLst/>
          </a:prstGeom>
        </p:spPr>
      </p:pic>
      <p:pic>
        <p:nvPicPr>
          <p:cNvPr id="17" name="Picture 16">
            <a:extLst>
              <a:ext uri="{FF2B5EF4-FFF2-40B4-BE49-F238E27FC236}">
                <a16:creationId xmlns:a16="http://schemas.microsoft.com/office/drawing/2014/main" id="{BABDD63F-AC3E-9F12-D237-D9C0CE937220}"/>
              </a:ext>
            </a:extLst>
          </p:cNvPr>
          <p:cNvPicPr>
            <a:picLocks noChangeAspect="1"/>
          </p:cNvPicPr>
          <p:nvPr/>
        </p:nvPicPr>
        <p:blipFill>
          <a:blip r:embed="rId3" cstate="print">
            <a:extLst>
              <a:ext uri="{28A0092B-C50C-407E-A947-70E740481C1C}">
                <a14:useLocalDpi xmlns:a14="http://schemas.microsoft.com/office/drawing/2010/main" val="0"/>
              </a:ext>
            </a:extLst>
          </a:blip>
          <a:srcRect l="250" t="42336" r="-250" b="1878"/>
          <a:stretch/>
        </p:blipFill>
        <p:spPr>
          <a:xfrm rot="16200000">
            <a:off x="7273531" y="974330"/>
            <a:ext cx="2851939" cy="888999"/>
          </a:xfrm>
          <a:prstGeom prst="rect">
            <a:avLst/>
          </a:prstGeom>
        </p:spPr>
      </p:pic>
      <p:sp>
        <p:nvSpPr>
          <p:cNvPr id="2" name="Speech Bubble: Rectangle 1">
            <a:extLst>
              <a:ext uri="{FF2B5EF4-FFF2-40B4-BE49-F238E27FC236}">
                <a16:creationId xmlns:a16="http://schemas.microsoft.com/office/drawing/2014/main" id="{F3A3B1AF-422A-35D3-6F75-86332276BD27}"/>
              </a:ext>
            </a:extLst>
          </p:cNvPr>
          <p:cNvSpPr/>
          <p:nvPr/>
        </p:nvSpPr>
        <p:spPr>
          <a:xfrm>
            <a:off x="508000" y="3090333"/>
            <a:ext cx="1422400" cy="635000"/>
          </a:xfrm>
          <a:prstGeom prst="wedgeRectCallout">
            <a:avLst>
              <a:gd name="adj1" fmla="val -32737"/>
              <a:gd name="adj2" fmla="val -25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Babylonian</a:t>
            </a:r>
          </a:p>
        </p:txBody>
      </p:sp>
      <p:sp>
        <p:nvSpPr>
          <p:cNvPr id="5" name="Speech Bubble: Rectangle 4">
            <a:extLst>
              <a:ext uri="{FF2B5EF4-FFF2-40B4-BE49-F238E27FC236}">
                <a16:creationId xmlns:a16="http://schemas.microsoft.com/office/drawing/2014/main" id="{00BFC39E-A8AF-C73A-E525-7E4289DDF590}"/>
              </a:ext>
            </a:extLst>
          </p:cNvPr>
          <p:cNvSpPr/>
          <p:nvPr/>
        </p:nvSpPr>
        <p:spPr>
          <a:xfrm>
            <a:off x="2235200" y="3090333"/>
            <a:ext cx="1422400" cy="635000"/>
          </a:xfrm>
          <a:prstGeom prst="wedgeRectCallout">
            <a:avLst>
              <a:gd name="adj1" fmla="val -1190"/>
              <a:gd name="adj2" fmla="val -314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Medes</a:t>
            </a:r>
          </a:p>
          <a:p>
            <a:pPr algn="ctr"/>
            <a:r>
              <a:rPr lang="en-US" dirty="0"/>
              <a:t>and Persians</a:t>
            </a:r>
            <a:endParaRPr lang="en-GB" dirty="0"/>
          </a:p>
        </p:txBody>
      </p:sp>
      <p:sp>
        <p:nvSpPr>
          <p:cNvPr id="6" name="Speech Bubble: Rectangle 5">
            <a:extLst>
              <a:ext uri="{FF2B5EF4-FFF2-40B4-BE49-F238E27FC236}">
                <a16:creationId xmlns:a16="http://schemas.microsoft.com/office/drawing/2014/main" id="{B1990589-5A3B-5DFD-462D-47AA21972842}"/>
              </a:ext>
            </a:extLst>
          </p:cNvPr>
          <p:cNvSpPr/>
          <p:nvPr/>
        </p:nvSpPr>
        <p:spPr>
          <a:xfrm>
            <a:off x="3962400" y="3090333"/>
            <a:ext cx="1422400" cy="635000"/>
          </a:xfrm>
          <a:prstGeom prst="wedgeRectCallout">
            <a:avLst>
              <a:gd name="adj1" fmla="val -33333"/>
              <a:gd name="adj2" fmla="val -277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Greece</a:t>
            </a:r>
            <a:endParaRPr lang="en-GB" dirty="0"/>
          </a:p>
        </p:txBody>
      </p:sp>
      <p:sp>
        <p:nvSpPr>
          <p:cNvPr id="7" name="Speech Bubble: Rectangle 6">
            <a:extLst>
              <a:ext uri="{FF2B5EF4-FFF2-40B4-BE49-F238E27FC236}">
                <a16:creationId xmlns:a16="http://schemas.microsoft.com/office/drawing/2014/main" id="{9EED4BCD-308B-934D-5B92-1BEDFDD871D5}"/>
              </a:ext>
            </a:extLst>
          </p:cNvPr>
          <p:cNvSpPr/>
          <p:nvPr/>
        </p:nvSpPr>
        <p:spPr>
          <a:xfrm>
            <a:off x="5689600" y="3090333"/>
            <a:ext cx="1422400" cy="635000"/>
          </a:xfrm>
          <a:prstGeom prst="wedgeRectCallout">
            <a:avLst>
              <a:gd name="adj1" fmla="val 47620"/>
              <a:gd name="adj2" fmla="val -2401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Roman</a:t>
            </a:r>
          </a:p>
          <a:p>
            <a:pPr algn="ctr"/>
            <a:r>
              <a:rPr lang="en-US" dirty="0"/>
              <a:t>Empire</a:t>
            </a:r>
            <a:endParaRPr lang="en-GB" dirty="0"/>
          </a:p>
        </p:txBody>
      </p:sp>
      <p:sp>
        <p:nvSpPr>
          <p:cNvPr id="8" name="Speech Bubble: Rectangle 7">
            <a:extLst>
              <a:ext uri="{FF2B5EF4-FFF2-40B4-BE49-F238E27FC236}">
                <a16:creationId xmlns:a16="http://schemas.microsoft.com/office/drawing/2014/main" id="{B40B12AC-5EE5-7134-8DF8-3EB56507B8D3}"/>
              </a:ext>
            </a:extLst>
          </p:cNvPr>
          <p:cNvSpPr/>
          <p:nvPr/>
        </p:nvSpPr>
        <p:spPr>
          <a:xfrm>
            <a:off x="7306732" y="3090333"/>
            <a:ext cx="1608667" cy="635000"/>
          </a:xfrm>
          <a:prstGeom prst="wedgeRectCallout">
            <a:avLst>
              <a:gd name="adj1" fmla="val -5745"/>
              <a:gd name="adj2" fmla="val -2281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 kingdom</a:t>
            </a:r>
          </a:p>
          <a:p>
            <a:pPr algn="ctr"/>
            <a:r>
              <a:rPr lang="en-US" dirty="0"/>
              <a:t>of the Gentiles</a:t>
            </a:r>
            <a:endParaRPr lang="en-GB" dirty="0"/>
          </a:p>
        </p:txBody>
      </p:sp>
      <p:sp>
        <p:nvSpPr>
          <p:cNvPr id="9" name="Rectangle 8">
            <a:extLst>
              <a:ext uri="{FF2B5EF4-FFF2-40B4-BE49-F238E27FC236}">
                <a16:creationId xmlns:a16="http://schemas.microsoft.com/office/drawing/2014/main" id="{BDCDC33E-4414-3746-74B2-60CC1A6FB117}"/>
              </a:ext>
            </a:extLst>
          </p:cNvPr>
          <p:cNvSpPr/>
          <p:nvPr/>
        </p:nvSpPr>
        <p:spPr>
          <a:xfrm>
            <a:off x="5080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608 </a:t>
            </a:r>
            <a:r>
              <a:rPr lang="en-US" sz="1600" dirty="0" err="1"/>
              <a:t>bc</a:t>
            </a:r>
            <a:endParaRPr lang="en-GB" sz="1600" dirty="0"/>
          </a:p>
        </p:txBody>
      </p:sp>
      <p:sp>
        <p:nvSpPr>
          <p:cNvPr id="10" name="Rectangle 9">
            <a:extLst>
              <a:ext uri="{FF2B5EF4-FFF2-40B4-BE49-F238E27FC236}">
                <a16:creationId xmlns:a16="http://schemas.microsoft.com/office/drawing/2014/main" id="{2B66A1EC-2AFF-E7D1-6051-A552832C2BA6}"/>
              </a:ext>
            </a:extLst>
          </p:cNvPr>
          <p:cNvSpPr/>
          <p:nvPr/>
        </p:nvSpPr>
        <p:spPr>
          <a:xfrm>
            <a:off x="2235200" y="3725333"/>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539 </a:t>
            </a:r>
            <a:r>
              <a:rPr lang="en-US" sz="1600" dirty="0" err="1"/>
              <a:t>bc</a:t>
            </a:r>
            <a:endParaRPr lang="en-GB" sz="1600" dirty="0"/>
          </a:p>
        </p:txBody>
      </p:sp>
      <p:sp>
        <p:nvSpPr>
          <p:cNvPr id="11" name="Rectangle 10">
            <a:extLst>
              <a:ext uri="{FF2B5EF4-FFF2-40B4-BE49-F238E27FC236}">
                <a16:creationId xmlns:a16="http://schemas.microsoft.com/office/drawing/2014/main" id="{BECCCF5D-BE1B-5943-E15F-DA541680D2D0}"/>
              </a:ext>
            </a:extLst>
          </p:cNvPr>
          <p:cNvSpPr/>
          <p:nvPr/>
        </p:nvSpPr>
        <p:spPr>
          <a:xfrm>
            <a:off x="3962400" y="3725332"/>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334 </a:t>
            </a:r>
            <a:r>
              <a:rPr lang="en-US" sz="1600" dirty="0" err="1"/>
              <a:t>bc</a:t>
            </a:r>
            <a:endParaRPr lang="en-GB" sz="1600" dirty="0"/>
          </a:p>
        </p:txBody>
      </p:sp>
      <p:sp>
        <p:nvSpPr>
          <p:cNvPr id="12" name="Rectangle 11">
            <a:extLst>
              <a:ext uri="{FF2B5EF4-FFF2-40B4-BE49-F238E27FC236}">
                <a16:creationId xmlns:a16="http://schemas.microsoft.com/office/drawing/2014/main" id="{3A73E1AC-7076-36C8-229B-B5F53A642299}"/>
              </a:ext>
            </a:extLst>
          </p:cNvPr>
          <p:cNvSpPr/>
          <p:nvPr/>
        </p:nvSpPr>
        <p:spPr>
          <a:xfrm>
            <a:off x="5689600" y="3708400"/>
            <a:ext cx="1422400" cy="2031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began 27 </a:t>
            </a:r>
            <a:r>
              <a:rPr lang="en-US" sz="1600" dirty="0" err="1"/>
              <a:t>bc</a:t>
            </a:r>
            <a:endParaRPr lang="en-GB" sz="1600" dirty="0"/>
          </a:p>
        </p:txBody>
      </p:sp>
      <p:sp>
        <p:nvSpPr>
          <p:cNvPr id="13" name="Rectangle 12">
            <a:extLst>
              <a:ext uri="{FF2B5EF4-FFF2-40B4-BE49-F238E27FC236}">
                <a16:creationId xmlns:a16="http://schemas.microsoft.com/office/drawing/2014/main" id="{5D3376BA-FDE5-10D8-3E84-A7E82905CFBC}"/>
              </a:ext>
            </a:extLst>
          </p:cNvPr>
          <p:cNvSpPr/>
          <p:nvPr/>
        </p:nvSpPr>
        <p:spPr>
          <a:xfrm>
            <a:off x="7306731" y="3725332"/>
            <a:ext cx="1608667" cy="1862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a:t>
            </a:r>
            <a:endParaRPr lang="en-GB" sz="1600" dirty="0"/>
          </a:p>
        </p:txBody>
      </p:sp>
      <p:cxnSp>
        <p:nvCxnSpPr>
          <p:cNvPr id="3" name="Straight Connector 2">
            <a:extLst>
              <a:ext uri="{FF2B5EF4-FFF2-40B4-BE49-F238E27FC236}">
                <a16:creationId xmlns:a16="http://schemas.microsoft.com/office/drawing/2014/main" id="{26098B5A-112A-58A1-6B13-C3F2817B6622}"/>
              </a:ext>
            </a:extLst>
          </p:cNvPr>
          <p:cNvCxnSpPr>
            <a:cxnSpLocks/>
          </p:cNvCxnSpPr>
          <p:nvPr/>
        </p:nvCxnSpPr>
        <p:spPr>
          <a:xfrm>
            <a:off x="81354"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1F216E39-28CB-4515-CDB0-9EFA96138BE5}"/>
              </a:ext>
            </a:extLst>
          </p:cNvPr>
          <p:cNvSpPr txBox="1"/>
          <p:nvPr/>
        </p:nvSpPr>
        <p:spPr>
          <a:xfrm>
            <a:off x="2507262" y="5581472"/>
            <a:ext cx="2557110" cy="1200329"/>
          </a:xfrm>
          <a:prstGeom prst="rect">
            <a:avLst/>
          </a:prstGeom>
          <a:noFill/>
        </p:spPr>
        <p:txBody>
          <a:bodyPr wrap="none" rtlCol="0">
            <a:spAutoFit/>
          </a:bodyPr>
          <a:lstStyle/>
          <a:p>
            <a:r>
              <a:rPr lang="en-US" dirty="0">
                <a:solidFill>
                  <a:schemeClr val="bg1"/>
                </a:solidFill>
              </a:rPr>
              <a:t>Daniel died about 530 BC</a:t>
            </a:r>
          </a:p>
          <a:p>
            <a:r>
              <a:rPr lang="en-US" dirty="0">
                <a:solidFill>
                  <a:schemeClr val="bg1"/>
                </a:solidFill>
              </a:rPr>
              <a:t>The book of Daniel</a:t>
            </a:r>
          </a:p>
          <a:p>
            <a:r>
              <a:rPr lang="en-US" dirty="0">
                <a:solidFill>
                  <a:schemeClr val="bg1"/>
                </a:solidFill>
              </a:rPr>
              <a:t>was finished sometime</a:t>
            </a:r>
          </a:p>
          <a:p>
            <a:r>
              <a:rPr lang="en-US" dirty="0">
                <a:solidFill>
                  <a:schemeClr val="bg1"/>
                </a:solidFill>
              </a:rPr>
              <a:t>before 530 BC</a:t>
            </a:r>
            <a:endParaRPr lang="en-GB" dirty="0">
              <a:solidFill>
                <a:schemeClr val="bg1"/>
              </a:solidFill>
            </a:endParaRPr>
          </a:p>
        </p:txBody>
      </p:sp>
      <p:cxnSp>
        <p:nvCxnSpPr>
          <p:cNvPr id="22" name="Straight Connector 21">
            <a:extLst>
              <a:ext uri="{FF2B5EF4-FFF2-40B4-BE49-F238E27FC236}">
                <a16:creationId xmlns:a16="http://schemas.microsoft.com/office/drawing/2014/main" id="{69E1DA34-4955-F87C-0B94-6B54FEBB98A8}"/>
              </a:ext>
            </a:extLst>
          </p:cNvPr>
          <p:cNvCxnSpPr>
            <a:cxnSpLocks/>
          </p:cNvCxnSpPr>
          <p:nvPr/>
        </p:nvCxnSpPr>
        <p:spPr>
          <a:xfrm>
            <a:off x="627153" y="2844799"/>
            <a:ext cx="0" cy="393700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DA7A29B9-BA39-1F94-C5C3-F403462266AF}"/>
              </a:ext>
            </a:extLst>
          </p:cNvPr>
          <p:cNvSpPr txBox="1"/>
          <p:nvPr/>
        </p:nvSpPr>
        <p:spPr>
          <a:xfrm>
            <a:off x="661530" y="6121622"/>
            <a:ext cx="1945854" cy="646331"/>
          </a:xfrm>
          <a:prstGeom prst="rect">
            <a:avLst/>
          </a:prstGeom>
          <a:noFill/>
        </p:spPr>
        <p:txBody>
          <a:bodyPr wrap="none" rtlCol="0">
            <a:spAutoFit/>
          </a:bodyPr>
          <a:lstStyle/>
          <a:p>
            <a:r>
              <a:rPr lang="en-US" dirty="0">
                <a:solidFill>
                  <a:schemeClr val="bg1"/>
                </a:solidFill>
              </a:rPr>
              <a:t>Daniel prophesied </a:t>
            </a:r>
          </a:p>
          <a:p>
            <a:r>
              <a:rPr lang="en-US" dirty="0">
                <a:solidFill>
                  <a:schemeClr val="bg1"/>
                </a:solidFill>
              </a:rPr>
              <a:t>from 606-535 BC</a:t>
            </a:r>
            <a:endParaRPr lang="en-GB" dirty="0">
              <a:solidFill>
                <a:schemeClr val="bg1"/>
              </a:solidFill>
            </a:endParaRPr>
          </a:p>
        </p:txBody>
      </p:sp>
      <p:sp>
        <p:nvSpPr>
          <p:cNvPr id="25" name="Arrow: Right 24">
            <a:extLst>
              <a:ext uri="{FF2B5EF4-FFF2-40B4-BE49-F238E27FC236}">
                <a16:creationId xmlns:a16="http://schemas.microsoft.com/office/drawing/2014/main" id="{BD0B0DFA-188F-8CFF-652C-B3966087F6AE}"/>
              </a:ext>
            </a:extLst>
          </p:cNvPr>
          <p:cNvSpPr/>
          <p:nvPr/>
        </p:nvSpPr>
        <p:spPr>
          <a:xfrm>
            <a:off x="661529" y="3429000"/>
            <a:ext cx="1422400" cy="2489423"/>
          </a:xfrm>
          <a:prstGeom prst="rightArrow">
            <a:avLst>
              <a:gd name="adj1" fmla="val 50000"/>
              <a:gd name="adj2" fmla="val 264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God told Daniel</a:t>
            </a:r>
          </a:p>
          <a:p>
            <a:pPr algn="ctr"/>
            <a:r>
              <a:rPr lang="en-US" sz="1200" dirty="0"/>
              <a:t>in 606 BC</a:t>
            </a:r>
          </a:p>
          <a:p>
            <a:pPr algn="ctr"/>
            <a:r>
              <a:rPr lang="en-US" sz="1200" dirty="0"/>
              <a:t> what was to come after Nebuchadnezzar</a:t>
            </a:r>
            <a:endParaRPr lang="en-GB" sz="1200" dirty="0"/>
          </a:p>
        </p:txBody>
      </p:sp>
      <p:sp>
        <p:nvSpPr>
          <p:cNvPr id="4" name="Arrow: Right 3">
            <a:extLst>
              <a:ext uri="{FF2B5EF4-FFF2-40B4-BE49-F238E27FC236}">
                <a16:creationId xmlns:a16="http://schemas.microsoft.com/office/drawing/2014/main" id="{5CD14FDD-4AE1-703A-FB48-7B5712646B6E}"/>
              </a:ext>
            </a:extLst>
          </p:cNvPr>
          <p:cNvSpPr/>
          <p:nvPr/>
        </p:nvSpPr>
        <p:spPr>
          <a:xfrm>
            <a:off x="2118304" y="4278213"/>
            <a:ext cx="5764163" cy="8339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The Medes, Persians, Greeks and Romans were all in the future</a:t>
            </a:r>
            <a:endParaRPr lang="en-GB" sz="1600" dirty="0"/>
          </a:p>
        </p:txBody>
      </p:sp>
      <p:sp>
        <p:nvSpPr>
          <p:cNvPr id="14" name="Explosion: 8 Points 13">
            <a:extLst>
              <a:ext uri="{FF2B5EF4-FFF2-40B4-BE49-F238E27FC236}">
                <a16:creationId xmlns:a16="http://schemas.microsoft.com/office/drawing/2014/main" id="{92F50B19-C744-96E1-D865-89A0F5F3D109}"/>
              </a:ext>
            </a:extLst>
          </p:cNvPr>
          <p:cNvSpPr/>
          <p:nvPr/>
        </p:nvSpPr>
        <p:spPr>
          <a:xfrm>
            <a:off x="419573" y="-166255"/>
            <a:ext cx="8604354" cy="6576490"/>
          </a:xfrm>
          <a:prstGeom prst="irregularSeal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The detail and accuracy </a:t>
            </a:r>
          </a:p>
          <a:p>
            <a:pPr algn="ctr"/>
            <a:r>
              <a:rPr lang="en-US" sz="2400" dirty="0"/>
              <a:t>of Daniel’s prophecies</a:t>
            </a:r>
          </a:p>
          <a:p>
            <a:pPr algn="ctr"/>
            <a:r>
              <a:rPr lang="en-US" sz="2400" dirty="0"/>
              <a:t>have drawn the attention</a:t>
            </a:r>
          </a:p>
          <a:p>
            <a:pPr algn="ctr"/>
            <a:r>
              <a:rPr lang="en-US" sz="2400" dirty="0"/>
              <a:t>of many skeptics.</a:t>
            </a:r>
            <a:endParaRPr lang="en-GB" sz="2400" dirty="0"/>
          </a:p>
        </p:txBody>
      </p:sp>
    </p:spTree>
    <p:extLst>
      <p:ext uri="{BB962C8B-B14F-4D97-AF65-F5344CB8AC3E}">
        <p14:creationId xmlns:p14="http://schemas.microsoft.com/office/powerpoint/2010/main" val="1600274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D2AA21-B6B8-A610-BADB-59DE62B231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E1D3D92-1210-33C2-DCED-BAA9A7E1B83D}"/>
              </a:ext>
            </a:extLst>
          </p:cNvPr>
          <p:cNvSpPr txBox="1"/>
          <p:nvPr/>
        </p:nvSpPr>
        <p:spPr>
          <a:xfrm>
            <a:off x="3979334" y="2122896"/>
            <a:ext cx="5257800" cy="1015663"/>
          </a:xfrm>
          <a:prstGeom prst="rect">
            <a:avLst/>
          </a:prstGeom>
          <a:noFill/>
        </p:spPr>
        <p:txBody>
          <a:bodyPr wrap="square" rtlCol="0">
            <a:spAutoFit/>
          </a:bodyPr>
          <a:lstStyle/>
          <a:p>
            <a:pPr algn="ctr"/>
            <a:r>
              <a:rPr lang="en-US" sz="3000" b="1" dirty="0"/>
              <a:t>Today, where do most people</a:t>
            </a:r>
          </a:p>
          <a:p>
            <a:pPr algn="ctr"/>
            <a:r>
              <a:rPr lang="en-US" sz="3000" b="1" dirty="0"/>
              <a:t>go to find information?</a:t>
            </a:r>
          </a:p>
        </p:txBody>
      </p:sp>
    </p:spTree>
    <p:extLst>
      <p:ext uri="{BB962C8B-B14F-4D97-AF65-F5344CB8AC3E}">
        <p14:creationId xmlns:p14="http://schemas.microsoft.com/office/powerpoint/2010/main" val="260920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7" name="Picture 16">
            <a:extLst>
              <a:ext uri="{FF2B5EF4-FFF2-40B4-BE49-F238E27FC236}">
                <a16:creationId xmlns:a16="http://schemas.microsoft.com/office/drawing/2014/main" id="{4113EC86-A572-EFD3-C4A8-544A9C3CB3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801" y="0"/>
            <a:ext cx="4007644" cy="6858000"/>
          </a:xfrm>
          <a:prstGeom prst="rect">
            <a:avLst/>
          </a:prstGeom>
        </p:spPr>
      </p:pic>
      <p:sp>
        <p:nvSpPr>
          <p:cNvPr id="14" name="Scroll: Horizontal 13">
            <a:extLst>
              <a:ext uri="{FF2B5EF4-FFF2-40B4-BE49-F238E27FC236}">
                <a16:creationId xmlns:a16="http://schemas.microsoft.com/office/drawing/2014/main" id="{E7A39D3F-35F6-2F57-1132-DDEA732DADF9}"/>
              </a:ext>
            </a:extLst>
          </p:cNvPr>
          <p:cNvSpPr/>
          <p:nvPr/>
        </p:nvSpPr>
        <p:spPr>
          <a:xfrm>
            <a:off x="270933" y="2237263"/>
            <a:ext cx="8373533" cy="4515935"/>
          </a:xfrm>
          <a:prstGeom prst="horizont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Radioactive dating is a way to figure out how old something is: </a:t>
            </a:r>
          </a:p>
          <a:p>
            <a:pPr algn="ctr"/>
            <a:r>
              <a:rPr lang="en-US" dirty="0"/>
              <a:t>It’s based on the fact that things on earth contain certain materials </a:t>
            </a:r>
          </a:p>
          <a:p>
            <a:pPr algn="ctr"/>
            <a:r>
              <a:rPr lang="en-US" dirty="0"/>
              <a:t>that consistently change (decay) over time. </a:t>
            </a:r>
          </a:p>
          <a:p>
            <a:pPr algn="ctr"/>
            <a:endParaRPr lang="en-US" dirty="0"/>
          </a:p>
          <a:p>
            <a:pPr algn="ctr"/>
            <a:r>
              <a:rPr lang="en-US" dirty="0"/>
              <a:t>Since we know the exact rate of change (decay) in certain elements, </a:t>
            </a:r>
          </a:p>
          <a:p>
            <a:pPr algn="ctr"/>
            <a:r>
              <a:rPr lang="en-US" dirty="0"/>
              <a:t>we can figure out exactly how old things are </a:t>
            </a:r>
          </a:p>
          <a:p>
            <a:pPr algn="ctr"/>
            <a:r>
              <a:rPr lang="en-US" dirty="0"/>
              <a:t>based on the radioactive decay of the elements within them!</a:t>
            </a:r>
          </a:p>
          <a:p>
            <a:pPr algn="ctr"/>
            <a:endParaRPr lang="en-GB" dirty="0"/>
          </a:p>
        </p:txBody>
      </p:sp>
    </p:spTree>
    <p:extLst>
      <p:ext uri="{BB962C8B-B14F-4D97-AF65-F5344CB8AC3E}">
        <p14:creationId xmlns:p14="http://schemas.microsoft.com/office/powerpoint/2010/main" val="13899648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D2AA21-B6B8-A610-BADB-59DE62B231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10145132-9B57-AAA5-6CAE-D11CFABC1DC7}"/>
              </a:ext>
            </a:extLst>
          </p:cNvPr>
          <p:cNvSpPr txBox="1"/>
          <p:nvPr/>
        </p:nvSpPr>
        <p:spPr>
          <a:xfrm>
            <a:off x="6586102" y="4224867"/>
            <a:ext cx="1687834" cy="1015663"/>
          </a:xfrm>
          <a:prstGeom prst="rect">
            <a:avLst/>
          </a:prstGeom>
          <a:noFill/>
        </p:spPr>
        <p:txBody>
          <a:bodyPr wrap="none" rtlCol="0">
            <a:spAutoFit/>
          </a:bodyPr>
          <a:lstStyle/>
          <a:p>
            <a:pPr algn="ctr"/>
            <a:r>
              <a:rPr lang="en-US" sz="2000" b="1" dirty="0"/>
              <a:t>Google search</a:t>
            </a:r>
          </a:p>
          <a:p>
            <a:pPr algn="ctr"/>
            <a:r>
              <a:rPr lang="en-US" sz="2000" b="1" dirty="0"/>
              <a:t>or</a:t>
            </a:r>
          </a:p>
          <a:p>
            <a:pPr algn="ctr"/>
            <a:r>
              <a:rPr lang="en-US" sz="2000" b="1" dirty="0"/>
              <a:t>Wikipedia</a:t>
            </a:r>
            <a:endParaRPr lang="en-GB" sz="2000" b="1" dirty="0"/>
          </a:p>
        </p:txBody>
      </p:sp>
      <p:sp>
        <p:nvSpPr>
          <p:cNvPr id="5" name="TextBox 4">
            <a:extLst>
              <a:ext uri="{FF2B5EF4-FFF2-40B4-BE49-F238E27FC236}">
                <a16:creationId xmlns:a16="http://schemas.microsoft.com/office/drawing/2014/main" id="{FE1D3D92-1210-33C2-DCED-BAA9A7E1B83D}"/>
              </a:ext>
            </a:extLst>
          </p:cNvPr>
          <p:cNvSpPr txBox="1"/>
          <p:nvPr/>
        </p:nvSpPr>
        <p:spPr>
          <a:xfrm>
            <a:off x="3979334" y="2122896"/>
            <a:ext cx="5257800" cy="1015663"/>
          </a:xfrm>
          <a:prstGeom prst="rect">
            <a:avLst/>
          </a:prstGeom>
          <a:noFill/>
        </p:spPr>
        <p:txBody>
          <a:bodyPr wrap="square" rtlCol="0">
            <a:spAutoFit/>
          </a:bodyPr>
          <a:lstStyle/>
          <a:p>
            <a:pPr algn="ctr"/>
            <a:r>
              <a:rPr lang="en-US" sz="3000" b="1" dirty="0"/>
              <a:t>Today, where do most people</a:t>
            </a:r>
          </a:p>
          <a:p>
            <a:pPr algn="ctr"/>
            <a:r>
              <a:rPr lang="en-US" sz="3000" b="1" dirty="0"/>
              <a:t>go to find information?</a:t>
            </a:r>
          </a:p>
        </p:txBody>
      </p:sp>
    </p:spTree>
    <p:extLst>
      <p:ext uri="{BB962C8B-B14F-4D97-AF65-F5344CB8AC3E}">
        <p14:creationId xmlns:p14="http://schemas.microsoft.com/office/powerpoint/2010/main" val="25578227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1D3D92-1210-33C2-DCED-BAA9A7E1B83D}"/>
              </a:ext>
            </a:extLst>
          </p:cNvPr>
          <p:cNvSpPr txBox="1"/>
          <p:nvPr/>
        </p:nvSpPr>
        <p:spPr>
          <a:xfrm>
            <a:off x="0" y="1783591"/>
            <a:ext cx="9144000" cy="3231654"/>
          </a:xfrm>
          <a:prstGeom prst="rect">
            <a:avLst/>
          </a:prstGeom>
          <a:noFill/>
        </p:spPr>
        <p:txBody>
          <a:bodyPr wrap="square" rtlCol="0">
            <a:spAutoFit/>
          </a:bodyPr>
          <a:lstStyle/>
          <a:p>
            <a:r>
              <a:rPr lang="en-US" sz="2800" dirty="0">
                <a:solidFill>
                  <a:schemeClr val="bg1"/>
                </a:solidFill>
              </a:rPr>
              <a:t>Wikipedia - Daniel</a:t>
            </a:r>
          </a:p>
          <a:p>
            <a:r>
              <a:rPr lang="en-US" sz="1600" dirty="0">
                <a:solidFill>
                  <a:schemeClr val="bg1"/>
                </a:solidFill>
              </a:rPr>
              <a:t>Daniel (lit. 'God is my Judge') is the main character of the Book of Daniel. </a:t>
            </a:r>
          </a:p>
          <a:p>
            <a:r>
              <a:rPr lang="en-US" sz="1600" b="1" i="1" dirty="0">
                <a:solidFill>
                  <a:srgbClr val="FFFF00"/>
                </a:solidFill>
              </a:rPr>
              <a:t>According to the Hebrew Bible</a:t>
            </a:r>
            <a:r>
              <a:rPr lang="en-US" sz="1600" dirty="0">
                <a:solidFill>
                  <a:schemeClr val="bg1"/>
                </a:solidFill>
              </a:rPr>
              <a:t>, Daniel was a noble Jewish youth of Jerusalem taken into captivity </a:t>
            </a:r>
          </a:p>
          <a:p>
            <a:r>
              <a:rPr lang="en-US" sz="1600" dirty="0">
                <a:solidFill>
                  <a:schemeClr val="bg1"/>
                </a:solidFill>
              </a:rPr>
              <a:t>by Nebuchadnezzar II of Babylon. </a:t>
            </a:r>
          </a:p>
          <a:p>
            <a:r>
              <a:rPr lang="en-US" sz="1600" dirty="0">
                <a:solidFill>
                  <a:schemeClr val="bg1"/>
                </a:solidFill>
              </a:rPr>
              <a:t>He served the king and his successors with loyalty and ability until the time of the Persian conqueror Cyrus, </a:t>
            </a:r>
          </a:p>
          <a:p>
            <a:r>
              <a:rPr lang="en-US" sz="1600" dirty="0">
                <a:solidFill>
                  <a:schemeClr val="bg1"/>
                </a:solidFill>
              </a:rPr>
              <a:t>all the while remaining true to the God of Israel.</a:t>
            </a:r>
          </a:p>
          <a:p>
            <a:endParaRPr lang="en-US" sz="1600" dirty="0">
              <a:solidFill>
                <a:schemeClr val="bg1"/>
              </a:solidFill>
            </a:endParaRPr>
          </a:p>
          <a:p>
            <a:r>
              <a:rPr lang="en-US" sz="1600" dirty="0">
                <a:solidFill>
                  <a:schemeClr val="bg1"/>
                </a:solidFill>
              </a:rPr>
              <a:t>While some conservative scholars hold that Daniel existed and his book was written in the 6th century, </a:t>
            </a:r>
          </a:p>
          <a:p>
            <a:r>
              <a:rPr lang="en-US" sz="1600" b="1" i="1" dirty="0">
                <a:solidFill>
                  <a:srgbClr val="FFFF00"/>
                </a:solidFill>
              </a:rPr>
              <a:t>most scholars agree </a:t>
            </a:r>
            <a:r>
              <a:rPr lang="en-US" sz="1600" dirty="0">
                <a:solidFill>
                  <a:schemeClr val="bg1"/>
                </a:solidFill>
              </a:rPr>
              <a:t>that Daniel is not a historical figure and that much of the book </a:t>
            </a:r>
          </a:p>
          <a:p>
            <a:r>
              <a:rPr lang="en-US" sz="1600" dirty="0">
                <a:solidFill>
                  <a:schemeClr val="bg1"/>
                </a:solidFill>
              </a:rPr>
              <a:t>is a cryptic allusion to the reign of the 2nd century Hellenistic king Antiochus IV Epiphanes.</a:t>
            </a:r>
          </a:p>
          <a:p>
            <a:endParaRPr lang="en-US" sz="1600" dirty="0">
              <a:solidFill>
                <a:schemeClr val="bg1"/>
              </a:solidFill>
            </a:endParaRPr>
          </a:p>
          <a:p>
            <a:endParaRPr lang="en-US" sz="1600" dirty="0">
              <a:solidFill>
                <a:schemeClr val="bg1"/>
              </a:solidFill>
            </a:endParaRPr>
          </a:p>
        </p:txBody>
      </p:sp>
      <p:pic>
        <p:nvPicPr>
          <p:cNvPr id="3" name="Picture 2">
            <a:extLst>
              <a:ext uri="{FF2B5EF4-FFF2-40B4-BE49-F238E27FC236}">
                <a16:creationId xmlns:a16="http://schemas.microsoft.com/office/drawing/2014/main" id="{325AB91F-045A-AF05-B37C-0AAA67BFCBAC}"/>
              </a:ext>
            </a:extLst>
          </p:cNvPr>
          <p:cNvPicPr>
            <a:picLocks noChangeAspect="1"/>
          </p:cNvPicPr>
          <p:nvPr/>
        </p:nvPicPr>
        <p:blipFill>
          <a:blip r:embed="rId2"/>
          <a:stretch>
            <a:fillRect/>
          </a:stretch>
        </p:blipFill>
        <p:spPr>
          <a:xfrm>
            <a:off x="0" y="0"/>
            <a:ext cx="9144000" cy="1574018"/>
          </a:xfrm>
          <a:prstGeom prst="rect">
            <a:avLst/>
          </a:prstGeom>
        </p:spPr>
      </p:pic>
    </p:spTree>
    <p:extLst>
      <p:ext uri="{BB962C8B-B14F-4D97-AF65-F5344CB8AC3E}">
        <p14:creationId xmlns:p14="http://schemas.microsoft.com/office/powerpoint/2010/main" val="36956773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1D3D92-1210-33C2-DCED-BAA9A7E1B83D}"/>
              </a:ext>
            </a:extLst>
          </p:cNvPr>
          <p:cNvSpPr txBox="1"/>
          <p:nvPr/>
        </p:nvSpPr>
        <p:spPr>
          <a:xfrm>
            <a:off x="0" y="1783591"/>
            <a:ext cx="9144000" cy="3231654"/>
          </a:xfrm>
          <a:prstGeom prst="rect">
            <a:avLst/>
          </a:prstGeom>
          <a:noFill/>
        </p:spPr>
        <p:txBody>
          <a:bodyPr wrap="square" rtlCol="0">
            <a:spAutoFit/>
          </a:bodyPr>
          <a:lstStyle/>
          <a:p>
            <a:r>
              <a:rPr lang="en-US" sz="2800" dirty="0">
                <a:solidFill>
                  <a:schemeClr val="bg1"/>
                </a:solidFill>
              </a:rPr>
              <a:t>Wikipedia - Daniel</a:t>
            </a:r>
          </a:p>
          <a:p>
            <a:r>
              <a:rPr lang="en-US" sz="1600" dirty="0">
                <a:solidFill>
                  <a:schemeClr val="bg1"/>
                </a:solidFill>
              </a:rPr>
              <a:t>Daniel (lit. 'God is my Judge') is the main character of the Book of Daniel. </a:t>
            </a:r>
          </a:p>
          <a:p>
            <a:r>
              <a:rPr lang="en-US" sz="1600" b="1" i="1" dirty="0">
                <a:solidFill>
                  <a:srgbClr val="FFFF00"/>
                </a:solidFill>
              </a:rPr>
              <a:t>According to the Hebrew Bible</a:t>
            </a:r>
            <a:r>
              <a:rPr lang="en-US" sz="1600" dirty="0">
                <a:solidFill>
                  <a:schemeClr val="bg1"/>
                </a:solidFill>
              </a:rPr>
              <a:t>, Daniel was a noble Jewish youth of Jerusalem taken into captivity </a:t>
            </a:r>
          </a:p>
          <a:p>
            <a:r>
              <a:rPr lang="en-US" sz="1600" dirty="0">
                <a:solidFill>
                  <a:schemeClr val="bg1"/>
                </a:solidFill>
              </a:rPr>
              <a:t>by Nebuchadnezzar II of Babylon. </a:t>
            </a:r>
          </a:p>
          <a:p>
            <a:r>
              <a:rPr lang="en-US" sz="1600" dirty="0">
                <a:solidFill>
                  <a:schemeClr val="bg1"/>
                </a:solidFill>
              </a:rPr>
              <a:t>He served the king and his successors with loyalty and ability until the time of the Persian conqueror Cyrus, </a:t>
            </a:r>
          </a:p>
          <a:p>
            <a:r>
              <a:rPr lang="en-US" sz="1600" dirty="0">
                <a:solidFill>
                  <a:schemeClr val="bg1"/>
                </a:solidFill>
              </a:rPr>
              <a:t>all the while remaining true to the God of Israel.</a:t>
            </a:r>
          </a:p>
          <a:p>
            <a:endParaRPr lang="en-US" sz="1600" dirty="0">
              <a:solidFill>
                <a:schemeClr val="bg1"/>
              </a:solidFill>
            </a:endParaRPr>
          </a:p>
          <a:p>
            <a:r>
              <a:rPr lang="en-US" sz="1600" dirty="0">
                <a:solidFill>
                  <a:schemeClr val="bg1"/>
                </a:solidFill>
              </a:rPr>
              <a:t>While some conservative scholars hold that Daniel existed and his book was written in the 6th century, </a:t>
            </a:r>
          </a:p>
          <a:p>
            <a:r>
              <a:rPr lang="en-US" sz="1600" b="1" i="1" dirty="0">
                <a:solidFill>
                  <a:srgbClr val="FFFF00"/>
                </a:solidFill>
              </a:rPr>
              <a:t>most scholars agree </a:t>
            </a:r>
            <a:r>
              <a:rPr lang="en-US" sz="1600" dirty="0">
                <a:solidFill>
                  <a:schemeClr val="bg1"/>
                </a:solidFill>
              </a:rPr>
              <a:t>that Daniel is not a historical figure and that much of the book </a:t>
            </a:r>
          </a:p>
          <a:p>
            <a:r>
              <a:rPr lang="en-US" sz="1600" dirty="0">
                <a:solidFill>
                  <a:schemeClr val="bg1"/>
                </a:solidFill>
              </a:rPr>
              <a:t>is a cryptic allusion to the reign of the 2nd century Hellenistic king Antiochus IV Epiphanes.</a:t>
            </a:r>
          </a:p>
          <a:p>
            <a:endParaRPr lang="en-US" sz="1600" dirty="0">
              <a:solidFill>
                <a:schemeClr val="bg1"/>
              </a:solidFill>
            </a:endParaRPr>
          </a:p>
          <a:p>
            <a:endParaRPr lang="en-US" sz="1600" dirty="0">
              <a:solidFill>
                <a:schemeClr val="bg1"/>
              </a:solidFill>
            </a:endParaRPr>
          </a:p>
        </p:txBody>
      </p:sp>
      <p:pic>
        <p:nvPicPr>
          <p:cNvPr id="3" name="Picture 2">
            <a:extLst>
              <a:ext uri="{FF2B5EF4-FFF2-40B4-BE49-F238E27FC236}">
                <a16:creationId xmlns:a16="http://schemas.microsoft.com/office/drawing/2014/main" id="{325AB91F-045A-AF05-B37C-0AAA67BFCBAC}"/>
              </a:ext>
            </a:extLst>
          </p:cNvPr>
          <p:cNvPicPr>
            <a:picLocks noChangeAspect="1"/>
          </p:cNvPicPr>
          <p:nvPr/>
        </p:nvPicPr>
        <p:blipFill>
          <a:blip r:embed="rId2"/>
          <a:stretch>
            <a:fillRect/>
          </a:stretch>
        </p:blipFill>
        <p:spPr>
          <a:xfrm>
            <a:off x="0" y="0"/>
            <a:ext cx="9144000" cy="1574018"/>
          </a:xfrm>
          <a:prstGeom prst="rect">
            <a:avLst/>
          </a:prstGeom>
        </p:spPr>
      </p:pic>
      <p:sp>
        <p:nvSpPr>
          <p:cNvPr id="2" name="Explosion: 8 Points 1">
            <a:extLst>
              <a:ext uri="{FF2B5EF4-FFF2-40B4-BE49-F238E27FC236}">
                <a16:creationId xmlns:a16="http://schemas.microsoft.com/office/drawing/2014/main" id="{F0AC9C17-8CC7-4623-4382-CF6029DF11CD}"/>
              </a:ext>
            </a:extLst>
          </p:cNvPr>
          <p:cNvSpPr/>
          <p:nvPr/>
        </p:nvSpPr>
        <p:spPr>
          <a:xfrm>
            <a:off x="575733" y="313267"/>
            <a:ext cx="7916333" cy="6477000"/>
          </a:xfrm>
          <a:prstGeom prst="irregularSeal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t>Looking up Wikipedia…</a:t>
            </a:r>
          </a:p>
          <a:p>
            <a:pPr algn="ctr"/>
            <a:r>
              <a:rPr lang="en-US" sz="2800" dirty="0"/>
              <a:t>doubt is immediately cast</a:t>
            </a:r>
          </a:p>
          <a:p>
            <a:pPr algn="ctr"/>
            <a:r>
              <a:rPr lang="en-US" sz="2800" dirty="0"/>
              <a:t>on the authenticity of Daniel</a:t>
            </a:r>
            <a:endParaRPr lang="en-GB" sz="2800" dirty="0"/>
          </a:p>
        </p:txBody>
      </p:sp>
    </p:spTree>
    <p:extLst>
      <p:ext uri="{BB962C8B-B14F-4D97-AF65-F5344CB8AC3E}">
        <p14:creationId xmlns:p14="http://schemas.microsoft.com/office/powerpoint/2010/main" val="16109839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1D3D92-1210-33C2-DCED-BAA9A7E1B83D}"/>
              </a:ext>
            </a:extLst>
          </p:cNvPr>
          <p:cNvSpPr txBox="1"/>
          <p:nvPr/>
        </p:nvSpPr>
        <p:spPr>
          <a:xfrm>
            <a:off x="0" y="1783591"/>
            <a:ext cx="9144000" cy="4616648"/>
          </a:xfrm>
          <a:prstGeom prst="rect">
            <a:avLst/>
          </a:prstGeom>
          <a:noFill/>
        </p:spPr>
        <p:txBody>
          <a:bodyPr wrap="square" rtlCol="0">
            <a:spAutoFit/>
          </a:bodyPr>
          <a:lstStyle/>
          <a:p>
            <a:r>
              <a:rPr lang="en-US" sz="2800" dirty="0">
                <a:solidFill>
                  <a:schemeClr val="bg1"/>
                </a:solidFill>
              </a:rPr>
              <a:t>Wikipedia - Daniel</a:t>
            </a:r>
          </a:p>
          <a:p>
            <a:r>
              <a:rPr lang="en-US" sz="1600" dirty="0">
                <a:solidFill>
                  <a:schemeClr val="bg1"/>
                </a:solidFill>
              </a:rPr>
              <a:t>Daniel (lit. 'God is my Judge') is the main character of the Book of Daniel. </a:t>
            </a:r>
          </a:p>
          <a:p>
            <a:r>
              <a:rPr lang="en-US" sz="1600" b="1" i="1" dirty="0">
                <a:solidFill>
                  <a:srgbClr val="FFFF00"/>
                </a:solidFill>
              </a:rPr>
              <a:t>According to the Hebrew Bible</a:t>
            </a:r>
            <a:r>
              <a:rPr lang="en-US" sz="1600" dirty="0">
                <a:solidFill>
                  <a:schemeClr val="bg1"/>
                </a:solidFill>
              </a:rPr>
              <a:t>, Daniel was a noble Jewish youth of Jerusalem taken into captivity </a:t>
            </a:r>
          </a:p>
          <a:p>
            <a:r>
              <a:rPr lang="en-US" sz="1600" dirty="0">
                <a:solidFill>
                  <a:schemeClr val="bg1"/>
                </a:solidFill>
              </a:rPr>
              <a:t>by Nebuchadnezzar II of Babylon. </a:t>
            </a:r>
          </a:p>
          <a:p>
            <a:r>
              <a:rPr lang="en-US" sz="1600" dirty="0">
                <a:solidFill>
                  <a:schemeClr val="bg1"/>
                </a:solidFill>
              </a:rPr>
              <a:t>He served the king and his successors with loyalty and ability until the time of the Persian conqueror Cyrus, </a:t>
            </a:r>
          </a:p>
          <a:p>
            <a:r>
              <a:rPr lang="en-US" sz="1600" dirty="0">
                <a:solidFill>
                  <a:schemeClr val="bg1"/>
                </a:solidFill>
              </a:rPr>
              <a:t>all the while remaining true to the God of Israel.</a:t>
            </a:r>
          </a:p>
          <a:p>
            <a:endParaRPr lang="en-US" sz="1600" dirty="0">
              <a:solidFill>
                <a:schemeClr val="bg1"/>
              </a:solidFill>
            </a:endParaRPr>
          </a:p>
          <a:p>
            <a:r>
              <a:rPr lang="en-US" sz="1600" dirty="0">
                <a:solidFill>
                  <a:schemeClr val="bg1"/>
                </a:solidFill>
              </a:rPr>
              <a:t>While some conservative scholars hold that Daniel existed and his book was written in the 6th century, </a:t>
            </a:r>
          </a:p>
          <a:p>
            <a:r>
              <a:rPr lang="en-US" sz="1600" b="1" dirty="0">
                <a:solidFill>
                  <a:srgbClr val="FFFF00"/>
                </a:solidFill>
              </a:rPr>
              <a:t>most scholars agree </a:t>
            </a:r>
            <a:r>
              <a:rPr lang="en-US" sz="1600" dirty="0">
                <a:solidFill>
                  <a:schemeClr val="bg1"/>
                </a:solidFill>
              </a:rPr>
              <a:t>that Daniel is not a historical figure and that much of the book </a:t>
            </a:r>
          </a:p>
          <a:p>
            <a:r>
              <a:rPr lang="en-US" sz="1600" dirty="0">
                <a:solidFill>
                  <a:schemeClr val="bg1"/>
                </a:solidFill>
              </a:rPr>
              <a:t>is a cryptic allusion to the reign of the 2nd century Hellenistic king Antiochus IV Epiphanes.</a:t>
            </a:r>
          </a:p>
          <a:p>
            <a:endParaRPr lang="en-US" sz="1600" dirty="0">
              <a:solidFill>
                <a:schemeClr val="bg1"/>
              </a:solidFill>
            </a:endParaRPr>
          </a:p>
          <a:p>
            <a:r>
              <a:rPr lang="en-US" b="1" dirty="0">
                <a:solidFill>
                  <a:schemeClr val="bg1"/>
                </a:solidFill>
              </a:rPr>
              <a:t>In Summary, it is claimed:</a:t>
            </a:r>
          </a:p>
          <a:p>
            <a:r>
              <a:rPr lang="en-US" dirty="0">
                <a:solidFill>
                  <a:srgbClr val="FFFF00"/>
                </a:solidFill>
              </a:rPr>
              <a:t>Daniel is a forgery</a:t>
            </a:r>
          </a:p>
          <a:p>
            <a:r>
              <a:rPr lang="en-US" dirty="0">
                <a:solidFill>
                  <a:srgbClr val="FFFF00"/>
                </a:solidFill>
              </a:rPr>
              <a:t>It was written in 2</a:t>
            </a:r>
            <a:r>
              <a:rPr lang="en-US" baseline="30000" dirty="0">
                <a:solidFill>
                  <a:srgbClr val="FFFF00"/>
                </a:solidFill>
              </a:rPr>
              <a:t>nd</a:t>
            </a:r>
            <a:r>
              <a:rPr lang="en-US" dirty="0">
                <a:solidFill>
                  <a:srgbClr val="FFFF00"/>
                </a:solidFill>
              </a:rPr>
              <a:t> Century BC (165BC) – not the 6</a:t>
            </a:r>
            <a:r>
              <a:rPr lang="en-US" baseline="30000" dirty="0">
                <a:solidFill>
                  <a:srgbClr val="FFFF00"/>
                </a:solidFill>
              </a:rPr>
              <a:t>th</a:t>
            </a:r>
            <a:r>
              <a:rPr lang="en-US" dirty="0">
                <a:solidFill>
                  <a:srgbClr val="FFFF00"/>
                </a:solidFill>
              </a:rPr>
              <a:t> Century BC</a:t>
            </a:r>
          </a:p>
          <a:p>
            <a:r>
              <a:rPr lang="en-US" dirty="0">
                <a:solidFill>
                  <a:srgbClr val="FFFF00"/>
                </a:solidFill>
              </a:rPr>
              <a:t>It was not written by Daniel</a:t>
            </a:r>
          </a:p>
          <a:p>
            <a:r>
              <a:rPr lang="en-US" dirty="0">
                <a:solidFill>
                  <a:srgbClr val="FFFF00"/>
                </a:solidFill>
              </a:rPr>
              <a:t>It is not prophecy – but it is history, and badly researched history at that!</a:t>
            </a:r>
          </a:p>
          <a:p>
            <a:endParaRPr lang="en-US" sz="1600" dirty="0">
              <a:solidFill>
                <a:schemeClr val="bg1"/>
              </a:solidFill>
            </a:endParaRPr>
          </a:p>
        </p:txBody>
      </p:sp>
      <p:pic>
        <p:nvPicPr>
          <p:cNvPr id="3" name="Picture 2">
            <a:extLst>
              <a:ext uri="{FF2B5EF4-FFF2-40B4-BE49-F238E27FC236}">
                <a16:creationId xmlns:a16="http://schemas.microsoft.com/office/drawing/2014/main" id="{325AB91F-045A-AF05-B37C-0AAA67BFCBAC}"/>
              </a:ext>
            </a:extLst>
          </p:cNvPr>
          <p:cNvPicPr>
            <a:picLocks noChangeAspect="1"/>
          </p:cNvPicPr>
          <p:nvPr/>
        </p:nvPicPr>
        <p:blipFill>
          <a:blip r:embed="rId2"/>
          <a:stretch>
            <a:fillRect/>
          </a:stretch>
        </p:blipFill>
        <p:spPr>
          <a:xfrm>
            <a:off x="0" y="0"/>
            <a:ext cx="9144000" cy="1574018"/>
          </a:xfrm>
          <a:prstGeom prst="rect">
            <a:avLst/>
          </a:prstGeom>
        </p:spPr>
      </p:pic>
    </p:spTree>
    <p:extLst>
      <p:ext uri="{BB962C8B-B14F-4D97-AF65-F5344CB8AC3E}">
        <p14:creationId xmlns:p14="http://schemas.microsoft.com/office/powerpoint/2010/main" val="5386329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BC7A4C-66F7-7A28-7915-EA092BF8438B}"/>
              </a:ext>
            </a:extLst>
          </p:cNvPr>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528733" y="0"/>
            <a:ext cx="3615267" cy="2790275"/>
          </a:xfrm>
          <a:prstGeom prst="rect">
            <a:avLst/>
          </a:prstGeom>
        </p:spPr>
      </p:pic>
      <p:sp>
        <p:nvSpPr>
          <p:cNvPr id="6" name="Rectangle 5">
            <a:extLst>
              <a:ext uri="{FF2B5EF4-FFF2-40B4-BE49-F238E27FC236}">
                <a16:creationId xmlns:a16="http://schemas.microsoft.com/office/drawing/2014/main" id="{9FC73FF0-3944-BA66-8B70-D825E4A9C5BD}"/>
              </a:ext>
            </a:extLst>
          </p:cNvPr>
          <p:cNvSpPr/>
          <p:nvPr/>
        </p:nvSpPr>
        <p:spPr>
          <a:xfrm>
            <a:off x="2113217" y="67735"/>
            <a:ext cx="4917565" cy="1200329"/>
          </a:xfrm>
          <a:prstGeom prst="rect">
            <a:avLst/>
          </a:prstGeom>
          <a:noFill/>
        </p:spPr>
        <p:txBody>
          <a:bodyPr wrap="none" lIns="91440" tIns="45720" rIns="91440" bIns="45720">
            <a:spAutoFit/>
          </a:bodyPr>
          <a:lstStyle/>
          <a:p>
            <a:r>
              <a:rPr lang="en-US" sz="3600" b="1" dirty="0">
                <a:ln w="0"/>
                <a:solidFill>
                  <a:schemeClr val="bg1"/>
                </a:solidFill>
                <a:effectLst>
                  <a:outerShdw blurRad="38100" dist="25400" dir="5400000" algn="ctr" rotWithShape="0">
                    <a:srgbClr val="6E747A">
                      <a:alpha val="43000"/>
                    </a:srgbClr>
                  </a:outerShdw>
                </a:effectLst>
              </a:rPr>
              <a:t>What do we understand </a:t>
            </a:r>
          </a:p>
          <a:p>
            <a:r>
              <a:rPr lang="en-US" sz="3600" b="1" dirty="0">
                <a:ln w="0"/>
                <a:solidFill>
                  <a:schemeClr val="bg1"/>
                </a:solidFill>
                <a:effectLst>
                  <a:outerShdw blurRad="38100" dist="25400" dir="5400000" algn="ctr" rotWithShape="0">
                    <a:srgbClr val="6E747A">
                      <a:alpha val="43000"/>
                    </a:srgbClr>
                  </a:outerShdw>
                </a:effectLst>
              </a:rPr>
              <a:t>from the Biblical record?</a:t>
            </a:r>
          </a:p>
        </p:txBody>
      </p:sp>
    </p:spTree>
    <p:extLst>
      <p:ext uri="{BB962C8B-B14F-4D97-AF65-F5344CB8AC3E}">
        <p14:creationId xmlns:p14="http://schemas.microsoft.com/office/powerpoint/2010/main" val="14079030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BC7A4C-66F7-7A28-7915-EA092BF8438B}"/>
              </a:ext>
            </a:extLst>
          </p:cNvPr>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528733" y="0"/>
            <a:ext cx="3615267" cy="2790275"/>
          </a:xfrm>
          <a:prstGeom prst="rect">
            <a:avLst/>
          </a:prstGeom>
        </p:spPr>
      </p:pic>
      <p:sp>
        <p:nvSpPr>
          <p:cNvPr id="5" name="TextBox 4">
            <a:extLst>
              <a:ext uri="{FF2B5EF4-FFF2-40B4-BE49-F238E27FC236}">
                <a16:creationId xmlns:a16="http://schemas.microsoft.com/office/drawing/2014/main" id="{48D0468E-1218-AAD7-EE9C-F32BC7C9C561}"/>
              </a:ext>
            </a:extLst>
          </p:cNvPr>
          <p:cNvSpPr txBox="1"/>
          <p:nvPr/>
        </p:nvSpPr>
        <p:spPr>
          <a:xfrm>
            <a:off x="0" y="1865840"/>
            <a:ext cx="8281883" cy="4678204"/>
          </a:xfrm>
          <a:prstGeom prst="rect">
            <a:avLst/>
          </a:prstGeom>
          <a:noFill/>
        </p:spPr>
        <p:txBody>
          <a:bodyPr wrap="none" rtlCol="0">
            <a:spAutoFit/>
          </a:bodyPr>
          <a:lstStyle/>
          <a:p>
            <a:r>
              <a:rPr lang="en-US" sz="1600" b="1" dirty="0">
                <a:solidFill>
                  <a:srgbClr val="FFFF00"/>
                </a:solidFill>
              </a:rPr>
              <a:t>Matthew 24:15 – Jesus believed Daniel was real and called him a prophet</a:t>
            </a:r>
          </a:p>
          <a:p>
            <a:r>
              <a:rPr lang="en-US" sz="1400" dirty="0">
                <a:solidFill>
                  <a:schemeClr val="bg1"/>
                </a:solidFill>
              </a:rPr>
              <a:t>When ye therefore shall see the abomination of desolation,</a:t>
            </a:r>
          </a:p>
          <a:p>
            <a:r>
              <a:rPr lang="en-US" sz="1400" dirty="0">
                <a:solidFill>
                  <a:schemeClr val="bg1"/>
                </a:solidFill>
              </a:rPr>
              <a:t>spoken of by Daniel the prophet…</a:t>
            </a:r>
          </a:p>
          <a:p>
            <a:endParaRPr lang="en-US" sz="1400" dirty="0">
              <a:solidFill>
                <a:schemeClr val="bg1"/>
              </a:solidFill>
            </a:endParaRPr>
          </a:p>
          <a:p>
            <a:r>
              <a:rPr lang="en-US" sz="1600" b="1" dirty="0">
                <a:solidFill>
                  <a:srgbClr val="FFFF00"/>
                </a:solidFill>
              </a:rPr>
              <a:t>Mark 13:14 – Jesus said what Daniel spoke of was still in the future</a:t>
            </a:r>
          </a:p>
          <a:p>
            <a:r>
              <a:rPr lang="en-US" sz="1400" dirty="0">
                <a:solidFill>
                  <a:schemeClr val="bg1"/>
                </a:solidFill>
              </a:rPr>
              <a:t>But when ye shall see the abomination of desolation, </a:t>
            </a:r>
          </a:p>
          <a:p>
            <a:r>
              <a:rPr lang="en-US" sz="1400" dirty="0">
                <a:solidFill>
                  <a:schemeClr val="bg1"/>
                </a:solidFill>
              </a:rPr>
              <a:t>spoken of by Daniel the prophet, standing where it ought not… </a:t>
            </a:r>
          </a:p>
          <a:p>
            <a:endParaRPr lang="en-US" sz="1600" dirty="0">
              <a:solidFill>
                <a:schemeClr val="bg1"/>
              </a:solidFill>
            </a:endParaRPr>
          </a:p>
          <a:p>
            <a:r>
              <a:rPr lang="en-US" sz="1600" b="1" dirty="0">
                <a:solidFill>
                  <a:srgbClr val="FFFF00"/>
                </a:solidFill>
              </a:rPr>
              <a:t>Daniel 7:1  - Daniel wrote as he received the visions from God in the 6</a:t>
            </a:r>
            <a:r>
              <a:rPr lang="en-US" sz="1600" b="1" baseline="30000" dirty="0">
                <a:solidFill>
                  <a:srgbClr val="FFFF00"/>
                </a:solidFill>
              </a:rPr>
              <a:t>th</a:t>
            </a:r>
            <a:r>
              <a:rPr lang="en-US" sz="1600" b="1" dirty="0">
                <a:solidFill>
                  <a:srgbClr val="FFFF00"/>
                </a:solidFill>
              </a:rPr>
              <a:t> Century BC</a:t>
            </a:r>
          </a:p>
          <a:p>
            <a:r>
              <a:rPr lang="en-US" sz="1400" dirty="0">
                <a:solidFill>
                  <a:schemeClr val="bg1"/>
                </a:solidFill>
              </a:rPr>
              <a:t>In the first year of Belshazzar king of Babylon  Daniel had a dream and visions of his head upon his bed: </a:t>
            </a:r>
          </a:p>
          <a:p>
            <a:r>
              <a:rPr lang="en-US" sz="1400" dirty="0">
                <a:solidFill>
                  <a:schemeClr val="bg1"/>
                </a:solidFill>
              </a:rPr>
              <a:t>then he wrote the dream, and told the sum of the matters. </a:t>
            </a:r>
          </a:p>
          <a:p>
            <a:endParaRPr lang="en-US" sz="1600" dirty="0">
              <a:solidFill>
                <a:schemeClr val="bg1"/>
              </a:solidFill>
            </a:endParaRPr>
          </a:p>
          <a:p>
            <a:r>
              <a:rPr lang="en-US" sz="1600" b="1" dirty="0">
                <a:solidFill>
                  <a:srgbClr val="FFFF00"/>
                </a:solidFill>
              </a:rPr>
              <a:t>Daniel 10:1 – He continued to receive visions (and therefore write) throughout his life</a:t>
            </a:r>
          </a:p>
          <a:p>
            <a:r>
              <a:rPr lang="en-US" sz="1400" dirty="0">
                <a:solidFill>
                  <a:schemeClr val="bg1"/>
                </a:solidFill>
              </a:rPr>
              <a:t>In the third year of Cyrus king of Persia a thing was revealed unto Daniel, whose name was called Belteshazzar; </a:t>
            </a:r>
          </a:p>
          <a:p>
            <a:r>
              <a:rPr lang="en-US" sz="1400" dirty="0">
                <a:solidFill>
                  <a:schemeClr val="bg1"/>
                </a:solidFill>
              </a:rPr>
              <a:t>and the thing was true, but the time appointed was long: and he understood the thing, </a:t>
            </a:r>
          </a:p>
          <a:p>
            <a:r>
              <a:rPr lang="en-US" sz="1400" dirty="0">
                <a:solidFill>
                  <a:schemeClr val="bg1"/>
                </a:solidFill>
              </a:rPr>
              <a:t>and had understanding of the vision.</a:t>
            </a:r>
          </a:p>
          <a:p>
            <a:endParaRPr lang="en-US" sz="1600" dirty="0">
              <a:solidFill>
                <a:schemeClr val="bg1"/>
              </a:solidFill>
            </a:endParaRPr>
          </a:p>
          <a:p>
            <a:r>
              <a:rPr lang="en-US" sz="1600" b="1" dirty="0">
                <a:solidFill>
                  <a:srgbClr val="FFFF00"/>
                </a:solidFill>
              </a:rPr>
              <a:t>Daniel 12:4 – He was told (in the 3</a:t>
            </a:r>
            <a:r>
              <a:rPr lang="en-US" sz="1600" b="1" baseline="30000" dirty="0">
                <a:solidFill>
                  <a:srgbClr val="FFFF00"/>
                </a:solidFill>
              </a:rPr>
              <a:t>rd</a:t>
            </a:r>
            <a:r>
              <a:rPr lang="en-US" sz="1600" b="1" dirty="0">
                <a:solidFill>
                  <a:srgbClr val="FFFF00"/>
                </a:solidFill>
              </a:rPr>
              <a:t> year of Cyrus) to finish the book.</a:t>
            </a:r>
          </a:p>
          <a:p>
            <a:r>
              <a:rPr lang="en-US" sz="1400" dirty="0">
                <a:solidFill>
                  <a:schemeClr val="bg1"/>
                </a:solidFill>
              </a:rPr>
              <a:t>But thou, O Daniel, shut up the words, and seal the book, even to the time of the end: </a:t>
            </a:r>
          </a:p>
          <a:p>
            <a:endParaRPr lang="en-US" sz="1600" b="1"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13217" y="67735"/>
            <a:ext cx="4917565" cy="1200329"/>
          </a:xfrm>
          <a:prstGeom prst="rect">
            <a:avLst/>
          </a:prstGeom>
          <a:noFill/>
        </p:spPr>
        <p:txBody>
          <a:bodyPr wrap="none" lIns="91440" tIns="45720" rIns="91440" bIns="45720">
            <a:spAutoFit/>
          </a:bodyPr>
          <a:lstStyle/>
          <a:p>
            <a:r>
              <a:rPr lang="en-US" sz="3600" b="1" dirty="0">
                <a:ln w="0"/>
                <a:solidFill>
                  <a:schemeClr val="bg1"/>
                </a:solidFill>
                <a:effectLst>
                  <a:outerShdw blurRad="38100" dist="25400" dir="5400000" algn="ctr" rotWithShape="0">
                    <a:srgbClr val="6E747A">
                      <a:alpha val="43000"/>
                    </a:srgbClr>
                  </a:outerShdw>
                </a:effectLst>
              </a:rPr>
              <a:t>What do we understand </a:t>
            </a:r>
          </a:p>
          <a:p>
            <a:r>
              <a:rPr lang="en-US" sz="3600" b="1" dirty="0">
                <a:ln w="0"/>
                <a:solidFill>
                  <a:schemeClr val="bg1"/>
                </a:solidFill>
                <a:effectLst>
                  <a:outerShdw blurRad="38100" dist="25400" dir="5400000" algn="ctr" rotWithShape="0">
                    <a:srgbClr val="6E747A">
                      <a:alpha val="43000"/>
                    </a:srgbClr>
                  </a:outerShdw>
                </a:effectLst>
              </a:rPr>
              <a:t>from the Biblical record?</a:t>
            </a:r>
          </a:p>
        </p:txBody>
      </p:sp>
    </p:spTree>
    <p:extLst>
      <p:ext uri="{BB962C8B-B14F-4D97-AF65-F5344CB8AC3E}">
        <p14:creationId xmlns:p14="http://schemas.microsoft.com/office/powerpoint/2010/main" val="187714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BC7A4C-66F7-7A28-7915-EA092BF8438B}"/>
              </a:ext>
            </a:extLst>
          </p:cNvPr>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528733" y="0"/>
            <a:ext cx="3615267" cy="2790275"/>
          </a:xfrm>
          <a:prstGeom prst="rect">
            <a:avLst/>
          </a:prstGeom>
        </p:spPr>
      </p:pic>
      <p:sp>
        <p:nvSpPr>
          <p:cNvPr id="5" name="TextBox 4">
            <a:extLst>
              <a:ext uri="{FF2B5EF4-FFF2-40B4-BE49-F238E27FC236}">
                <a16:creationId xmlns:a16="http://schemas.microsoft.com/office/drawing/2014/main" id="{48D0468E-1218-AAD7-EE9C-F32BC7C9C561}"/>
              </a:ext>
            </a:extLst>
          </p:cNvPr>
          <p:cNvSpPr txBox="1"/>
          <p:nvPr/>
        </p:nvSpPr>
        <p:spPr>
          <a:xfrm>
            <a:off x="0" y="1865840"/>
            <a:ext cx="8281883" cy="4678204"/>
          </a:xfrm>
          <a:prstGeom prst="rect">
            <a:avLst/>
          </a:prstGeom>
          <a:noFill/>
        </p:spPr>
        <p:txBody>
          <a:bodyPr wrap="none" rtlCol="0">
            <a:spAutoFit/>
          </a:bodyPr>
          <a:lstStyle/>
          <a:p>
            <a:r>
              <a:rPr lang="en-US" sz="1600" b="1" dirty="0">
                <a:solidFill>
                  <a:srgbClr val="FFFF00"/>
                </a:solidFill>
              </a:rPr>
              <a:t>Matthew 24:15 – Jesus believed Daniel was real and called him a prophet</a:t>
            </a:r>
          </a:p>
          <a:p>
            <a:r>
              <a:rPr lang="en-US" sz="1400" dirty="0">
                <a:solidFill>
                  <a:schemeClr val="bg1"/>
                </a:solidFill>
              </a:rPr>
              <a:t>When ye therefore shall see the abomination of desolation,</a:t>
            </a:r>
          </a:p>
          <a:p>
            <a:r>
              <a:rPr lang="en-US" sz="1400" dirty="0">
                <a:solidFill>
                  <a:schemeClr val="bg1"/>
                </a:solidFill>
              </a:rPr>
              <a:t>spoken of by Daniel the prophet…</a:t>
            </a:r>
          </a:p>
          <a:p>
            <a:endParaRPr lang="en-US" sz="1400" dirty="0">
              <a:solidFill>
                <a:schemeClr val="bg1"/>
              </a:solidFill>
            </a:endParaRPr>
          </a:p>
          <a:p>
            <a:r>
              <a:rPr lang="en-US" sz="1600" b="1" dirty="0">
                <a:solidFill>
                  <a:srgbClr val="FFFF00"/>
                </a:solidFill>
              </a:rPr>
              <a:t>Mark 13:14 – Jesus said what Daniel spoke of was still in the future</a:t>
            </a:r>
          </a:p>
          <a:p>
            <a:r>
              <a:rPr lang="en-US" sz="1400" dirty="0">
                <a:solidFill>
                  <a:schemeClr val="bg1"/>
                </a:solidFill>
              </a:rPr>
              <a:t>But when ye shall see the abomination of desolation, </a:t>
            </a:r>
          </a:p>
          <a:p>
            <a:r>
              <a:rPr lang="en-US" sz="1400" dirty="0">
                <a:solidFill>
                  <a:schemeClr val="bg1"/>
                </a:solidFill>
              </a:rPr>
              <a:t>spoken of by Daniel the prophet, standing where it ought not… </a:t>
            </a:r>
          </a:p>
          <a:p>
            <a:endParaRPr lang="en-US" sz="1600" dirty="0">
              <a:solidFill>
                <a:schemeClr val="bg1"/>
              </a:solidFill>
            </a:endParaRPr>
          </a:p>
          <a:p>
            <a:r>
              <a:rPr lang="en-US" sz="1600" b="1" dirty="0">
                <a:solidFill>
                  <a:srgbClr val="FFFF00"/>
                </a:solidFill>
              </a:rPr>
              <a:t>Daniel 7:1  - Daniel wrote as he received the visions from God in the 6</a:t>
            </a:r>
            <a:r>
              <a:rPr lang="en-US" sz="1600" b="1" baseline="30000" dirty="0">
                <a:solidFill>
                  <a:srgbClr val="FFFF00"/>
                </a:solidFill>
              </a:rPr>
              <a:t>th</a:t>
            </a:r>
            <a:r>
              <a:rPr lang="en-US" sz="1600" b="1" dirty="0">
                <a:solidFill>
                  <a:srgbClr val="FFFF00"/>
                </a:solidFill>
              </a:rPr>
              <a:t> Century BC</a:t>
            </a:r>
          </a:p>
          <a:p>
            <a:r>
              <a:rPr lang="en-US" sz="1400" dirty="0">
                <a:solidFill>
                  <a:schemeClr val="bg1"/>
                </a:solidFill>
              </a:rPr>
              <a:t>In the first year of Belshazzar king of Babylon  Daniel had a dream and visions of his head upon his bed: </a:t>
            </a:r>
          </a:p>
          <a:p>
            <a:r>
              <a:rPr lang="en-US" sz="1400" dirty="0">
                <a:solidFill>
                  <a:schemeClr val="bg1"/>
                </a:solidFill>
              </a:rPr>
              <a:t>then he wrote the dream, and told the sum of the matters. </a:t>
            </a:r>
          </a:p>
          <a:p>
            <a:endParaRPr lang="en-US" sz="1600" dirty="0">
              <a:solidFill>
                <a:schemeClr val="bg1"/>
              </a:solidFill>
            </a:endParaRPr>
          </a:p>
          <a:p>
            <a:r>
              <a:rPr lang="en-US" sz="1600" b="1" dirty="0">
                <a:solidFill>
                  <a:srgbClr val="FFFF00"/>
                </a:solidFill>
              </a:rPr>
              <a:t>Daniel 10:1 – He continued to receive visions (and therefore write) throughout his life</a:t>
            </a:r>
          </a:p>
          <a:p>
            <a:r>
              <a:rPr lang="en-US" sz="1400" dirty="0">
                <a:solidFill>
                  <a:schemeClr val="bg1"/>
                </a:solidFill>
              </a:rPr>
              <a:t>In the third year of Cyrus king of Persia a thing was revealed unto Daniel, whose name was called Belteshazzar; </a:t>
            </a:r>
          </a:p>
          <a:p>
            <a:r>
              <a:rPr lang="en-US" sz="1400" dirty="0">
                <a:solidFill>
                  <a:schemeClr val="bg1"/>
                </a:solidFill>
              </a:rPr>
              <a:t>and the thing was true, but the time appointed was long: and he understood the thing, </a:t>
            </a:r>
          </a:p>
          <a:p>
            <a:r>
              <a:rPr lang="en-US" sz="1400" dirty="0">
                <a:solidFill>
                  <a:schemeClr val="bg1"/>
                </a:solidFill>
              </a:rPr>
              <a:t>and had understanding of the vision.</a:t>
            </a:r>
          </a:p>
          <a:p>
            <a:endParaRPr lang="en-US" sz="1600" dirty="0">
              <a:solidFill>
                <a:schemeClr val="bg1"/>
              </a:solidFill>
            </a:endParaRPr>
          </a:p>
          <a:p>
            <a:r>
              <a:rPr lang="en-US" sz="1600" b="1" dirty="0">
                <a:solidFill>
                  <a:srgbClr val="FFFF00"/>
                </a:solidFill>
              </a:rPr>
              <a:t>Daniel 12:4 – He was told (in the 3</a:t>
            </a:r>
            <a:r>
              <a:rPr lang="en-US" sz="1600" b="1" baseline="30000" dirty="0">
                <a:solidFill>
                  <a:srgbClr val="FFFF00"/>
                </a:solidFill>
              </a:rPr>
              <a:t>rd</a:t>
            </a:r>
            <a:r>
              <a:rPr lang="en-US" sz="1600" b="1" dirty="0">
                <a:solidFill>
                  <a:srgbClr val="FFFF00"/>
                </a:solidFill>
              </a:rPr>
              <a:t> year of Cyrus) to finish the book.</a:t>
            </a:r>
          </a:p>
          <a:p>
            <a:r>
              <a:rPr lang="en-US" sz="1400" dirty="0">
                <a:solidFill>
                  <a:schemeClr val="bg1"/>
                </a:solidFill>
              </a:rPr>
              <a:t>But thou, O Daniel, shut up the words, and seal the book, even to the time of the end: </a:t>
            </a:r>
          </a:p>
          <a:p>
            <a:endParaRPr lang="en-US" sz="1600" b="1"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13217" y="67735"/>
            <a:ext cx="4917565" cy="1200329"/>
          </a:xfrm>
          <a:prstGeom prst="rect">
            <a:avLst/>
          </a:prstGeom>
          <a:noFill/>
        </p:spPr>
        <p:txBody>
          <a:bodyPr wrap="none" lIns="91440" tIns="45720" rIns="91440" bIns="45720">
            <a:spAutoFit/>
          </a:bodyPr>
          <a:lstStyle/>
          <a:p>
            <a:r>
              <a:rPr lang="en-US" sz="3600" b="1" dirty="0">
                <a:ln w="0"/>
                <a:solidFill>
                  <a:schemeClr val="bg1"/>
                </a:solidFill>
                <a:effectLst>
                  <a:outerShdw blurRad="38100" dist="25400" dir="5400000" algn="ctr" rotWithShape="0">
                    <a:srgbClr val="6E747A">
                      <a:alpha val="43000"/>
                    </a:srgbClr>
                  </a:outerShdw>
                </a:effectLst>
              </a:rPr>
              <a:t>What do we understand </a:t>
            </a:r>
          </a:p>
          <a:p>
            <a:r>
              <a:rPr lang="en-US" sz="3600" b="1" dirty="0">
                <a:ln w="0"/>
                <a:solidFill>
                  <a:schemeClr val="bg1"/>
                </a:solidFill>
                <a:effectLst>
                  <a:outerShdw blurRad="38100" dist="25400" dir="5400000" algn="ctr" rotWithShape="0">
                    <a:srgbClr val="6E747A">
                      <a:alpha val="43000"/>
                    </a:srgbClr>
                  </a:outerShdw>
                </a:effectLst>
              </a:rPr>
              <a:t>from the Biblical record?</a:t>
            </a:r>
          </a:p>
        </p:txBody>
      </p:sp>
      <p:sp>
        <p:nvSpPr>
          <p:cNvPr id="2" name="Horizontal Scroll 1"/>
          <p:cNvSpPr/>
          <p:nvPr/>
        </p:nvSpPr>
        <p:spPr>
          <a:xfrm>
            <a:off x="1258054" y="1268064"/>
            <a:ext cx="5994400" cy="465974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According to the Scriptures:</a:t>
            </a:r>
          </a:p>
          <a:p>
            <a:endParaRPr lang="en-GB" dirty="0"/>
          </a:p>
          <a:p>
            <a:pPr marL="285750" indent="-285750">
              <a:buFont typeface="Arial" panose="020B0604020202020204" pitchFamily="34" charset="0"/>
              <a:buChar char="•"/>
            </a:pPr>
            <a:r>
              <a:rPr lang="en-GB" dirty="0"/>
              <a:t>Daniel was a real person who existed</a:t>
            </a:r>
          </a:p>
          <a:p>
            <a:pPr marL="285750" indent="-285750">
              <a:buFont typeface="Arial" panose="020B0604020202020204" pitchFamily="34" charset="0"/>
              <a:buChar char="•"/>
            </a:pPr>
            <a:r>
              <a:rPr lang="en-GB" dirty="0"/>
              <a:t>Daniel was a prophet</a:t>
            </a:r>
          </a:p>
          <a:p>
            <a:pPr marL="285750" indent="-285750">
              <a:buFont typeface="Arial" panose="020B0604020202020204" pitchFamily="34" charset="0"/>
              <a:buChar char="•"/>
            </a:pPr>
            <a:r>
              <a:rPr lang="en-GB" dirty="0"/>
              <a:t>Daniel wrote the book of Daniel</a:t>
            </a:r>
          </a:p>
          <a:p>
            <a:pPr marL="285750" indent="-285750">
              <a:buFont typeface="Arial" panose="020B0604020202020204" pitchFamily="34" charset="0"/>
              <a:buChar char="•"/>
            </a:pPr>
            <a:r>
              <a:rPr lang="en-GB" dirty="0"/>
              <a:t>Daniel wrote the book of Daniel in the 6</a:t>
            </a:r>
            <a:r>
              <a:rPr lang="en-GB" baseline="30000" dirty="0"/>
              <a:t>th</a:t>
            </a:r>
            <a:r>
              <a:rPr lang="en-GB" dirty="0"/>
              <a:t> Century</a:t>
            </a:r>
          </a:p>
          <a:p>
            <a:pPr marL="285750" indent="-285750">
              <a:buFont typeface="Arial" panose="020B0604020202020204" pitchFamily="34" charset="0"/>
              <a:buChar char="•"/>
            </a:pPr>
            <a:r>
              <a:rPr lang="en-GB" dirty="0"/>
              <a:t>Daniel wrote of things that had not yet happened more than 600 years later in the 1</a:t>
            </a:r>
            <a:r>
              <a:rPr lang="en-GB" baseline="30000" dirty="0"/>
              <a:t>st</a:t>
            </a:r>
            <a:r>
              <a:rPr lang="en-GB" dirty="0"/>
              <a:t> Century AD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969392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9FC73FF0-3944-BA66-8B70-D825E4A9C5BD}"/>
              </a:ext>
            </a:extLst>
          </p:cNvPr>
          <p:cNvSpPr/>
          <p:nvPr/>
        </p:nvSpPr>
        <p:spPr>
          <a:xfrm>
            <a:off x="2092783" y="418036"/>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Tree>
    <p:extLst>
      <p:ext uri="{BB962C8B-B14F-4D97-AF65-F5344CB8AC3E}">
        <p14:creationId xmlns:p14="http://schemas.microsoft.com/office/powerpoint/2010/main" val="5657502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543958"/>
            <a:ext cx="7616765" cy="2308324"/>
          </a:xfrm>
          <a:prstGeom prst="rect">
            <a:avLst/>
          </a:prstGeom>
          <a:noFill/>
        </p:spPr>
        <p:txBody>
          <a:bodyPr wrap="none" rtlCol="0">
            <a:spAutoFit/>
          </a:bodyPr>
          <a:lstStyle/>
          <a:p>
            <a:r>
              <a:rPr lang="en-US" b="1" dirty="0">
                <a:solidFill>
                  <a:srgbClr val="FFFF00"/>
                </a:solidFill>
              </a:rPr>
              <a:t>Historical Accuracy:</a:t>
            </a:r>
          </a:p>
          <a:p>
            <a:r>
              <a:rPr lang="en-US" sz="1400" dirty="0">
                <a:solidFill>
                  <a:schemeClr val="bg1"/>
                </a:solidFill>
              </a:rPr>
              <a:t>The historical accuracy of things recorded in Daniel was and still is by some believed to be wrong:</a:t>
            </a:r>
          </a:p>
          <a:p>
            <a:r>
              <a:rPr lang="en-US" sz="1400" dirty="0">
                <a:solidFill>
                  <a:schemeClr val="bg1"/>
                </a:solidFill>
              </a:rPr>
              <a:t>This includes the writer’s knowledge of places, people and language. </a:t>
            </a:r>
          </a:p>
          <a:p>
            <a:endParaRPr lang="en-US" sz="1400" dirty="0">
              <a:solidFill>
                <a:schemeClr val="bg1"/>
              </a:solidFill>
            </a:endParaRPr>
          </a:p>
          <a:p>
            <a:r>
              <a:rPr lang="en-US" sz="1400" dirty="0">
                <a:solidFill>
                  <a:schemeClr val="bg1"/>
                </a:solidFill>
              </a:rPr>
              <a:t>For example, Daniel says that Belshazzar was the last king of Babylon while all other ancient historians</a:t>
            </a:r>
          </a:p>
          <a:p>
            <a:r>
              <a:rPr lang="en-US" sz="1400" dirty="0">
                <a:solidFill>
                  <a:schemeClr val="bg1"/>
                </a:solidFill>
              </a:rPr>
              <a:t>said it was </a:t>
            </a:r>
            <a:r>
              <a:rPr lang="en-US" sz="1400" dirty="0" err="1">
                <a:solidFill>
                  <a:schemeClr val="bg1"/>
                </a:solidFill>
              </a:rPr>
              <a:t>Nadonidus</a:t>
            </a:r>
            <a:r>
              <a:rPr lang="en-US" sz="1400" dirty="0">
                <a:solidFill>
                  <a:schemeClr val="bg1"/>
                </a:solidFill>
              </a:rPr>
              <a:t>. So secular historians simply disregarded Daniel, </a:t>
            </a:r>
          </a:p>
          <a:p>
            <a:r>
              <a:rPr lang="en-US" sz="1400" dirty="0">
                <a:solidFill>
                  <a:schemeClr val="bg1"/>
                </a:solidFill>
              </a:rPr>
              <a:t>believing that someone in the 2</a:t>
            </a:r>
            <a:r>
              <a:rPr lang="en-US" sz="1400" baseline="30000" dirty="0">
                <a:solidFill>
                  <a:schemeClr val="bg1"/>
                </a:solidFill>
              </a:rPr>
              <a:t>nd</a:t>
            </a:r>
            <a:r>
              <a:rPr lang="en-US" sz="1400" dirty="0">
                <a:solidFill>
                  <a:schemeClr val="bg1"/>
                </a:solidFill>
              </a:rPr>
              <a:t> Century just made up Belshazzar out of thin air.</a:t>
            </a:r>
          </a:p>
          <a:p>
            <a:endParaRPr lang="en-US" sz="1400" dirty="0">
              <a:solidFill>
                <a:schemeClr val="bg1"/>
              </a:solidFill>
            </a:endParaRPr>
          </a:p>
          <a:p>
            <a:r>
              <a:rPr lang="en-US" sz="1400" dirty="0">
                <a:solidFill>
                  <a:schemeClr val="bg1"/>
                </a:solidFill>
              </a:rPr>
              <a:t>In the lists of Babylonian kings Belshazzar’s name is not listed, Nabonidus was the last king of Babylon</a:t>
            </a: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092783" y="418036"/>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Tree>
    <p:extLst>
      <p:ext uri="{BB962C8B-B14F-4D97-AF65-F5344CB8AC3E}">
        <p14:creationId xmlns:p14="http://schemas.microsoft.com/office/powerpoint/2010/main" val="35882434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543958"/>
            <a:ext cx="7616765" cy="2308324"/>
          </a:xfrm>
          <a:prstGeom prst="rect">
            <a:avLst/>
          </a:prstGeom>
          <a:noFill/>
        </p:spPr>
        <p:txBody>
          <a:bodyPr wrap="none" rtlCol="0">
            <a:spAutoFit/>
          </a:bodyPr>
          <a:lstStyle/>
          <a:p>
            <a:r>
              <a:rPr lang="en-US" b="1" dirty="0">
                <a:solidFill>
                  <a:srgbClr val="FFFF00"/>
                </a:solidFill>
              </a:rPr>
              <a:t>Historical Accuracy:</a:t>
            </a:r>
          </a:p>
          <a:p>
            <a:r>
              <a:rPr lang="en-US" sz="1400" dirty="0">
                <a:solidFill>
                  <a:schemeClr val="bg1"/>
                </a:solidFill>
              </a:rPr>
              <a:t>The historical accuracy of things recorded in Daniel was and still is by some believed to be wrong:</a:t>
            </a:r>
          </a:p>
          <a:p>
            <a:r>
              <a:rPr lang="en-US" sz="1400" dirty="0">
                <a:solidFill>
                  <a:schemeClr val="bg1"/>
                </a:solidFill>
              </a:rPr>
              <a:t>This includes the writer’s knowledge of places, people and language. </a:t>
            </a:r>
          </a:p>
          <a:p>
            <a:endParaRPr lang="en-US" sz="1400" dirty="0">
              <a:solidFill>
                <a:schemeClr val="bg1"/>
              </a:solidFill>
            </a:endParaRPr>
          </a:p>
          <a:p>
            <a:r>
              <a:rPr lang="en-US" sz="1400" dirty="0">
                <a:solidFill>
                  <a:schemeClr val="bg1"/>
                </a:solidFill>
              </a:rPr>
              <a:t>For example, Daniel says that Belshazzar was the last king of Babylon while all other ancient historians</a:t>
            </a:r>
          </a:p>
          <a:p>
            <a:r>
              <a:rPr lang="en-US" sz="1400" dirty="0">
                <a:solidFill>
                  <a:schemeClr val="bg1"/>
                </a:solidFill>
              </a:rPr>
              <a:t>said it was </a:t>
            </a:r>
            <a:r>
              <a:rPr lang="en-US" sz="1400" dirty="0" err="1">
                <a:solidFill>
                  <a:schemeClr val="bg1"/>
                </a:solidFill>
              </a:rPr>
              <a:t>Nadonidus</a:t>
            </a:r>
            <a:r>
              <a:rPr lang="en-US" sz="1400" dirty="0">
                <a:solidFill>
                  <a:schemeClr val="bg1"/>
                </a:solidFill>
              </a:rPr>
              <a:t>. So secular historians simply disregarded Daniel, </a:t>
            </a:r>
          </a:p>
          <a:p>
            <a:r>
              <a:rPr lang="en-US" sz="1400" dirty="0">
                <a:solidFill>
                  <a:schemeClr val="bg1"/>
                </a:solidFill>
              </a:rPr>
              <a:t>believing that someone in the 2</a:t>
            </a:r>
            <a:r>
              <a:rPr lang="en-US" sz="1400" baseline="30000" dirty="0">
                <a:solidFill>
                  <a:schemeClr val="bg1"/>
                </a:solidFill>
              </a:rPr>
              <a:t>nd</a:t>
            </a:r>
            <a:r>
              <a:rPr lang="en-US" sz="1400" dirty="0">
                <a:solidFill>
                  <a:schemeClr val="bg1"/>
                </a:solidFill>
              </a:rPr>
              <a:t> Century just made up Belshazzar out of thin air.</a:t>
            </a:r>
          </a:p>
          <a:p>
            <a:endParaRPr lang="en-US" sz="1400" dirty="0">
              <a:solidFill>
                <a:schemeClr val="bg1"/>
              </a:solidFill>
            </a:endParaRPr>
          </a:p>
          <a:p>
            <a:r>
              <a:rPr lang="en-US" sz="1400" dirty="0">
                <a:solidFill>
                  <a:schemeClr val="bg1"/>
                </a:solidFill>
              </a:rPr>
              <a:t>In the lists of Babylonian kings Belshazzar’s name is not listed, Nabonidus was the last king of Babylon</a:t>
            </a: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092783" y="418036"/>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
        <p:nvSpPr>
          <p:cNvPr id="4" name="Explosion: 8 Points 3">
            <a:extLst>
              <a:ext uri="{FF2B5EF4-FFF2-40B4-BE49-F238E27FC236}">
                <a16:creationId xmlns:a16="http://schemas.microsoft.com/office/drawing/2014/main" id="{36DAF6D9-6635-1EA5-2FED-5371DF2D02B6}"/>
              </a:ext>
            </a:extLst>
          </p:cNvPr>
          <p:cNvSpPr/>
          <p:nvPr/>
        </p:nvSpPr>
        <p:spPr>
          <a:xfrm>
            <a:off x="2946401" y="389467"/>
            <a:ext cx="4605866" cy="410864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Is there </a:t>
            </a:r>
          </a:p>
          <a:p>
            <a:pPr algn="ctr"/>
            <a:r>
              <a:rPr lang="en-US" dirty="0"/>
              <a:t>an answer for this?</a:t>
            </a:r>
            <a:endParaRPr lang="en-GB" dirty="0"/>
          </a:p>
        </p:txBody>
      </p:sp>
    </p:spTree>
    <p:extLst>
      <p:ext uri="{BB962C8B-B14F-4D97-AF65-F5344CB8AC3E}">
        <p14:creationId xmlns:p14="http://schemas.microsoft.com/office/powerpoint/2010/main" val="346453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9F6C9D-041C-E73B-50EE-DA9D7C381EE4}"/>
              </a:ext>
            </a:extLst>
          </p:cNvPr>
          <p:cNvGraphicFramePr>
            <a:graphicFrameLocks noGrp="1"/>
          </p:cNvGraphicFramePr>
          <p:nvPr/>
        </p:nvGraphicFramePr>
        <p:xfrm>
          <a:off x="-2" y="474134"/>
          <a:ext cx="9144002" cy="138176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1605908888"/>
                    </a:ext>
                  </a:extLst>
                </a:gridCol>
                <a:gridCol w="1306286">
                  <a:extLst>
                    <a:ext uri="{9D8B030D-6E8A-4147-A177-3AD203B41FA5}">
                      <a16:colId xmlns:a16="http://schemas.microsoft.com/office/drawing/2014/main" val="1998675421"/>
                    </a:ext>
                  </a:extLst>
                </a:gridCol>
                <a:gridCol w="1442961">
                  <a:extLst>
                    <a:ext uri="{9D8B030D-6E8A-4147-A177-3AD203B41FA5}">
                      <a16:colId xmlns:a16="http://schemas.microsoft.com/office/drawing/2014/main" val="1331716406"/>
                    </a:ext>
                  </a:extLst>
                </a:gridCol>
                <a:gridCol w="1169611">
                  <a:extLst>
                    <a:ext uri="{9D8B030D-6E8A-4147-A177-3AD203B41FA5}">
                      <a16:colId xmlns:a16="http://schemas.microsoft.com/office/drawing/2014/main" val="1659759548"/>
                    </a:ext>
                  </a:extLst>
                </a:gridCol>
                <a:gridCol w="1306286">
                  <a:extLst>
                    <a:ext uri="{9D8B030D-6E8A-4147-A177-3AD203B41FA5}">
                      <a16:colId xmlns:a16="http://schemas.microsoft.com/office/drawing/2014/main" val="77302171"/>
                    </a:ext>
                  </a:extLst>
                </a:gridCol>
                <a:gridCol w="1306286">
                  <a:extLst>
                    <a:ext uri="{9D8B030D-6E8A-4147-A177-3AD203B41FA5}">
                      <a16:colId xmlns:a16="http://schemas.microsoft.com/office/drawing/2014/main" val="3399431199"/>
                    </a:ext>
                  </a:extLst>
                </a:gridCol>
                <a:gridCol w="1306286">
                  <a:extLst>
                    <a:ext uri="{9D8B030D-6E8A-4147-A177-3AD203B41FA5}">
                      <a16:colId xmlns:a16="http://schemas.microsoft.com/office/drawing/2014/main" val="3743776337"/>
                    </a:ext>
                  </a:extLst>
                </a:gridCol>
              </a:tblGrid>
              <a:tr h="370840">
                <a:tc>
                  <a:txBody>
                    <a:bodyPr/>
                    <a:lstStyle/>
                    <a:p>
                      <a:pPr algn="ctr"/>
                      <a:endParaRPr lang="en-GB" dirty="0"/>
                    </a:p>
                  </a:txBody>
                  <a:tcPr anchor="ctr"/>
                </a:tc>
                <a:tc>
                  <a:txBody>
                    <a:bodyPr/>
                    <a:lstStyle/>
                    <a:p>
                      <a:pPr algn="ctr"/>
                      <a:endParaRPr lang="en-GB" dirty="0"/>
                    </a:p>
                  </a:txBody>
                  <a:tcPr anchor="ctr"/>
                </a:tc>
                <a:tc>
                  <a:txBody>
                    <a:bodyPr/>
                    <a:lstStyle/>
                    <a:p>
                      <a:pPr algn="ctr"/>
                      <a:br>
                        <a:rPr lang="en-US" dirty="0"/>
                      </a:b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355218616"/>
                  </a:ext>
                </a:extLst>
              </a:tr>
              <a:tr h="370840">
                <a:tc>
                  <a:txBody>
                    <a:bodyPr/>
                    <a:lstStyle/>
                    <a:p>
                      <a:pPr algn="l"/>
                      <a:r>
                        <a:rPr lang="en-US" dirty="0"/>
                        <a:t>?</a:t>
                      </a:r>
                      <a:endParaRPr lang="en-GB" dirty="0"/>
                    </a:p>
                  </a:txBody>
                  <a:tcPr anchor="ctr"/>
                </a:tc>
                <a:tc>
                  <a:txBody>
                    <a:bodyPr/>
                    <a:lstStyle/>
                    <a:p>
                      <a:pPr algn="l"/>
                      <a:r>
                        <a:rPr lang="en-US" dirty="0"/>
                        <a:t>4000BC</a:t>
                      </a:r>
                      <a:endParaRPr lang="en-GB" dirty="0"/>
                    </a:p>
                  </a:txBody>
                  <a:tcPr anchor="ctr"/>
                </a:tc>
                <a:tc>
                  <a:txBody>
                    <a:bodyPr/>
                    <a:lstStyle/>
                    <a:p>
                      <a:pPr algn="l"/>
                      <a:r>
                        <a:rPr lang="en-US" dirty="0"/>
                        <a:t>2500BC</a:t>
                      </a:r>
                      <a:endParaRPr lang="en-GB" dirty="0"/>
                    </a:p>
                  </a:txBody>
                  <a:tcPr anchor="ctr"/>
                </a:tc>
                <a:tc>
                  <a:txBody>
                    <a:bodyPr/>
                    <a:lstStyle/>
                    <a:p>
                      <a:pPr algn="l"/>
                      <a:r>
                        <a:rPr lang="en-US" dirty="0"/>
                        <a:t>2000BC</a:t>
                      </a:r>
                      <a:endParaRPr lang="en-GB" dirty="0"/>
                    </a:p>
                  </a:txBody>
                  <a:tcPr anchor="ctr"/>
                </a:tc>
                <a:tc>
                  <a:txBody>
                    <a:bodyPr/>
                    <a:lstStyle/>
                    <a:p>
                      <a:pPr algn="l"/>
                      <a:r>
                        <a:rPr lang="en-US" dirty="0"/>
                        <a:t>1500BC</a:t>
                      </a:r>
                      <a:endParaRPr lang="en-GB" dirty="0"/>
                    </a:p>
                  </a:txBody>
                  <a:tcPr anchor="ctr"/>
                </a:tc>
                <a:tc>
                  <a:txBody>
                    <a:bodyPr/>
                    <a:lstStyle/>
                    <a:p>
                      <a:pPr algn="l"/>
                      <a:r>
                        <a:rPr lang="en-US" dirty="0"/>
                        <a:t>0</a:t>
                      </a:r>
                      <a:endParaRPr lang="en-GB" dirty="0"/>
                    </a:p>
                  </a:txBody>
                  <a:tcPr anchor="ctr"/>
                </a:tc>
                <a:tc>
                  <a:txBody>
                    <a:bodyPr/>
                    <a:lstStyle/>
                    <a:p>
                      <a:pPr algn="l"/>
                      <a:r>
                        <a:rPr lang="en-US" dirty="0"/>
                        <a:t>?AD</a:t>
                      </a:r>
                      <a:endParaRPr lang="en-GB" dirty="0"/>
                    </a:p>
                  </a:txBody>
                  <a:tcPr anchor="ctr"/>
                </a:tc>
                <a:extLst>
                  <a:ext uri="{0D108BD9-81ED-4DB2-BD59-A6C34878D82A}">
                    <a16:rowId xmlns:a16="http://schemas.microsoft.com/office/drawing/2014/main" val="3811106637"/>
                  </a:ext>
                </a:extLst>
              </a:tr>
              <a:tr h="370840">
                <a:tc>
                  <a:txBody>
                    <a:bodyPr/>
                    <a:lstStyle/>
                    <a:p>
                      <a:pPr algn="l"/>
                      <a:r>
                        <a:rPr lang="en-US" dirty="0"/>
                        <a:t>Garden</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Fall</a:t>
                      </a:r>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endParaRPr lang="en-GB" dirty="0"/>
                    </a:p>
                  </a:txBody>
                  <a:tcPr anchor="ctr"/>
                </a:tc>
                <a:tc>
                  <a:txBody>
                    <a:bodyPr/>
                    <a:lstStyle/>
                    <a:p>
                      <a:pPr algn="l"/>
                      <a:r>
                        <a:rPr lang="en-US" dirty="0"/>
                        <a:t>Christ</a:t>
                      </a:r>
                      <a:endParaRPr lang="en-GB" dirty="0"/>
                    </a:p>
                  </a:txBody>
                  <a:tcPr anchor="ctr"/>
                </a:tc>
                <a:tc>
                  <a:txBody>
                    <a:bodyPr/>
                    <a:lstStyle/>
                    <a:p>
                      <a:pPr algn="l"/>
                      <a:endParaRPr lang="en-GB" dirty="0"/>
                    </a:p>
                  </a:txBody>
                  <a:tcPr anchor="ctr"/>
                </a:tc>
                <a:extLst>
                  <a:ext uri="{0D108BD9-81ED-4DB2-BD59-A6C34878D82A}">
                    <a16:rowId xmlns:a16="http://schemas.microsoft.com/office/drawing/2014/main" val="715549230"/>
                  </a:ext>
                </a:extLst>
              </a:tr>
            </a:tbl>
          </a:graphicData>
        </a:graphic>
      </p:graphicFrame>
      <p:sp>
        <p:nvSpPr>
          <p:cNvPr id="7" name="Arrow: Up 6">
            <a:extLst>
              <a:ext uri="{FF2B5EF4-FFF2-40B4-BE49-F238E27FC236}">
                <a16:creationId xmlns:a16="http://schemas.microsoft.com/office/drawing/2014/main" id="{B638F42E-D049-5D31-EB5D-4AA741F6DB9E}"/>
              </a:ext>
            </a:extLst>
          </p:cNvPr>
          <p:cNvSpPr/>
          <p:nvPr/>
        </p:nvSpPr>
        <p:spPr>
          <a:xfrm>
            <a:off x="0"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2A0FA59D-7765-1F59-14D4-DB42D3E9AC5C}"/>
              </a:ext>
            </a:extLst>
          </p:cNvPr>
          <p:cNvSpPr/>
          <p:nvPr/>
        </p:nvSpPr>
        <p:spPr>
          <a:xfrm>
            <a:off x="1253067"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D92C1D92-4D1E-302D-D7F8-AF1C79856F4A}"/>
              </a:ext>
            </a:extLst>
          </p:cNvPr>
          <p:cNvSpPr/>
          <p:nvPr/>
        </p:nvSpPr>
        <p:spPr>
          <a:xfrm>
            <a:off x="25823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FB441642-6854-FB2D-B5BF-C4684167264F}"/>
              </a:ext>
            </a:extLst>
          </p:cNvPr>
          <p:cNvSpPr/>
          <p:nvPr/>
        </p:nvSpPr>
        <p:spPr>
          <a:xfrm>
            <a:off x="4004733"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21CE437E-9A4E-D57E-7161-F0899683302F}"/>
              </a:ext>
            </a:extLst>
          </p:cNvPr>
          <p:cNvSpPr/>
          <p:nvPr/>
        </p:nvSpPr>
        <p:spPr>
          <a:xfrm>
            <a:off x="51519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D64640E2-A4EC-0ACB-4A1F-F58DE6725BD8}"/>
              </a:ext>
            </a:extLst>
          </p:cNvPr>
          <p:cNvSpPr/>
          <p:nvPr/>
        </p:nvSpPr>
        <p:spPr>
          <a:xfrm>
            <a:off x="6468534"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138DADB2-5089-B3BC-6272-CAF2B802D057}"/>
              </a:ext>
            </a:extLst>
          </p:cNvPr>
          <p:cNvSpPr/>
          <p:nvPr/>
        </p:nvSpPr>
        <p:spPr>
          <a:xfrm>
            <a:off x="7806268" y="1398694"/>
            <a:ext cx="135467" cy="457200"/>
          </a:xfrm>
          <a:prstGeom prst="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D3F850E-91A0-3646-2308-98AC566D2FE9}"/>
              </a:ext>
            </a:extLst>
          </p:cNvPr>
          <p:cNvSpPr txBox="1"/>
          <p:nvPr/>
        </p:nvSpPr>
        <p:spPr>
          <a:xfrm>
            <a:off x="-1"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400" dirty="0">
                <a:solidFill>
                  <a:schemeClr val="bg1"/>
                </a:solidFill>
              </a:rPr>
              <a:t>Things to come</a:t>
            </a:r>
          </a:p>
        </p:txBody>
      </p:sp>
      <p:cxnSp>
        <p:nvCxnSpPr>
          <p:cNvPr id="3" name="Straight Connector 2">
            <a:extLst>
              <a:ext uri="{FF2B5EF4-FFF2-40B4-BE49-F238E27FC236}">
                <a16:creationId xmlns:a16="http://schemas.microsoft.com/office/drawing/2014/main" id="{023D37FA-DB6A-5AB8-EA6C-67C7D4257B12}"/>
              </a:ext>
            </a:extLst>
          </p:cNvPr>
          <p:cNvCxnSpPr>
            <a:cxnSpLocks/>
          </p:cNvCxnSpPr>
          <p:nvPr/>
        </p:nvCxnSpPr>
        <p:spPr>
          <a:xfrm>
            <a:off x="7648712" y="474134"/>
            <a:ext cx="0" cy="3479799"/>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9A2E6F4-AD5D-D781-5BA1-03F3C3603892}"/>
              </a:ext>
            </a:extLst>
          </p:cNvPr>
          <p:cNvSpPr txBox="1"/>
          <p:nvPr/>
        </p:nvSpPr>
        <p:spPr>
          <a:xfrm>
            <a:off x="7319028" y="104802"/>
            <a:ext cx="65274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t>2024</a:t>
            </a:r>
            <a:endParaRPr lang="en-GB" dirty="0"/>
          </a:p>
        </p:txBody>
      </p:sp>
      <p:pic>
        <p:nvPicPr>
          <p:cNvPr id="17" name="Picture 16">
            <a:extLst>
              <a:ext uri="{FF2B5EF4-FFF2-40B4-BE49-F238E27FC236}">
                <a16:creationId xmlns:a16="http://schemas.microsoft.com/office/drawing/2014/main" id="{4113EC86-A572-EFD3-C4A8-544A9C3CB3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801" y="0"/>
            <a:ext cx="4007644" cy="6858000"/>
          </a:xfrm>
          <a:prstGeom prst="rect">
            <a:avLst/>
          </a:prstGeom>
        </p:spPr>
      </p:pic>
      <p:sp>
        <p:nvSpPr>
          <p:cNvPr id="14" name="Scroll: Horizontal 13">
            <a:extLst>
              <a:ext uri="{FF2B5EF4-FFF2-40B4-BE49-F238E27FC236}">
                <a16:creationId xmlns:a16="http://schemas.microsoft.com/office/drawing/2014/main" id="{E7A39D3F-35F6-2F57-1132-DDEA732DADF9}"/>
              </a:ext>
            </a:extLst>
          </p:cNvPr>
          <p:cNvSpPr/>
          <p:nvPr/>
        </p:nvSpPr>
        <p:spPr>
          <a:xfrm>
            <a:off x="270933" y="2237263"/>
            <a:ext cx="8373533" cy="4515935"/>
          </a:xfrm>
          <a:prstGeom prst="horizont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Radioactive dating is a way to figure out how old something is: </a:t>
            </a:r>
          </a:p>
          <a:p>
            <a:pPr algn="ctr"/>
            <a:r>
              <a:rPr lang="en-US" dirty="0"/>
              <a:t>It’s based on the fact that things on earth contain certain materials </a:t>
            </a:r>
          </a:p>
          <a:p>
            <a:pPr algn="ctr"/>
            <a:r>
              <a:rPr lang="en-US" dirty="0"/>
              <a:t>that consistently change (decay) over time. </a:t>
            </a:r>
          </a:p>
          <a:p>
            <a:pPr algn="ctr"/>
            <a:endParaRPr lang="en-US" dirty="0"/>
          </a:p>
          <a:p>
            <a:pPr algn="ctr"/>
            <a:r>
              <a:rPr lang="en-US" dirty="0"/>
              <a:t>Since we know the exact rate of change (decay) in certain elements, </a:t>
            </a:r>
          </a:p>
          <a:p>
            <a:pPr algn="ctr"/>
            <a:r>
              <a:rPr lang="en-US" dirty="0"/>
              <a:t>we can figure out exactly how old things are </a:t>
            </a:r>
          </a:p>
          <a:p>
            <a:pPr algn="ctr"/>
            <a:r>
              <a:rPr lang="en-US" dirty="0"/>
              <a:t>based on the radioactive decay of the elements within them!</a:t>
            </a:r>
          </a:p>
          <a:p>
            <a:pPr algn="ctr"/>
            <a:endParaRPr lang="en-GB" dirty="0"/>
          </a:p>
        </p:txBody>
      </p:sp>
      <p:pic>
        <p:nvPicPr>
          <p:cNvPr id="5" name="Picture 2" descr="Physics - Measuring Decays with Rock Dating Implications">
            <a:extLst>
              <a:ext uri="{FF2B5EF4-FFF2-40B4-BE49-F238E27FC236}">
                <a16:creationId xmlns:a16="http://schemas.microsoft.com/office/drawing/2014/main" id="{5BD6AF11-FEBC-8B27-536A-4E935D165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089" y="230832"/>
            <a:ext cx="5999554" cy="29997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AFEF71D-E18F-3E30-2680-9FB55695562C}"/>
              </a:ext>
            </a:extLst>
          </p:cNvPr>
          <p:cNvSpPr txBox="1"/>
          <p:nvPr/>
        </p:nvSpPr>
        <p:spPr>
          <a:xfrm>
            <a:off x="1788126" y="2780454"/>
            <a:ext cx="5579861" cy="369332"/>
          </a:xfrm>
          <a:prstGeom prst="rect">
            <a:avLst/>
          </a:prstGeom>
          <a:noFill/>
        </p:spPr>
        <p:txBody>
          <a:bodyPr wrap="none" rtlCol="0">
            <a:spAutoFit/>
          </a:bodyPr>
          <a:lstStyle/>
          <a:p>
            <a:r>
              <a:rPr lang="en-US" b="1" dirty="0"/>
              <a:t>Rocks can be dated by measuring their radioactive decay</a:t>
            </a:r>
            <a:endParaRPr lang="en-GB" b="1" dirty="0"/>
          </a:p>
        </p:txBody>
      </p:sp>
    </p:spTree>
    <p:extLst>
      <p:ext uri="{BB962C8B-B14F-4D97-AF65-F5344CB8AC3E}">
        <p14:creationId xmlns:p14="http://schemas.microsoft.com/office/powerpoint/2010/main" val="24684759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E5D580-19E8-6B4F-AC9F-1130959DC01C}"/>
              </a:ext>
            </a:extLst>
          </p:cNvPr>
          <p:cNvPicPr>
            <a:picLocks noChangeAspect="1"/>
          </p:cNvPicPr>
          <p:nvPr/>
        </p:nvPicPr>
        <p:blipFill>
          <a:blip r:embed="rId2"/>
          <a:stretch>
            <a:fillRect/>
          </a:stretch>
        </p:blipFill>
        <p:spPr>
          <a:xfrm>
            <a:off x="6049434" y="3519592"/>
            <a:ext cx="2857500" cy="1600200"/>
          </a:xfrm>
          <a:prstGeom prst="rect">
            <a:avLst/>
          </a:prstGeom>
        </p:spPr>
      </p:pic>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105287"/>
            <a:ext cx="7882927" cy="3200876"/>
          </a:xfrm>
          <a:prstGeom prst="rect">
            <a:avLst/>
          </a:prstGeom>
          <a:noFill/>
        </p:spPr>
        <p:txBody>
          <a:bodyPr wrap="none" rtlCol="0">
            <a:spAutoFit/>
          </a:bodyPr>
          <a:lstStyle/>
          <a:p>
            <a:r>
              <a:rPr lang="en-US" b="1" dirty="0">
                <a:solidFill>
                  <a:srgbClr val="FFFF00"/>
                </a:solidFill>
              </a:rPr>
              <a:t>Historical Accuracy:</a:t>
            </a:r>
          </a:p>
          <a:p>
            <a:r>
              <a:rPr lang="en-US" sz="1400" dirty="0">
                <a:solidFill>
                  <a:schemeClr val="bg2">
                    <a:lumMod val="75000"/>
                  </a:schemeClr>
                </a:solidFill>
              </a:rPr>
              <a:t>The historical accuracy of things recorded in Daniel was believed to be wrong:</a:t>
            </a:r>
          </a:p>
          <a:p>
            <a:endParaRPr lang="en-US" sz="1400" dirty="0">
              <a:solidFill>
                <a:schemeClr val="bg2">
                  <a:lumMod val="75000"/>
                </a:schemeClr>
              </a:solidFill>
            </a:endParaRPr>
          </a:p>
          <a:p>
            <a:r>
              <a:rPr lang="en-US" sz="1400" dirty="0">
                <a:solidFill>
                  <a:schemeClr val="bg2">
                    <a:lumMod val="75000"/>
                  </a:schemeClr>
                </a:solidFill>
              </a:rPr>
              <a:t>For example, Daniel says that Belshazzar was the last king of Babylon while all other ancient historians</a:t>
            </a:r>
          </a:p>
          <a:p>
            <a:r>
              <a:rPr lang="en-US" sz="1400" dirty="0">
                <a:solidFill>
                  <a:schemeClr val="bg2">
                    <a:lumMod val="75000"/>
                  </a:schemeClr>
                </a:solidFill>
              </a:rPr>
              <a:t>said it was </a:t>
            </a:r>
            <a:r>
              <a:rPr lang="en-US" sz="1400" dirty="0" err="1">
                <a:solidFill>
                  <a:schemeClr val="bg2">
                    <a:lumMod val="75000"/>
                  </a:schemeClr>
                </a:solidFill>
              </a:rPr>
              <a:t>Nadonidus</a:t>
            </a:r>
            <a:r>
              <a:rPr lang="en-US" sz="1400" dirty="0">
                <a:solidFill>
                  <a:schemeClr val="bg2">
                    <a:lumMod val="75000"/>
                  </a:schemeClr>
                </a:solidFill>
              </a:rPr>
              <a:t>. So secular historians simply disregarded Daniel, </a:t>
            </a:r>
          </a:p>
          <a:p>
            <a:r>
              <a:rPr lang="en-US" sz="1400" dirty="0">
                <a:solidFill>
                  <a:schemeClr val="bg2">
                    <a:lumMod val="75000"/>
                  </a:schemeClr>
                </a:solidFill>
              </a:rPr>
              <a:t>believing that someone in the 2</a:t>
            </a:r>
            <a:r>
              <a:rPr lang="en-US" sz="1400" baseline="30000" dirty="0">
                <a:solidFill>
                  <a:schemeClr val="bg2">
                    <a:lumMod val="75000"/>
                  </a:schemeClr>
                </a:solidFill>
              </a:rPr>
              <a:t>nd</a:t>
            </a:r>
            <a:r>
              <a:rPr lang="en-US" sz="1400" dirty="0">
                <a:solidFill>
                  <a:schemeClr val="bg2">
                    <a:lumMod val="75000"/>
                  </a:schemeClr>
                </a:solidFill>
              </a:rPr>
              <a:t> Century just made up Belshazzar out of thin air.</a:t>
            </a:r>
          </a:p>
          <a:p>
            <a:r>
              <a:rPr lang="en-US" sz="1400" dirty="0">
                <a:solidFill>
                  <a:schemeClr val="bg2">
                    <a:lumMod val="75000"/>
                  </a:schemeClr>
                </a:solidFill>
              </a:rPr>
              <a:t>In the lists of Babylonian kings Belshazzar’s name is not listed, Nabonidus was the last king of Babylon</a:t>
            </a:r>
          </a:p>
          <a:p>
            <a:r>
              <a:rPr lang="en-US" sz="1600" b="1" dirty="0">
                <a:solidFill>
                  <a:srgbClr val="FFFF00"/>
                </a:solidFill>
              </a:rPr>
              <a:t>However:</a:t>
            </a:r>
          </a:p>
          <a:p>
            <a:r>
              <a:rPr lang="en-US" sz="1400" dirty="0">
                <a:solidFill>
                  <a:schemeClr val="bg1"/>
                </a:solidFill>
              </a:rPr>
              <a:t>In 1854, J.G. Taylor found four cuneiform cylinders in the foundation of a ziggurat at Ur. </a:t>
            </a:r>
          </a:p>
          <a:p>
            <a:r>
              <a:rPr lang="en-US" sz="1400" dirty="0">
                <a:solidFill>
                  <a:schemeClr val="bg1"/>
                </a:solidFill>
              </a:rPr>
              <a:t>These were deposited by the last King of Babylon, Nabonidus; </a:t>
            </a:r>
          </a:p>
          <a:p>
            <a:r>
              <a:rPr lang="en-US" sz="1400" dirty="0">
                <a:solidFill>
                  <a:schemeClr val="bg1"/>
                </a:solidFill>
              </a:rPr>
              <a:t>The Cylinders of Nabonidus refers to cuneiform inscriptions of king Nabonidus of Babylonia (556-539 BC). </a:t>
            </a:r>
          </a:p>
          <a:p>
            <a:r>
              <a:rPr lang="en-US" sz="1400" dirty="0">
                <a:solidFill>
                  <a:schemeClr val="bg1"/>
                </a:solidFill>
              </a:rPr>
              <a:t>These inscriptions were made on clay cylinders. </a:t>
            </a:r>
          </a:p>
          <a:p>
            <a:endParaRPr lang="en-US" sz="1400" dirty="0">
              <a:solidFill>
                <a:schemeClr val="bg1"/>
              </a:solidFill>
            </a:endParaRP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85915" y="171712"/>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Tree>
    <p:extLst>
      <p:ext uri="{BB962C8B-B14F-4D97-AF65-F5344CB8AC3E}">
        <p14:creationId xmlns:p14="http://schemas.microsoft.com/office/powerpoint/2010/main" val="17799535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A7DEA3-90DF-41EF-3B6C-299310EB96E1}"/>
              </a:ext>
            </a:extLst>
          </p:cNvPr>
          <p:cNvPicPr>
            <a:picLocks noChangeAspect="1"/>
          </p:cNvPicPr>
          <p:nvPr/>
        </p:nvPicPr>
        <p:blipFill>
          <a:blip r:embed="rId2"/>
          <a:stretch>
            <a:fillRect/>
          </a:stretch>
        </p:blipFill>
        <p:spPr>
          <a:xfrm>
            <a:off x="6049434" y="3519592"/>
            <a:ext cx="2857500" cy="1600200"/>
          </a:xfrm>
          <a:prstGeom prst="rect">
            <a:avLst/>
          </a:prstGeom>
        </p:spPr>
      </p:pic>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105287"/>
            <a:ext cx="7882927" cy="4708981"/>
          </a:xfrm>
          <a:prstGeom prst="rect">
            <a:avLst/>
          </a:prstGeom>
          <a:noFill/>
        </p:spPr>
        <p:txBody>
          <a:bodyPr wrap="none" rtlCol="0">
            <a:spAutoFit/>
          </a:bodyPr>
          <a:lstStyle/>
          <a:p>
            <a:r>
              <a:rPr lang="en-US" b="1" dirty="0">
                <a:solidFill>
                  <a:srgbClr val="FFFF00"/>
                </a:solidFill>
              </a:rPr>
              <a:t>Historical Accuracy:</a:t>
            </a:r>
          </a:p>
          <a:p>
            <a:r>
              <a:rPr lang="en-US" sz="1400" dirty="0">
                <a:solidFill>
                  <a:schemeClr val="bg2">
                    <a:lumMod val="75000"/>
                  </a:schemeClr>
                </a:solidFill>
              </a:rPr>
              <a:t>The historical accuracy of things recorded in Daniel was believed to be wrong:</a:t>
            </a:r>
          </a:p>
          <a:p>
            <a:endParaRPr lang="en-US" sz="1400" dirty="0">
              <a:solidFill>
                <a:schemeClr val="bg2">
                  <a:lumMod val="75000"/>
                </a:schemeClr>
              </a:solidFill>
            </a:endParaRPr>
          </a:p>
          <a:p>
            <a:r>
              <a:rPr lang="en-US" sz="1400" dirty="0">
                <a:solidFill>
                  <a:schemeClr val="bg2">
                    <a:lumMod val="75000"/>
                  </a:schemeClr>
                </a:solidFill>
              </a:rPr>
              <a:t>For example, Daniel says that Belshazzar was the last king of Babylon while all other ancient historians</a:t>
            </a:r>
          </a:p>
          <a:p>
            <a:r>
              <a:rPr lang="en-US" sz="1400" dirty="0">
                <a:solidFill>
                  <a:schemeClr val="bg2">
                    <a:lumMod val="75000"/>
                  </a:schemeClr>
                </a:solidFill>
              </a:rPr>
              <a:t>said it was </a:t>
            </a:r>
            <a:r>
              <a:rPr lang="en-US" sz="1400" dirty="0" err="1">
                <a:solidFill>
                  <a:schemeClr val="bg2">
                    <a:lumMod val="75000"/>
                  </a:schemeClr>
                </a:solidFill>
              </a:rPr>
              <a:t>Nadonidus</a:t>
            </a:r>
            <a:r>
              <a:rPr lang="en-US" sz="1400" dirty="0">
                <a:solidFill>
                  <a:schemeClr val="bg2">
                    <a:lumMod val="75000"/>
                  </a:schemeClr>
                </a:solidFill>
              </a:rPr>
              <a:t>. So secular historians simply disregarded Daniel, </a:t>
            </a:r>
          </a:p>
          <a:p>
            <a:r>
              <a:rPr lang="en-US" sz="1400" dirty="0">
                <a:solidFill>
                  <a:schemeClr val="bg2">
                    <a:lumMod val="75000"/>
                  </a:schemeClr>
                </a:solidFill>
              </a:rPr>
              <a:t>believing that someone in the 2</a:t>
            </a:r>
            <a:r>
              <a:rPr lang="en-US" sz="1400" baseline="30000" dirty="0">
                <a:solidFill>
                  <a:schemeClr val="bg2">
                    <a:lumMod val="75000"/>
                  </a:schemeClr>
                </a:solidFill>
              </a:rPr>
              <a:t>nd</a:t>
            </a:r>
            <a:r>
              <a:rPr lang="en-US" sz="1400" dirty="0">
                <a:solidFill>
                  <a:schemeClr val="bg2">
                    <a:lumMod val="75000"/>
                  </a:schemeClr>
                </a:solidFill>
              </a:rPr>
              <a:t> Century just made up Belshazzar out of thin air.</a:t>
            </a:r>
          </a:p>
          <a:p>
            <a:r>
              <a:rPr lang="en-US" sz="1400" dirty="0">
                <a:solidFill>
                  <a:schemeClr val="bg2">
                    <a:lumMod val="75000"/>
                  </a:schemeClr>
                </a:solidFill>
              </a:rPr>
              <a:t>In the lists of Babylonian kings Belshazzar’s name is not listed, Nabonidus was the last king of Babylon</a:t>
            </a:r>
          </a:p>
          <a:p>
            <a:r>
              <a:rPr lang="en-US" sz="1600" b="1" dirty="0">
                <a:solidFill>
                  <a:srgbClr val="FFFF00"/>
                </a:solidFill>
              </a:rPr>
              <a:t>However:</a:t>
            </a:r>
          </a:p>
          <a:p>
            <a:r>
              <a:rPr lang="en-US" sz="1400" dirty="0">
                <a:solidFill>
                  <a:schemeClr val="bg1"/>
                </a:solidFill>
              </a:rPr>
              <a:t>In 1854, J.G. Taylor found four cuneiform cylinders in the foundation of a ziggurat at Ur. </a:t>
            </a:r>
          </a:p>
          <a:p>
            <a:r>
              <a:rPr lang="en-US" sz="1400" dirty="0">
                <a:solidFill>
                  <a:schemeClr val="bg1"/>
                </a:solidFill>
              </a:rPr>
              <a:t>These were deposited by the last King of Babylon, Nabonidus; </a:t>
            </a:r>
          </a:p>
          <a:p>
            <a:r>
              <a:rPr lang="en-US" sz="1400" dirty="0">
                <a:solidFill>
                  <a:schemeClr val="bg1"/>
                </a:solidFill>
              </a:rPr>
              <a:t>The Cylinders of Nabonidus refers to cuneiform inscriptions of king Nabonidus of Babylonia (556-539 BC). </a:t>
            </a:r>
          </a:p>
          <a:p>
            <a:r>
              <a:rPr lang="en-US" sz="1400" dirty="0">
                <a:solidFill>
                  <a:schemeClr val="bg1"/>
                </a:solidFill>
              </a:rPr>
              <a:t>These inscriptions were made on clay cylinders. </a:t>
            </a:r>
          </a:p>
          <a:p>
            <a:endParaRPr lang="en-US" sz="1400" dirty="0">
              <a:solidFill>
                <a:schemeClr val="bg1"/>
              </a:solidFill>
            </a:endParaRPr>
          </a:p>
          <a:p>
            <a:r>
              <a:rPr lang="en-US" sz="1400" b="1" dirty="0">
                <a:solidFill>
                  <a:srgbClr val="FFFF00"/>
                </a:solidFill>
              </a:rPr>
              <a:t>Extract: Cylinder iii.3-31</a:t>
            </a:r>
          </a:p>
          <a:p>
            <a:r>
              <a:rPr lang="en-US" sz="1400" dirty="0">
                <a:solidFill>
                  <a:schemeClr val="bg1"/>
                </a:solidFill>
              </a:rPr>
              <a:t>May it be that I, Nabonidus, king of Babylon, never fail you and may my firstborn,</a:t>
            </a:r>
          </a:p>
          <a:p>
            <a:r>
              <a:rPr lang="en-US" sz="1400" dirty="0">
                <a:solidFill>
                  <a:schemeClr val="bg1"/>
                </a:solidFill>
              </a:rPr>
              <a:t>Belshazzar, worship you with all his heart.</a:t>
            </a:r>
          </a:p>
          <a:p>
            <a:endParaRPr lang="en-US" sz="1400" dirty="0">
              <a:solidFill>
                <a:schemeClr val="bg1"/>
              </a:solidFill>
            </a:endParaRPr>
          </a:p>
          <a:p>
            <a:r>
              <a:rPr lang="en-US" sz="1400" b="1" dirty="0">
                <a:solidFill>
                  <a:srgbClr val="FFFF00"/>
                </a:solidFill>
              </a:rPr>
              <a:t>Extract Cylinder ii.18-29:</a:t>
            </a:r>
          </a:p>
          <a:p>
            <a:r>
              <a:rPr lang="en-US" sz="1400" dirty="0">
                <a:solidFill>
                  <a:schemeClr val="bg1"/>
                </a:solidFill>
              </a:rPr>
              <a:t>Nabonidus entrusted the army to his first born, the troops in the country he ordered under his command</a:t>
            </a:r>
          </a:p>
          <a:p>
            <a:r>
              <a:rPr lang="en-US" sz="1400" dirty="0">
                <a:solidFill>
                  <a:schemeClr val="bg1"/>
                </a:solidFill>
              </a:rPr>
              <a:t>He let everything go, entrusted the kingship to him, and himself, he started out for a long journey.</a:t>
            </a: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85915" y="171712"/>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Tree>
    <p:extLst>
      <p:ext uri="{BB962C8B-B14F-4D97-AF65-F5344CB8AC3E}">
        <p14:creationId xmlns:p14="http://schemas.microsoft.com/office/powerpoint/2010/main" val="3034642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A7DEA3-90DF-41EF-3B6C-299310EB96E1}"/>
              </a:ext>
            </a:extLst>
          </p:cNvPr>
          <p:cNvPicPr>
            <a:picLocks noChangeAspect="1"/>
          </p:cNvPicPr>
          <p:nvPr/>
        </p:nvPicPr>
        <p:blipFill>
          <a:blip r:embed="rId2"/>
          <a:stretch>
            <a:fillRect/>
          </a:stretch>
        </p:blipFill>
        <p:spPr>
          <a:xfrm>
            <a:off x="6049434" y="3519592"/>
            <a:ext cx="2857500" cy="1600200"/>
          </a:xfrm>
          <a:prstGeom prst="rect">
            <a:avLst/>
          </a:prstGeom>
        </p:spPr>
      </p:pic>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105287"/>
            <a:ext cx="7882927" cy="4708981"/>
          </a:xfrm>
          <a:prstGeom prst="rect">
            <a:avLst/>
          </a:prstGeom>
          <a:noFill/>
        </p:spPr>
        <p:txBody>
          <a:bodyPr wrap="none" rtlCol="0">
            <a:spAutoFit/>
          </a:bodyPr>
          <a:lstStyle/>
          <a:p>
            <a:r>
              <a:rPr lang="en-US" b="1" dirty="0">
                <a:solidFill>
                  <a:srgbClr val="FFFF00"/>
                </a:solidFill>
              </a:rPr>
              <a:t>Historical Accuracy:</a:t>
            </a:r>
          </a:p>
          <a:p>
            <a:r>
              <a:rPr lang="en-US" sz="1400" dirty="0">
                <a:solidFill>
                  <a:schemeClr val="bg2">
                    <a:lumMod val="75000"/>
                  </a:schemeClr>
                </a:solidFill>
              </a:rPr>
              <a:t>The historical accuracy of things recorded in Daniel was believed to be wrong:</a:t>
            </a:r>
          </a:p>
          <a:p>
            <a:endParaRPr lang="en-US" sz="1400" dirty="0">
              <a:solidFill>
                <a:schemeClr val="bg2">
                  <a:lumMod val="75000"/>
                </a:schemeClr>
              </a:solidFill>
            </a:endParaRPr>
          </a:p>
          <a:p>
            <a:r>
              <a:rPr lang="en-US" sz="1400" dirty="0">
                <a:solidFill>
                  <a:schemeClr val="bg2">
                    <a:lumMod val="75000"/>
                  </a:schemeClr>
                </a:solidFill>
              </a:rPr>
              <a:t>For example, Daniel says that Belshazzar was the last king of Babylon while all other ancient historians</a:t>
            </a:r>
          </a:p>
          <a:p>
            <a:r>
              <a:rPr lang="en-US" sz="1400" dirty="0">
                <a:solidFill>
                  <a:schemeClr val="bg2">
                    <a:lumMod val="75000"/>
                  </a:schemeClr>
                </a:solidFill>
              </a:rPr>
              <a:t>said it was </a:t>
            </a:r>
            <a:r>
              <a:rPr lang="en-US" sz="1400" dirty="0" err="1">
                <a:solidFill>
                  <a:schemeClr val="bg2">
                    <a:lumMod val="75000"/>
                  </a:schemeClr>
                </a:solidFill>
              </a:rPr>
              <a:t>Nadonidus</a:t>
            </a:r>
            <a:r>
              <a:rPr lang="en-US" sz="1400" dirty="0">
                <a:solidFill>
                  <a:schemeClr val="bg2">
                    <a:lumMod val="75000"/>
                  </a:schemeClr>
                </a:solidFill>
              </a:rPr>
              <a:t>. So secular historians simply disregarded Daniel, </a:t>
            </a:r>
          </a:p>
          <a:p>
            <a:r>
              <a:rPr lang="en-US" sz="1400" dirty="0">
                <a:solidFill>
                  <a:schemeClr val="bg2">
                    <a:lumMod val="75000"/>
                  </a:schemeClr>
                </a:solidFill>
              </a:rPr>
              <a:t>believing that someone in the 2</a:t>
            </a:r>
            <a:r>
              <a:rPr lang="en-US" sz="1400" baseline="30000" dirty="0">
                <a:solidFill>
                  <a:schemeClr val="bg2">
                    <a:lumMod val="75000"/>
                  </a:schemeClr>
                </a:solidFill>
              </a:rPr>
              <a:t>nd</a:t>
            </a:r>
            <a:r>
              <a:rPr lang="en-US" sz="1400" dirty="0">
                <a:solidFill>
                  <a:schemeClr val="bg2">
                    <a:lumMod val="75000"/>
                  </a:schemeClr>
                </a:solidFill>
              </a:rPr>
              <a:t> Century just made up Belshazzar out of thin air.</a:t>
            </a:r>
          </a:p>
          <a:p>
            <a:r>
              <a:rPr lang="en-US" sz="1400" dirty="0">
                <a:solidFill>
                  <a:schemeClr val="bg2">
                    <a:lumMod val="75000"/>
                  </a:schemeClr>
                </a:solidFill>
              </a:rPr>
              <a:t>In the lists of Babylonian kings Belshazzar’s name is not listed, Nabonidus was the last king of Babylon</a:t>
            </a:r>
          </a:p>
          <a:p>
            <a:r>
              <a:rPr lang="en-US" sz="1600" b="1" dirty="0">
                <a:solidFill>
                  <a:srgbClr val="FFFF00"/>
                </a:solidFill>
              </a:rPr>
              <a:t>However:</a:t>
            </a:r>
          </a:p>
          <a:p>
            <a:r>
              <a:rPr lang="en-US" sz="1400" dirty="0">
                <a:solidFill>
                  <a:schemeClr val="bg1"/>
                </a:solidFill>
              </a:rPr>
              <a:t>In 1854, J.G. Taylor found four cuneiform cylinders in the foundation of a ziggurat at Ur. </a:t>
            </a:r>
          </a:p>
          <a:p>
            <a:r>
              <a:rPr lang="en-US" sz="1400" dirty="0">
                <a:solidFill>
                  <a:schemeClr val="bg1"/>
                </a:solidFill>
              </a:rPr>
              <a:t>These were deposited by the last King of Babylon, Nabonidus; </a:t>
            </a:r>
          </a:p>
          <a:p>
            <a:r>
              <a:rPr lang="en-US" sz="1400" dirty="0">
                <a:solidFill>
                  <a:schemeClr val="bg1"/>
                </a:solidFill>
              </a:rPr>
              <a:t>The Cylinders of Nabonidus refers to cuneiform inscriptions of king Nabonidus of Babylonia (556-539 BC). </a:t>
            </a:r>
          </a:p>
          <a:p>
            <a:r>
              <a:rPr lang="en-US" sz="1400" dirty="0">
                <a:solidFill>
                  <a:schemeClr val="bg1"/>
                </a:solidFill>
              </a:rPr>
              <a:t>These inscriptions were made on clay cylinders. </a:t>
            </a:r>
          </a:p>
          <a:p>
            <a:endParaRPr lang="en-US" sz="1400" dirty="0">
              <a:solidFill>
                <a:schemeClr val="bg1"/>
              </a:solidFill>
            </a:endParaRPr>
          </a:p>
          <a:p>
            <a:r>
              <a:rPr lang="en-US" sz="1400" b="1" dirty="0">
                <a:solidFill>
                  <a:srgbClr val="FFFF00"/>
                </a:solidFill>
              </a:rPr>
              <a:t>Extract: Cylinder iii.3-31</a:t>
            </a:r>
          </a:p>
          <a:p>
            <a:r>
              <a:rPr lang="en-US" sz="1400" dirty="0">
                <a:solidFill>
                  <a:schemeClr val="bg1"/>
                </a:solidFill>
              </a:rPr>
              <a:t>May it be that I, Nabonidus, king of Babylon, never fail you and may my firstborn,</a:t>
            </a:r>
          </a:p>
          <a:p>
            <a:r>
              <a:rPr lang="en-US" sz="1400" dirty="0">
                <a:solidFill>
                  <a:schemeClr val="bg1"/>
                </a:solidFill>
              </a:rPr>
              <a:t>Belshazzar, worship you with all his heart.</a:t>
            </a:r>
          </a:p>
          <a:p>
            <a:endParaRPr lang="en-US" sz="1400" dirty="0">
              <a:solidFill>
                <a:schemeClr val="bg1"/>
              </a:solidFill>
            </a:endParaRPr>
          </a:p>
          <a:p>
            <a:r>
              <a:rPr lang="en-US" sz="1400" b="1" dirty="0">
                <a:solidFill>
                  <a:srgbClr val="FFFF00"/>
                </a:solidFill>
              </a:rPr>
              <a:t>Extract Cylinder ii.18-29:</a:t>
            </a:r>
          </a:p>
          <a:p>
            <a:r>
              <a:rPr lang="en-US" sz="1400" dirty="0">
                <a:solidFill>
                  <a:schemeClr val="bg1"/>
                </a:solidFill>
              </a:rPr>
              <a:t>Nabonidus entrusted the army to his first born, the troops in the country he ordered under his command</a:t>
            </a:r>
          </a:p>
          <a:p>
            <a:r>
              <a:rPr lang="en-US" sz="1400" dirty="0">
                <a:solidFill>
                  <a:schemeClr val="bg1"/>
                </a:solidFill>
              </a:rPr>
              <a:t>He let everything go, entrusted the kingship to him, and himself, he started out for a long journey.</a:t>
            </a: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85915" y="171712"/>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
        <p:nvSpPr>
          <p:cNvPr id="9" name="TextBox 8">
            <a:extLst>
              <a:ext uri="{FF2B5EF4-FFF2-40B4-BE49-F238E27FC236}">
                <a16:creationId xmlns:a16="http://schemas.microsoft.com/office/drawing/2014/main" id="{151F13B8-58C9-98C4-9429-2F52FC71D01D}"/>
              </a:ext>
            </a:extLst>
          </p:cNvPr>
          <p:cNvSpPr txBox="1"/>
          <p:nvPr/>
        </p:nvSpPr>
        <p:spPr>
          <a:xfrm>
            <a:off x="702143" y="5645609"/>
            <a:ext cx="7418633" cy="92333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pPr algn="ctr"/>
            <a:r>
              <a:rPr lang="en-US" dirty="0">
                <a:solidFill>
                  <a:schemeClr val="bg1"/>
                </a:solidFill>
              </a:rPr>
              <a:t>Daniel was proved to be correct, Belshazzar was left in charge </a:t>
            </a:r>
          </a:p>
          <a:p>
            <a:pPr algn="ctr"/>
            <a:r>
              <a:rPr lang="en-US" dirty="0">
                <a:solidFill>
                  <a:schemeClr val="bg1"/>
                </a:solidFill>
              </a:rPr>
              <a:t>as king of Babylon, reigning as co-regent while </a:t>
            </a:r>
            <a:r>
              <a:rPr lang="en-US" dirty="0" err="1">
                <a:solidFill>
                  <a:schemeClr val="bg1"/>
                </a:solidFill>
              </a:rPr>
              <a:t>Nadonidus</a:t>
            </a:r>
            <a:r>
              <a:rPr lang="en-US" dirty="0">
                <a:solidFill>
                  <a:schemeClr val="bg1"/>
                </a:solidFill>
              </a:rPr>
              <a:t> was away:</a:t>
            </a:r>
          </a:p>
          <a:p>
            <a:pPr algn="ctr"/>
            <a:r>
              <a:rPr lang="en-US" i="1" dirty="0">
                <a:solidFill>
                  <a:schemeClr val="bg1"/>
                </a:solidFill>
              </a:rPr>
              <a:t>Remember after the writing on the wall Belshazzar made Daniel the 3</a:t>
            </a:r>
            <a:r>
              <a:rPr lang="en-US" i="1" baseline="30000" dirty="0">
                <a:solidFill>
                  <a:schemeClr val="bg1"/>
                </a:solidFill>
              </a:rPr>
              <a:t>rd</a:t>
            </a:r>
            <a:r>
              <a:rPr lang="en-US" i="1" dirty="0">
                <a:solidFill>
                  <a:schemeClr val="bg1"/>
                </a:solidFill>
              </a:rPr>
              <a:t> ruler!</a:t>
            </a:r>
            <a:endParaRPr lang="en-GB" i="1" dirty="0">
              <a:solidFill>
                <a:schemeClr val="bg1"/>
              </a:solidFill>
            </a:endParaRPr>
          </a:p>
        </p:txBody>
      </p:sp>
    </p:spTree>
    <p:extLst>
      <p:ext uri="{BB962C8B-B14F-4D97-AF65-F5344CB8AC3E}">
        <p14:creationId xmlns:p14="http://schemas.microsoft.com/office/powerpoint/2010/main" val="15004595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105287"/>
            <a:ext cx="8200065" cy="1446550"/>
          </a:xfrm>
          <a:prstGeom prst="rect">
            <a:avLst/>
          </a:prstGeom>
          <a:noFill/>
        </p:spPr>
        <p:txBody>
          <a:bodyPr wrap="none" rtlCol="0">
            <a:spAutoFit/>
          </a:bodyPr>
          <a:lstStyle/>
          <a:p>
            <a:r>
              <a:rPr lang="en-US" b="1" dirty="0">
                <a:solidFill>
                  <a:srgbClr val="FFFF00"/>
                </a:solidFill>
              </a:rPr>
              <a:t>Daniel’s Theology:</a:t>
            </a:r>
          </a:p>
          <a:p>
            <a:endParaRPr lang="en-US" sz="1400" dirty="0">
              <a:solidFill>
                <a:schemeClr val="bg1"/>
              </a:solidFill>
            </a:endParaRPr>
          </a:p>
          <a:p>
            <a:r>
              <a:rPr lang="en-US" sz="1400" dirty="0">
                <a:solidFill>
                  <a:schemeClr val="bg1"/>
                </a:solidFill>
              </a:rPr>
              <a:t>It is claimed that four elements in Daniel’s theology (angelology, resurrection, last judgment, and Messiah) </a:t>
            </a:r>
          </a:p>
          <a:p>
            <a:r>
              <a:rPr lang="en-US" sz="1400" dirty="0">
                <a:solidFill>
                  <a:schemeClr val="bg1"/>
                </a:solidFill>
              </a:rPr>
              <a:t>betray the second-century origin of Daniel because these particular truths are asserted to be so characteristic </a:t>
            </a:r>
          </a:p>
          <a:p>
            <a:r>
              <a:rPr lang="en-US" sz="1400" dirty="0">
                <a:solidFill>
                  <a:schemeClr val="bg1"/>
                </a:solidFill>
              </a:rPr>
              <a:t>of this second-century period.</a:t>
            </a: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85915" y="171712"/>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Tree>
    <p:extLst>
      <p:ext uri="{BB962C8B-B14F-4D97-AF65-F5344CB8AC3E}">
        <p14:creationId xmlns:p14="http://schemas.microsoft.com/office/powerpoint/2010/main" val="1249190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105287"/>
            <a:ext cx="8200065" cy="1446550"/>
          </a:xfrm>
          <a:prstGeom prst="rect">
            <a:avLst/>
          </a:prstGeom>
          <a:noFill/>
        </p:spPr>
        <p:txBody>
          <a:bodyPr wrap="none" rtlCol="0">
            <a:spAutoFit/>
          </a:bodyPr>
          <a:lstStyle/>
          <a:p>
            <a:r>
              <a:rPr lang="en-US" b="1" dirty="0">
                <a:solidFill>
                  <a:srgbClr val="FFFF00"/>
                </a:solidFill>
              </a:rPr>
              <a:t>Daniel’s Theology:</a:t>
            </a:r>
          </a:p>
          <a:p>
            <a:endParaRPr lang="en-US" sz="1400" dirty="0">
              <a:solidFill>
                <a:schemeClr val="bg1"/>
              </a:solidFill>
            </a:endParaRPr>
          </a:p>
          <a:p>
            <a:r>
              <a:rPr lang="en-US" sz="1400" dirty="0">
                <a:solidFill>
                  <a:schemeClr val="bg1"/>
                </a:solidFill>
              </a:rPr>
              <a:t>It is claimed that four elements in Daniel’s theology (angelology, resurrection, last judgment, and Messiah) </a:t>
            </a:r>
          </a:p>
          <a:p>
            <a:r>
              <a:rPr lang="en-US" sz="1400" dirty="0">
                <a:solidFill>
                  <a:schemeClr val="bg1"/>
                </a:solidFill>
              </a:rPr>
              <a:t>betray the second-century origin of Daniel because these particular truths are asserted to be so characteristic </a:t>
            </a:r>
          </a:p>
          <a:p>
            <a:r>
              <a:rPr lang="en-US" sz="1400" dirty="0">
                <a:solidFill>
                  <a:schemeClr val="bg1"/>
                </a:solidFill>
              </a:rPr>
              <a:t>of this second-century period.</a:t>
            </a: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85915" y="171712"/>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
        <p:nvSpPr>
          <p:cNvPr id="4" name="Explosion: 8 Points 3">
            <a:extLst>
              <a:ext uri="{FF2B5EF4-FFF2-40B4-BE49-F238E27FC236}">
                <a16:creationId xmlns:a16="http://schemas.microsoft.com/office/drawing/2014/main" id="{6BAF5DFB-8EBF-9B9B-3C16-EC34F85CE530}"/>
              </a:ext>
            </a:extLst>
          </p:cNvPr>
          <p:cNvSpPr/>
          <p:nvPr/>
        </p:nvSpPr>
        <p:spPr>
          <a:xfrm>
            <a:off x="2946401" y="389467"/>
            <a:ext cx="4605866" cy="410864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Is there </a:t>
            </a:r>
          </a:p>
          <a:p>
            <a:pPr algn="ctr"/>
            <a:r>
              <a:rPr lang="en-US" dirty="0"/>
              <a:t>an answer for this?</a:t>
            </a:r>
            <a:endParaRPr lang="en-GB" dirty="0"/>
          </a:p>
        </p:txBody>
      </p:sp>
    </p:spTree>
    <p:extLst>
      <p:ext uri="{BB962C8B-B14F-4D97-AF65-F5344CB8AC3E}">
        <p14:creationId xmlns:p14="http://schemas.microsoft.com/office/powerpoint/2010/main" val="17428597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105287"/>
            <a:ext cx="8720721" cy="5816977"/>
          </a:xfrm>
          <a:prstGeom prst="rect">
            <a:avLst/>
          </a:prstGeom>
          <a:noFill/>
        </p:spPr>
        <p:txBody>
          <a:bodyPr wrap="none" rtlCol="0">
            <a:spAutoFit/>
          </a:bodyPr>
          <a:lstStyle/>
          <a:p>
            <a:r>
              <a:rPr lang="en-US" b="1" dirty="0">
                <a:solidFill>
                  <a:srgbClr val="FFFF00"/>
                </a:solidFill>
              </a:rPr>
              <a:t>Daniel’s Theology:</a:t>
            </a:r>
          </a:p>
          <a:p>
            <a:endParaRPr lang="en-US" sz="1400" dirty="0">
              <a:solidFill>
                <a:schemeClr val="bg1"/>
              </a:solidFill>
            </a:endParaRPr>
          </a:p>
          <a:p>
            <a:r>
              <a:rPr lang="en-US" sz="1400" dirty="0">
                <a:solidFill>
                  <a:schemeClr val="bg1"/>
                </a:solidFill>
              </a:rPr>
              <a:t>It is claimed that four elements in Daniel’s theology (angelology, resurrection, last judgment, and Messiah) </a:t>
            </a:r>
          </a:p>
          <a:p>
            <a:r>
              <a:rPr lang="en-US" sz="1400" dirty="0">
                <a:solidFill>
                  <a:schemeClr val="bg1"/>
                </a:solidFill>
              </a:rPr>
              <a:t>betray the second-century origin of Daniel because these particular truths are asserted to be so characteristic </a:t>
            </a:r>
          </a:p>
          <a:p>
            <a:r>
              <a:rPr lang="en-US" sz="1400" dirty="0">
                <a:solidFill>
                  <a:schemeClr val="bg1"/>
                </a:solidFill>
              </a:rPr>
              <a:t>of this second-century period.</a:t>
            </a:r>
          </a:p>
          <a:p>
            <a:endParaRPr lang="en-US" sz="1400" dirty="0">
              <a:solidFill>
                <a:schemeClr val="bg1"/>
              </a:solidFill>
            </a:endParaRPr>
          </a:p>
          <a:p>
            <a:endParaRPr lang="en-US" sz="1400" dirty="0">
              <a:solidFill>
                <a:schemeClr val="bg1"/>
              </a:solidFill>
            </a:endParaRPr>
          </a:p>
          <a:p>
            <a:r>
              <a:rPr lang="en-US" b="1" dirty="0">
                <a:solidFill>
                  <a:srgbClr val="FFFF00"/>
                </a:solidFill>
              </a:rPr>
              <a:t>Consistent Bible Themes:</a:t>
            </a:r>
            <a:endParaRPr lang="en-US" b="1" dirty="0">
              <a:solidFill>
                <a:schemeClr val="bg1"/>
              </a:solidFill>
            </a:endParaRPr>
          </a:p>
          <a:p>
            <a:r>
              <a:rPr lang="en-US" sz="1400" dirty="0">
                <a:solidFill>
                  <a:schemeClr val="bg1"/>
                </a:solidFill>
              </a:rPr>
              <a:t>Zechariah’s prophecies date from approximately 519 to 470 B.C., and yet contain clearly Messianic themes</a:t>
            </a:r>
          </a:p>
          <a:p>
            <a:r>
              <a:rPr lang="en-US" sz="1400" dirty="0">
                <a:solidFill>
                  <a:schemeClr val="bg1"/>
                </a:solidFill>
              </a:rPr>
              <a:t>and references to angels (Zech 2:3; 3:1; 6:12; 9:9; 13:1; 14:5). </a:t>
            </a:r>
          </a:p>
          <a:p>
            <a:r>
              <a:rPr lang="en-US" sz="1400" dirty="0">
                <a:solidFill>
                  <a:schemeClr val="bg1"/>
                </a:solidFill>
              </a:rPr>
              <a:t>Furthermore, the role of angels in Zechariah, as in Daniel, is to interpret the meaning of the prophet’s visions. </a:t>
            </a:r>
          </a:p>
          <a:p>
            <a:endParaRPr lang="en-US" sz="1400" dirty="0">
              <a:solidFill>
                <a:schemeClr val="bg1"/>
              </a:solidFill>
            </a:endParaRPr>
          </a:p>
          <a:p>
            <a:r>
              <a:rPr lang="en-US" sz="1400" dirty="0">
                <a:solidFill>
                  <a:schemeClr val="bg1"/>
                </a:solidFill>
              </a:rPr>
              <a:t>The book of Malachi also contains two important references to the Messiah (Mal 3:1; 4:2) </a:t>
            </a:r>
          </a:p>
          <a:p>
            <a:r>
              <a:rPr lang="en-US" sz="1400" dirty="0">
                <a:solidFill>
                  <a:schemeClr val="bg1"/>
                </a:solidFill>
              </a:rPr>
              <a:t>and to the final judgment (Mal 3). </a:t>
            </a:r>
          </a:p>
          <a:p>
            <a:r>
              <a:rPr lang="en-US" sz="1400" dirty="0">
                <a:solidFill>
                  <a:schemeClr val="bg1"/>
                </a:solidFill>
              </a:rPr>
              <a:t>Other books which are admittedly of the second century B.C., such as 1 Maccabees </a:t>
            </a:r>
          </a:p>
          <a:p>
            <a:r>
              <a:rPr lang="en-US" sz="1400" dirty="0">
                <a:solidFill>
                  <a:schemeClr val="bg1"/>
                </a:solidFill>
              </a:rPr>
              <a:t>and the Greek additions to Daniel, to Baruch, and Judith, show none of these four elements.</a:t>
            </a:r>
          </a:p>
          <a:p>
            <a:endParaRPr lang="en-US" sz="1400" dirty="0">
              <a:solidFill>
                <a:schemeClr val="bg1"/>
              </a:solidFill>
            </a:endParaRPr>
          </a:p>
          <a:p>
            <a:r>
              <a:rPr lang="en-US" sz="1400" dirty="0">
                <a:solidFill>
                  <a:schemeClr val="bg1"/>
                </a:solidFill>
              </a:rPr>
              <a:t>There is no convincing reason to believe that Daniel’s theology was different to that shown consistently throughout</a:t>
            </a:r>
          </a:p>
          <a:p>
            <a:r>
              <a:rPr lang="en-US" sz="1400" dirty="0">
                <a:solidFill>
                  <a:schemeClr val="bg1"/>
                </a:solidFill>
              </a:rPr>
              <a:t>the Bible from Genesis, through the Law and the Kingdom that Messiah was coming and would set up an everlasting</a:t>
            </a:r>
          </a:p>
          <a:p>
            <a:r>
              <a:rPr lang="en-US" sz="1400" dirty="0">
                <a:solidFill>
                  <a:schemeClr val="bg1"/>
                </a:solidFill>
              </a:rPr>
              <a:t>Kingdom of righteousness for saints to enjoy.</a:t>
            </a:r>
          </a:p>
          <a:p>
            <a:r>
              <a:rPr lang="en-US" sz="1400" dirty="0">
                <a:solidFill>
                  <a:schemeClr val="bg1"/>
                </a:solidFill>
              </a:rPr>
              <a:t>Even Job (the first book to be written) states this in </a:t>
            </a:r>
            <a:r>
              <a:rPr lang="en-US" sz="1400" b="1" dirty="0">
                <a:solidFill>
                  <a:srgbClr val="FFFF00"/>
                </a:solidFill>
              </a:rPr>
              <a:t>Job 19:26-27:</a:t>
            </a:r>
          </a:p>
          <a:p>
            <a:r>
              <a:rPr lang="en-US" sz="1400" b="1" dirty="0">
                <a:solidFill>
                  <a:srgbClr val="FFFF00"/>
                </a:solidFill>
              </a:rPr>
              <a:t>And though after my skin worms destroy this body, yet in my flesh shall I see God:  </a:t>
            </a:r>
          </a:p>
          <a:p>
            <a:r>
              <a:rPr lang="en-US" sz="1400" b="1" dirty="0">
                <a:solidFill>
                  <a:srgbClr val="FFFF00"/>
                </a:solidFill>
              </a:rPr>
              <a:t>Whom I shall see for myself, and mine eyes shall behold.</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85915" y="171712"/>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Tree>
    <p:extLst>
      <p:ext uri="{BB962C8B-B14F-4D97-AF65-F5344CB8AC3E}">
        <p14:creationId xmlns:p14="http://schemas.microsoft.com/office/powerpoint/2010/main" val="24328266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105287"/>
            <a:ext cx="9090950" cy="4031873"/>
          </a:xfrm>
          <a:prstGeom prst="rect">
            <a:avLst/>
          </a:prstGeom>
          <a:noFill/>
        </p:spPr>
        <p:txBody>
          <a:bodyPr wrap="none" rtlCol="0">
            <a:spAutoFit/>
          </a:bodyPr>
          <a:lstStyle/>
          <a:p>
            <a:r>
              <a:rPr lang="en-US" b="1" dirty="0">
                <a:solidFill>
                  <a:srgbClr val="FFFF00"/>
                </a:solidFill>
              </a:rPr>
              <a:t>Linguistic Data:</a:t>
            </a:r>
          </a:p>
          <a:p>
            <a:endParaRPr lang="en-US" sz="1400" dirty="0">
              <a:solidFill>
                <a:schemeClr val="bg1"/>
              </a:solidFill>
            </a:endParaRPr>
          </a:p>
          <a:p>
            <a:r>
              <a:rPr lang="en-US" sz="1400" dirty="0">
                <a:solidFill>
                  <a:schemeClr val="bg1"/>
                </a:solidFill>
              </a:rPr>
              <a:t>Daniel is written in several languages:</a:t>
            </a:r>
          </a:p>
          <a:p>
            <a:endParaRPr lang="en-US" sz="1400" dirty="0">
              <a:solidFill>
                <a:schemeClr val="bg1"/>
              </a:solidFill>
            </a:endParaRPr>
          </a:p>
          <a:p>
            <a:r>
              <a:rPr lang="en-US" sz="1400" dirty="0">
                <a:solidFill>
                  <a:schemeClr val="bg1"/>
                </a:solidFill>
              </a:rPr>
              <a:t>ch.1 - ch.2v4 is written in </a:t>
            </a:r>
            <a:r>
              <a:rPr lang="en-US" sz="1400" dirty="0">
                <a:solidFill>
                  <a:srgbClr val="FFFF00"/>
                </a:solidFill>
              </a:rPr>
              <a:t>Hebrew</a:t>
            </a:r>
          </a:p>
          <a:p>
            <a:r>
              <a:rPr lang="en-US" sz="1400" dirty="0">
                <a:solidFill>
                  <a:schemeClr val="bg1"/>
                </a:solidFill>
              </a:rPr>
              <a:t>ch.2v5 - ch.7 is written in </a:t>
            </a:r>
            <a:r>
              <a:rPr lang="en-US" sz="1400" dirty="0">
                <a:solidFill>
                  <a:srgbClr val="FFFF00"/>
                </a:solidFill>
              </a:rPr>
              <a:t>Aramaic</a:t>
            </a:r>
            <a:r>
              <a:rPr lang="en-US" sz="1400" dirty="0">
                <a:solidFill>
                  <a:schemeClr val="bg1"/>
                </a:solidFill>
              </a:rPr>
              <a:t> </a:t>
            </a:r>
          </a:p>
          <a:p>
            <a:r>
              <a:rPr lang="en-US" sz="1400" dirty="0">
                <a:solidFill>
                  <a:schemeClr val="bg1"/>
                </a:solidFill>
              </a:rPr>
              <a:t>ch.8 - ch.12 is written in </a:t>
            </a:r>
            <a:r>
              <a:rPr lang="en-US" sz="1400" dirty="0">
                <a:solidFill>
                  <a:srgbClr val="FFFF00"/>
                </a:solidFill>
              </a:rPr>
              <a:t>Hebrew</a:t>
            </a:r>
          </a:p>
          <a:p>
            <a:r>
              <a:rPr lang="en-US" sz="1400" dirty="0">
                <a:solidFill>
                  <a:schemeClr val="bg1"/>
                </a:solidFill>
              </a:rPr>
              <a:t>It also contains </a:t>
            </a:r>
            <a:r>
              <a:rPr lang="en-US" sz="1400" dirty="0">
                <a:solidFill>
                  <a:srgbClr val="FFFF00"/>
                </a:solidFill>
              </a:rPr>
              <a:t>Greek</a:t>
            </a:r>
            <a:r>
              <a:rPr lang="en-US" sz="1400" dirty="0">
                <a:solidFill>
                  <a:schemeClr val="bg1"/>
                </a:solidFill>
              </a:rPr>
              <a:t> words.</a:t>
            </a:r>
          </a:p>
          <a:p>
            <a:endParaRPr lang="en-US" sz="1400" dirty="0">
              <a:solidFill>
                <a:schemeClr val="bg1"/>
              </a:solidFill>
            </a:endParaRPr>
          </a:p>
          <a:p>
            <a:r>
              <a:rPr lang="en-US" sz="1400" b="1" dirty="0">
                <a:solidFill>
                  <a:srgbClr val="FFFF00"/>
                </a:solidFill>
              </a:rPr>
              <a:t>Greek Words:</a:t>
            </a:r>
          </a:p>
          <a:p>
            <a:r>
              <a:rPr lang="en-US" sz="1400" dirty="0">
                <a:solidFill>
                  <a:schemeClr val="bg1"/>
                </a:solidFill>
              </a:rPr>
              <a:t>It is argued that the book must be written after Alexander the great conquered the world </a:t>
            </a:r>
          </a:p>
          <a:p>
            <a:r>
              <a:rPr lang="en-US" sz="1400" dirty="0">
                <a:solidFill>
                  <a:schemeClr val="bg1"/>
                </a:solidFill>
              </a:rPr>
              <a:t>and introduced Greek as the common language.</a:t>
            </a:r>
          </a:p>
          <a:p>
            <a:endParaRPr lang="en-US" sz="1400" dirty="0">
              <a:solidFill>
                <a:schemeClr val="bg1"/>
              </a:solidFill>
            </a:endParaRPr>
          </a:p>
          <a:p>
            <a:r>
              <a:rPr lang="en-US" sz="1400" b="1" dirty="0">
                <a:solidFill>
                  <a:srgbClr val="FFFF00"/>
                </a:solidFill>
              </a:rPr>
              <a:t>Aramaic Words:</a:t>
            </a:r>
          </a:p>
          <a:p>
            <a:r>
              <a:rPr lang="en-US" sz="1400" dirty="0">
                <a:solidFill>
                  <a:schemeClr val="bg1"/>
                </a:solidFill>
              </a:rPr>
              <a:t>It is argued that Aramaic was only introduced in the 2nd century and that the Aramaic used in Daniel is from another area.</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85915" y="171712"/>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Tree>
    <p:extLst>
      <p:ext uri="{BB962C8B-B14F-4D97-AF65-F5344CB8AC3E}">
        <p14:creationId xmlns:p14="http://schemas.microsoft.com/office/powerpoint/2010/main" val="6244732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105287"/>
            <a:ext cx="9090950" cy="4031873"/>
          </a:xfrm>
          <a:prstGeom prst="rect">
            <a:avLst/>
          </a:prstGeom>
          <a:noFill/>
        </p:spPr>
        <p:txBody>
          <a:bodyPr wrap="none" rtlCol="0">
            <a:spAutoFit/>
          </a:bodyPr>
          <a:lstStyle/>
          <a:p>
            <a:r>
              <a:rPr lang="en-US" b="1" dirty="0">
                <a:solidFill>
                  <a:srgbClr val="FFFF00"/>
                </a:solidFill>
              </a:rPr>
              <a:t>Linguistic Data:</a:t>
            </a:r>
          </a:p>
          <a:p>
            <a:endParaRPr lang="en-US" sz="1400" dirty="0">
              <a:solidFill>
                <a:schemeClr val="bg1"/>
              </a:solidFill>
            </a:endParaRPr>
          </a:p>
          <a:p>
            <a:r>
              <a:rPr lang="en-US" sz="1400" dirty="0">
                <a:solidFill>
                  <a:schemeClr val="bg1"/>
                </a:solidFill>
              </a:rPr>
              <a:t>Daniel is written in several languages:</a:t>
            </a:r>
          </a:p>
          <a:p>
            <a:endParaRPr lang="en-US" sz="1400" dirty="0">
              <a:solidFill>
                <a:schemeClr val="bg1"/>
              </a:solidFill>
            </a:endParaRPr>
          </a:p>
          <a:p>
            <a:r>
              <a:rPr lang="en-US" sz="1400" dirty="0">
                <a:solidFill>
                  <a:schemeClr val="bg1"/>
                </a:solidFill>
              </a:rPr>
              <a:t>ch.1 - ch.2v4 is written in </a:t>
            </a:r>
            <a:r>
              <a:rPr lang="en-US" sz="1400" dirty="0">
                <a:solidFill>
                  <a:srgbClr val="FFFF00"/>
                </a:solidFill>
              </a:rPr>
              <a:t>Hebrew</a:t>
            </a:r>
          </a:p>
          <a:p>
            <a:r>
              <a:rPr lang="en-US" sz="1400" dirty="0">
                <a:solidFill>
                  <a:schemeClr val="bg1"/>
                </a:solidFill>
              </a:rPr>
              <a:t>ch.2v5 - ch.7 is written in </a:t>
            </a:r>
            <a:r>
              <a:rPr lang="en-US" sz="1400" dirty="0">
                <a:solidFill>
                  <a:srgbClr val="FFFF00"/>
                </a:solidFill>
              </a:rPr>
              <a:t>Aramaic</a:t>
            </a:r>
            <a:r>
              <a:rPr lang="en-US" sz="1400" dirty="0">
                <a:solidFill>
                  <a:schemeClr val="bg1"/>
                </a:solidFill>
              </a:rPr>
              <a:t> </a:t>
            </a:r>
          </a:p>
          <a:p>
            <a:r>
              <a:rPr lang="en-US" sz="1400" dirty="0">
                <a:solidFill>
                  <a:schemeClr val="bg1"/>
                </a:solidFill>
              </a:rPr>
              <a:t>ch.8 - ch.12 is written in </a:t>
            </a:r>
            <a:r>
              <a:rPr lang="en-US" sz="1400" dirty="0">
                <a:solidFill>
                  <a:srgbClr val="FFFF00"/>
                </a:solidFill>
              </a:rPr>
              <a:t>Hebrew</a:t>
            </a:r>
          </a:p>
          <a:p>
            <a:r>
              <a:rPr lang="en-US" sz="1400" dirty="0">
                <a:solidFill>
                  <a:schemeClr val="bg1"/>
                </a:solidFill>
              </a:rPr>
              <a:t>It also contains </a:t>
            </a:r>
            <a:r>
              <a:rPr lang="en-US" sz="1400" dirty="0">
                <a:solidFill>
                  <a:srgbClr val="FFFF00"/>
                </a:solidFill>
              </a:rPr>
              <a:t>Greek</a:t>
            </a:r>
            <a:r>
              <a:rPr lang="en-US" sz="1400" dirty="0">
                <a:solidFill>
                  <a:schemeClr val="bg1"/>
                </a:solidFill>
              </a:rPr>
              <a:t> words.</a:t>
            </a:r>
          </a:p>
          <a:p>
            <a:endParaRPr lang="en-US" sz="1400" dirty="0">
              <a:solidFill>
                <a:schemeClr val="bg1"/>
              </a:solidFill>
            </a:endParaRPr>
          </a:p>
          <a:p>
            <a:r>
              <a:rPr lang="en-US" sz="1400" b="1" dirty="0">
                <a:solidFill>
                  <a:srgbClr val="FFFF00"/>
                </a:solidFill>
              </a:rPr>
              <a:t>Greek Words:</a:t>
            </a:r>
          </a:p>
          <a:p>
            <a:r>
              <a:rPr lang="en-US" sz="1400" dirty="0">
                <a:solidFill>
                  <a:schemeClr val="bg1"/>
                </a:solidFill>
              </a:rPr>
              <a:t>It is argued that the book must be written after Alexander the great conquered the world </a:t>
            </a:r>
          </a:p>
          <a:p>
            <a:r>
              <a:rPr lang="en-US" sz="1400" dirty="0">
                <a:solidFill>
                  <a:schemeClr val="bg1"/>
                </a:solidFill>
              </a:rPr>
              <a:t>and introduced Greek as the common language.</a:t>
            </a:r>
          </a:p>
          <a:p>
            <a:endParaRPr lang="en-US" sz="1400" dirty="0">
              <a:solidFill>
                <a:schemeClr val="bg1"/>
              </a:solidFill>
            </a:endParaRPr>
          </a:p>
          <a:p>
            <a:r>
              <a:rPr lang="en-US" sz="1400" b="1" dirty="0">
                <a:solidFill>
                  <a:srgbClr val="FFFF00"/>
                </a:solidFill>
              </a:rPr>
              <a:t>Aramaic Words:</a:t>
            </a:r>
          </a:p>
          <a:p>
            <a:r>
              <a:rPr lang="en-US" sz="1400" dirty="0">
                <a:solidFill>
                  <a:schemeClr val="bg1"/>
                </a:solidFill>
              </a:rPr>
              <a:t>It is argued that Aramaic was only introduced in the 2nd century and that the Aramaic used in Daniel is from another area.</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85915" y="171712"/>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
        <p:nvSpPr>
          <p:cNvPr id="4" name="Explosion: 8 Points 3">
            <a:extLst>
              <a:ext uri="{FF2B5EF4-FFF2-40B4-BE49-F238E27FC236}">
                <a16:creationId xmlns:a16="http://schemas.microsoft.com/office/drawing/2014/main" id="{630F7791-4BD7-7752-4DA7-5D9AA1E6EAA0}"/>
              </a:ext>
            </a:extLst>
          </p:cNvPr>
          <p:cNvSpPr/>
          <p:nvPr/>
        </p:nvSpPr>
        <p:spPr>
          <a:xfrm>
            <a:off x="2946401" y="389467"/>
            <a:ext cx="4605866" cy="410864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Is there </a:t>
            </a:r>
          </a:p>
          <a:p>
            <a:pPr algn="ctr"/>
            <a:r>
              <a:rPr lang="en-US" dirty="0"/>
              <a:t>an answer for this?</a:t>
            </a:r>
            <a:endParaRPr lang="en-GB" dirty="0"/>
          </a:p>
        </p:txBody>
      </p:sp>
    </p:spTree>
    <p:extLst>
      <p:ext uri="{BB962C8B-B14F-4D97-AF65-F5344CB8AC3E}">
        <p14:creationId xmlns:p14="http://schemas.microsoft.com/office/powerpoint/2010/main" val="2981779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105287"/>
            <a:ext cx="8957196" cy="4462760"/>
          </a:xfrm>
          <a:prstGeom prst="rect">
            <a:avLst/>
          </a:prstGeom>
          <a:noFill/>
        </p:spPr>
        <p:txBody>
          <a:bodyPr wrap="none" rtlCol="0">
            <a:spAutoFit/>
          </a:bodyPr>
          <a:lstStyle/>
          <a:p>
            <a:r>
              <a:rPr lang="en-US" b="1" dirty="0">
                <a:solidFill>
                  <a:srgbClr val="FFFF00"/>
                </a:solidFill>
              </a:rPr>
              <a:t>Linguistic Data:</a:t>
            </a:r>
          </a:p>
          <a:p>
            <a:endParaRPr lang="en-US" sz="1400" dirty="0">
              <a:solidFill>
                <a:schemeClr val="bg1"/>
              </a:solidFill>
            </a:endParaRPr>
          </a:p>
          <a:p>
            <a:r>
              <a:rPr lang="en-US" sz="1400" dirty="0">
                <a:solidFill>
                  <a:schemeClr val="bg1"/>
                </a:solidFill>
              </a:rPr>
              <a:t>Daniel is written in several languages:</a:t>
            </a:r>
          </a:p>
          <a:p>
            <a:endParaRPr lang="en-US" sz="1400" dirty="0">
              <a:solidFill>
                <a:schemeClr val="bg1"/>
              </a:solidFill>
            </a:endParaRPr>
          </a:p>
          <a:p>
            <a:r>
              <a:rPr lang="en-US" sz="1400" dirty="0">
                <a:solidFill>
                  <a:schemeClr val="bg1"/>
                </a:solidFill>
              </a:rPr>
              <a:t>ch.1 - ch.2v4 is written in </a:t>
            </a:r>
            <a:r>
              <a:rPr lang="en-US" sz="1400" dirty="0">
                <a:solidFill>
                  <a:srgbClr val="FFFF00"/>
                </a:solidFill>
              </a:rPr>
              <a:t>Hebrew</a:t>
            </a:r>
          </a:p>
          <a:p>
            <a:r>
              <a:rPr lang="en-US" sz="1400" dirty="0">
                <a:solidFill>
                  <a:schemeClr val="bg1"/>
                </a:solidFill>
              </a:rPr>
              <a:t>ch.2v5 - ch.7 is written in </a:t>
            </a:r>
            <a:r>
              <a:rPr lang="en-US" sz="1400" dirty="0">
                <a:solidFill>
                  <a:srgbClr val="FFFF00"/>
                </a:solidFill>
              </a:rPr>
              <a:t>Aramaic</a:t>
            </a:r>
            <a:r>
              <a:rPr lang="en-US" sz="1400" dirty="0">
                <a:solidFill>
                  <a:schemeClr val="bg1"/>
                </a:solidFill>
              </a:rPr>
              <a:t> </a:t>
            </a:r>
          </a:p>
          <a:p>
            <a:r>
              <a:rPr lang="en-US" sz="1400" dirty="0">
                <a:solidFill>
                  <a:schemeClr val="bg1"/>
                </a:solidFill>
              </a:rPr>
              <a:t>ch.8 - ch.12 is written in </a:t>
            </a:r>
            <a:r>
              <a:rPr lang="en-US" sz="1400" dirty="0">
                <a:solidFill>
                  <a:srgbClr val="FFFF00"/>
                </a:solidFill>
              </a:rPr>
              <a:t>Hebrew</a:t>
            </a:r>
          </a:p>
          <a:p>
            <a:r>
              <a:rPr lang="en-US" sz="1400" dirty="0">
                <a:solidFill>
                  <a:schemeClr val="bg1"/>
                </a:solidFill>
              </a:rPr>
              <a:t>It also contains </a:t>
            </a:r>
            <a:r>
              <a:rPr lang="en-US" sz="1400" dirty="0">
                <a:solidFill>
                  <a:srgbClr val="FFFF00"/>
                </a:solidFill>
              </a:rPr>
              <a:t>Greek</a:t>
            </a:r>
            <a:r>
              <a:rPr lang="en-US" sz="1400" dirty="0">
                <a:solidFill>
                  <a:schemeClr val="bg1"/>
                </a:solidFill>
              </a:rPr>
              <a:t> words.</a:t>
            </a:r>
          </a:p>
          <a:p>
            <a:endParaRPr lang="en-US" sz="1400" dirty="0">
              <a:solidFill>
                <a:schemeClr val="bg1"/>
              </a:solidFill>
            </a:endParaRPr>
          </a:p>
          <a:p>
            <a:r>
              <a:rPr lang="en-US" sz="1400" b="1" dirty="0">
                <a:solidFill>
                  <a:srgbClr val="FFFF00"/>
                </a:solidFill>
              </a:rPr>
              <a:t>Greek Words:</a:t>
            </a:r>
          </a:p>
          <a:p>
            <a:r>
              <a:rPr lang="en-US" sz="1400" dirty="0">
                <a:solidFill>
                  <a:schemeClr val="bg1"/>
                </a:solidFill>
              </a:rPr>
              <a:t>In the whole book of Daniel there are only 4 Greek words</a:t>
            </a:r>
          </a:p>
          <a:p>
            <a:r>
              <a:rPr lang="en-US" sz="1400" dirty="0">
                <a:solidFill>
                  <a:schemeClr val="bg1"/>
                </a:solidFill>
              </a:rPr>
              <a:t>and they are all the names of musical instruments!</a:t>
            </a:r>
          </a:p>
          <a:p>
            <a:endParaRPr lang="en-US" sz="1400" dirty="0">
              <a:solidFill>
                <a:schemeClr val="bg1"/>
              </a:solidFill>
            </a:endParaRPr>
          </a:p>
          <a:p>
            <a:r>
              <a:rPr lang="en-US" sz="1400" dirty="0">
                <a:solidFill>
                  <a:schemeClr val="bg1"/>
                </a:solidFill>
              </a:rPr>
              <a:t>While language often changes, the names of instruments don’t change so often</a:t>
            </a:r>
          </a:p>
          <a:p>
            <a:r>
              <a:rPr lang="en-US" sz="1400" dirty="0">
                <a:solidFill>
                  <a:schemeClr val="bg1"/>
                </a:solidFill>
              </a:rPr>
              <a:t>There are records of Greek people working as merchants in Babylon</a:t>
            </a:r>
          </a:p>
          <a:p>
            <a:r>
              <a:rPr lang="en-US" sz="1400" dirty="0">
                <a:solidFill>
                  <a:schemeClr val="bg1"/>
                </a:solidFill>
              </a:rPr>
              <a:t>There is evidence of Greek pottery in Babylon</a:t>
            </a:r>
          </a:p>
          <a:p>
            <a:r>
              <a:rPr lang="en-US" sz="1400" dirty="0">
                <a:solidFill>
                  <a:schemeClr val="bg1"/>
                </a:solidFill>
              </a:rPr>
              <a:t>So we cannot rule out the use of Greek instruments – It’s a very weak argument that Greek instruments were not known</a:t>
            </a:r>
          </a:p>
          <a:p>
            <a:r>
              <a:rPr lang="en-US" sz="1400" dirty="0">
                <a:solidFill>
                  <a:schemeClr val="bg1"/>
                </a:solidFill>
              </a:rPr>
              <a:t>before Alexander the Great conquered the world.</a:t>
            </a:r>
          </a:p>
          <a:p>
            <a:endParaRPr lang="en-US" sz="1400" dirty="0">
              <a:solidFill>
                <a:schemeClr val="bg1"/>
              </a:solidFill>
            </a:endParaRP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85915" y="171712"/>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Tree>
    <p:extLst>
      <p:ext uri="{BB962C8B-B14F-4D97-AF65-F5344CB8AC3E}">
        <p14:creationId xmlns:p14="http://schemas.microsoft.com/office/powerpoint/2010/main" val="27067172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E11AA-014B-5DF1-1790-72A33F745519}"/>
              </a:ext>
            </a:extLst>
          </p:cNvPr>
          <p:cNvGrpSpPr/>
          <p:nvPr/>
        </p:nvGrpSpPr>
        <p:grpSpPr>
          <a:xfrm>
            <a:off x="6719696" y="67733"/>
            <a:ext cx="2305771" cy="3107267"/>
            <a:chOff x="4800599" y="110067"/>
            <a:chExt cx="2305771" cy="3107267"/>
          </a:xfrm>
        </p:grpSpPr>
        <p:pic>
          <p:nvPicPr>
            <p:cNvPr id="3" name="Picture 2">
              <a:extLst>
                <a:ext uri="{FF2B5EF4-FFF2-40B4-BE49-F238E27FC236}">
                  <a16:creationId xmlns:a16="http://schemas.microsoft.com/office/drawing/2014/main" id="{A885086B-DE4D-E802-FCD6-FFEE5A63D80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2445" b="54691"/>
            <a:stretch/>
          </p:blipFill>
          <p:spPr>
            <a:xfrm>
              <a:off x="4800600" y="110067"/>
              <a:ext cx="2305770" cy="3107267"/>
            </a:xfrm>
            <a:prstGeom prst="rect">
              <a:avLst/>
            </a:prstGeom>
          </p:spPr>
        </p:pic>
        <p:sp>
          <p:nvSpPr>
            <p:cNvPr id="7" name="Flowchart: Process 6">
              <a:extLst>
                <a:ext uri="{FF2B5EF4-FFF2-40B4-BE49-F238E27FC236}">
                  <a16:creationId xmlns:a16="http://schemas.microsoft.com/office/drawing/2014/main" id="{D680F98E-0E20-B460-CF7B-77168FB0D313}"/>
                </a:ext>
              </a:extLst>
            </p:cNvPr>
            <p:cNvSpPr/>
            <p:nvPr/>
          </p:nvSpPr>
          <p:spPr>
            <a:xfrm>
              <a:off x="4800599" y="1718735"/>
              <a:ext cx="296335" cy="1498599"/>
            </a:xfrm>
            <a:prstGeom prst="flowChartProces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8D0468E-1218-AAD7-EE9C-F32BC7C9C561}"/>
              </a:ext>
            </a:extLst>
          </p:cNvPr>
          <p:cNvSpPr txBox="1"/>
          <p:nvPr/>
        </p:nvSpPr>
        <p:spPr>
          <a:xfrm>
            <a:off x="0" y="1105287"/>
            <a:ext cx="8984319" cy="4247317"/>
          </a:xfrm>
          <a:prstGeom prst="rect">
            <a:avLst/>
          </a:prstGeom>
          <a:noFill/>
        </p:spPr>
        <p:txBody>
          <a:bodyPr wrap="none" rtlCol="0">
            <a:spAutoFit/>
          </a:bodyPr>
          <a:lstStyle/>
          <a:p>
            <a:r>
              <a:rPr lang="en-US" b="1" dirty="0">
                <a:solidFill>
                  <a:srgbClr val="FFFF00"/>
                </a:solidFill>
              </a:rPr>
              <a:t>Linguistic Data:</a:t>
            </a:r>
          </a:p>
          <a:p>
            <a:endParaRPr lang="en-US" sz="1400" dirty="0">
              <a:solidFill>
                <a:schemeClr val="bg1"/>
              </a:solidFill>
            </a:endParaRPr>
          </a:p>
          <a:p>
            <a:r>
              <a:rPr lang="en-US" sz="1400" dirty="0">
                <a:solidFill>
                  <a:schemeClr val="bg1"/>
                </a:solidFill>
              </a:rPr>
              <a:t>Daniel is written in several languages:</a:t>
            </a:r>
          </a:p>
          <a:p>
            <a:endParaRPr lang="en-US" sz="1400" dirty="0">
              <a:solidFill>
                <a:schemeClr val="bg1"/>
              </a:solidFill>
            </a:endParaRPr>
          </a:p>
          <a:p>
            <a:r>
              <a:rPr lang="en-US" sz="1400" dirty="0">
                <a:solidFill>
                  <a:schemeClr val="bg1"/>
                </a:solidFill>
              </a:rPr>
              <a:t>ch.1 - ch.2v4 is written in </a:t>
            </a:r>
            <a:r>
              <a:rPr lang="en-US" sz="1400" dirty="0">
                <a:solidFill>
                  <a:srgbClr val="FFFF00"/>
                </a:solidFill>
              </a:rPr>
              <a:t>Hebrew</a:t>
            </a:r>
          </a:p>
          <a:p>
            <a:r>
              <a:rPr lang="en-US" sz="1400" dirty="0">
                <a:solidFill>
                  <a:schemeClr val="bg1"/>
                </a:solidFill>
              </a:rPr>
              <a:t>ch.2v5 - ch.7 is written in </a:t>
            </a:r>
            <a:r>
              <a:rPr lang="en-US" sz="1400" dirty="0">
                <a:solidFill>
                  <a:srgbClr val="FFFF00"/>
                </a:solidFill>
              </a:rPr>
              <a:t>Aramaic</a:t>
            </a:r>
            <a:r>
              <a:rPr lang="en-US" sz="1400" dirty="0">
                <a:solidFill>
                  <a:schemeClr val="bg1"/>
                </a:solidFill>
              </a:rPr>
              <a:t> (</a:t>
            </a:r>
            <a:r>
              <a:rPr lang="en-US" sz="1400" dirty="0" err="1">
                <a:solidFill>
                  <a:schemeClr val="bg1"/>
                </a:solidFill>
              </a:rPr>
              <a:t>Chalde</a:t>
            </a:r>
            <a:r>
              <a:rPr lang="en-US" sz="1400" dirty="0">
                <a:solidFill>
                  <a:schemeClr val="bg1"/>
                </a:solidFill>
              </a:rPr>
              <a:t>)</a:t>
            </a:r>
          </a:p>
          <a:p>
            <a:r>
              <a:rPr lang="en-US" sz="1400" dirty="0">
                <a:solidFill>
                  <a:schemeClr val="bg1"/>
                </a:solidFill>
              </a:rPr>
              <a:t>ch.8 - ch.12 is written in </a:t>
            </a:r>
            <a:r>
              <a:rPr lang="en-US" sz="1400" dirty="0">
                <a:solidFill>
                  <a:srgbClr val="FFFF00"/>
                </a:solidFill>
              </a:rPr>
              <a:t>Hebrew</a:t>
            </a:r>
          </a:p>
          <a:p>
            <a:r>
              <a:rPr lang="en-US" sz="1400" dirty="0">
                <a:solidFill>
                  <a:schemeClr val="bg1"/>
                </a:solidFill>
              </a:rPr>
              <a:t>It also contains </a:t>
            </a:r>
            <a:r>
              <a:rPr lang="en-US" sz="1400" dirty="0">
                <a:solidFill>
                  <a:srgbClr val="FFFF00"/>
                </a:solidFill>
              </a:rPr>
              <a:t>Greek</a:t>
            </a:r>
            <a:r>
              <a:rPr lang="en-US" sz="1400" dirty="0">
                <a:solidFill>
                  <a:schemeClr val="bg1"/>
                </a:solidFill>
              </a:rPr>
              <a:t> words.</a:t>
            </a:r>
          </a:p>
          <a:p>
            <a:endParaRPr lang="en-US" sz="1400" dirty="0">
              <a:solidFill>
                <a:schemeClr val="bg1"/>
              </a:solidFill>
            </a:endParaRPr>
          </a:p>
          <a:p>
            <a:r>
              <a:rPr lang="en-US" sz="1400" b="1" dirty="0">
                <a:solidFill>
                  <a:srgbClr val="FFFF00"/>
                </a:solidFill>
              </a:rPr>
              <a:t>Aramaic Words:</a:t>
            </a:r>
          </a:p>
          <a:p>
            <a:r>
              <a:rPr lang="en-US" sz="1400" dirty="0">
                <a:solidFill>
                  <a:schemeClr val="bg1"/>
                </a:solidFill>
              </a:rPr>
              <a:t>Archeological discoveries have found that Aramaic began to be used for administrative and literary purposes </a:t>
            </a:r>
          </a:p>
          <a:p>
            <a:r>
              <a:rPr lang="en-US" sz="1400" dirty="0">
                <a:solidFill>
                  <a:schemeClr val="bg1"/>
                </a:solidFill>
              </a:rPr>
              <a:t>in the Ancient Near East even prior to Daniel, during the Assyrian empire in the seventh century BC. </a:t>
            </a:r>
          </a:p>
          <a:p>
            <a:r>
              <a:rPr lang="en-US" sz="1400" dirty="0">
                <a:solidFill>
                  <a:schemeClr val="bg1"/>
                </a:solidFill>
              </a:rPr>
              <a:t>Then in the time of the Babylonian empire (late 7th century to 539 BC), </a:t>
            </a:r>
          </a:p>
          <a:p>
            <a:r>
              <a:rPr lang="en-US" sz="1400" dirty="0">
                <a:solidFill>
                  <a:schemeClr val="bg1"/>
                </a:solidFill>
              </a:rPr>
              <a:t>Aramaic became increasingly used as an official language alongside Old Persian and Babylonian. </a:t>
            </a:r>
          </a:p>
          <a:p>
            <a:r>
              <a:rPr lang="en-US" sz="1400" dirty="0">
                <a:solidFill>
                  <a:schemeClr val="bg1"/>
                </a:solidFill>
              </a:rPr>
              <a:t>Since Daniel was educated in the king’s court, Aramaic would have been his most natural language to communicate with.</a:t>
            </a:r>
          </a:p>
          <a:p>
            <a:endParaRPr lang="en-US" sz="1400" dirty="0">
              <a:solidFill>
                <a:schemeClr val="bg1"/>
              </a:solidFill>
            </a:endParaRPr>
          </a:p>
          <a:p>
            <a:r>
              <a:rPr lang="en-US" sz="1400" dirty="0">
                <a:solidFill>
                  <a:schemeClr val="bg1"/>
                </a:solidFill>
              </a:rPr>
              <a:t>It does differ from the common Aramaic because it was the official and literary form of the language</a:t>
            </a:r>
          </a:p>
          <a:p>
            <a:r>
              <a:rPr lang="en-US" sz="1400" dirty="0">
                <a:solidFill>
                  <a:schemeClr val="bg1"/>
                </a:solidFill>
              </a:rPr>
              <a:t>So again, this argument for a later date by someone other than Daniel is very weak.</a:t>
            </a:r>
          </a:p>
          <a:p>
            <a:endParaRPr lang="en-US" sz="1400" dirty="0">
              <a:solidFill>
                <a:schemeClr val="bg1"/>
              </a:solidFill>
            </a:endParaRPr>
          </a:p>
        </p:txBody>
      </p:sp>
      <p:sp>
        <p:nvSpPr>
          <p:cNvPr id="6" name="Rectangle 5">
            <a:extLst>
              <a:ext uri="{FF2B5EF4-FFF2-40B4-BE49-F238E27FC236}">
                <a16:creationId xmlns:a16="http://schemas.microsoft.com/office/drawing/2014/main" id="{9FC73FF0-3944-BA66-8B70-D825E4A9C5BD}"/>
              </a:ext>
            </a:extLst>
          </p:cNvPr>
          <p:cNvSpPr/>
          <p:nvPr/>
        </p:nvSpPr>
        <p:spPr>
          <a:xfrm>
            <a:off x="2185915" y="171712"/>
            <a:ext cx="4451090" cy="707886"/>
          </a:xfrm>
          <a:prstGeom prst="rect">
            <a:avLst/>
          </a:prstGeom>
          <a:noFill/>
        </p:spPr>
        <p:txBody>
          <a:bodyPr wrap="none" lIns="91440" tIns="45720" rIns="91440" bIns="45720">
            <a:spAutoFit/>
          </a:bodyPr>
          <a:lstStyle/>
          <a:p>
            <a:pPr algn="ctr"/>
            <a:r>
              <a:rPr lang="en-US" sz="2000" b="1" dirty="0">
                <a:ln w="0"/>
                <a:solidFill>
                  <a:schemeClr val="bg1"/>
                </a:solidFill>
                <a:effectLst>
                  <a:outerShdw blurRad="38100" dist="25400" dir="5400000" algn="ctr" rotWithShape="0">
                    <a:srgbClr val="6E747A">
                      <a:alpha val="43000"/>
                    </a:srgbClr>
                  </a:outerShdw>
                </a:effectLst>
              </a:rPr>
              <a:t>What are some arguments put forward</a:t>
            </a:r>
          </a:p>
          <a:p>
            <a:pPr algn="ctr"/>
            <a:r>
              <a:rPr lang="en-US" sz="2000" b="1" dirty="0">
                <a:ln w="0"/>
                <a:solidFill>
                  <a:schemeClr val="bg1"/>
                </a:solidFill>
                <a:effectLst>
                  <a:outerShdw blurRad="38100" dist="25400" dir="5400000" algn="ctr" rotWithShape="0">
                    <a:srgbClr val="6E747A">
                      <a:alpha val="43000"/>
                    </a:srgbClr>
                  </a:outerShdw>
                </a:effectLst>
              </a:rPr>
              <a:t>by skeptics of the Book of Daniel?</a:t>
            </a:r>
          </a:p>
        </p:txBody>
      </p:sp>
    </p:spTree>
    <p:extLst>
      <p:ext uri="{BB962C8B-B14F-4D97-AF65-F5344CB8AC3E}">
        <p14:creationId xmlns:p14="http://schemas.microsoft.com/office/powerpoint/2010/main" val="186210991"/>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4B755BC-7D32-49C9-9931-D422ACB6D4BA}" vid="{A1C19893-A64B-409B-A1CD-FB6CD762B40A}"/>
    </a:ext>
  </a:extLst>
</a:theme>
</file>

<file path=docProps/app.xml><?xml version="1.0" encoding="utf-8"?>
<Properties xmlns="http://schemas.openxmlformats.org/officeDocument/2006/extended-properties" xmlns:vt="http://schemas.openxmlformats.org/officeDocument/2006/docPropsVTypes">
  <Template>Default Theme</Template>
  <TotalTime>4145</TotalTime>
  <Words>10764</Words>
  <Application>Microsoft Office PowerPoint</Application>
  <PresentationFormat>On-screen Show (4:3)</PresentationFormat>
  <Paragraphs>2524</Paragraphs>
  <Slides>125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125</vt:i4>
      </vt:variant>
    </vt:vector>
  </HeadingPairs>
  <TitlesOfParts>
    <vt:vector size="132" baseType="lpstr">
      <vt:lpstr>Arial</vt:lpstr>
      <vt:lpstr>Calibri</vt:lpstr>
      <vt:lpstr>Calibri Light</vt:lpstr>
      <vt:lpstr>Google Sans</vt:lpstr>
      <vt:lpstr>Lemon_milk</vt:lpstr>
      <vt:lpstr>Open Sans</vt:lpstr>
      <vt:lpstr>Theme1</vt:lpstr>
      <vt:lpstr>Bible Class October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Dispensations</dc:title>
  <dc:creator>Lawerence McHugh</dc:creator>
  <cp:lastModifiedBy>Lawerence McHugh</cp:lastModifiedBy>
  <cp:revision>228</cp:revision>
  <dcterms:created xsi:type="dcterms:W3CDTF">2023-01-18T10:18:25Z</dcterms:created>
  <dcterms:modified xsi:type="dcterms:W3CDTF">2024-10-20T18:45:52Z</dcterms:modified>
</cp:coreProperties>
</file>