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5" r:id="rId2"/>
    <p:sldId id="546" r:id="rId3"/>
    <p:sldId id="595" r:id="rId4"/>
    <p:sldId id="594" r:id="rId5"/>
    <p:sldId id="653" r:id="rId6"/>
    <p:sldId id="598" r:id="rId7"/>
    <p:sldId id="645" r:id="rId8"/>
    <p:sldId id="646" r:id="rId9"/>
    <p:sldId id="648" r:id="rId10"/>
    <p:sldId id="644" r:id="rId11"/>
    <p:sldId id="647" r:id="rId12"/>
    <p:sldId id="655" r:id="rId13"/>
    <p:sldId id="654" r:id="rId14"/>
    <p:sldId id="649" r:id="rId15"/>
    <p:sldId id="656" r:id="rId16"/>
    <p:sldId id="599" r:id="rId17"/>
    <p:sldId id="600" r:id="rId18"/>
    <p:sldId id="601" r:id="rId19"/>
    <p:sldId id="604" r:id="rId20"/>
    <p:sldId id="603" r:id="rId21"/>
    <p:sldId id="605" r:id="rId22"/>
    <p:sldId id="606" r:id="rId23"/>
    <p:sldId id="607" r:id="rId24"/>
    <p:sldId id="608" r:id="rId25"/>
    <p:sldId id="651" r:id="rId26"/>
    <p:sldId id="657" r:id="rId27"/>
    <p:sldId id="587" r:id="rId28"/>
    <p:sldId id="611" r:id="rId29"/>
    <p:sldId id="612" r:id="rId30"/>
    <p:sldId id="613" r:id="rId31"/>
    <p:sldId id="614" r:id="rId32"/>
    <p:sldId id="634" r:id="rId33"/>
    <p:sldId id="618" r:id="rId34"/>
    <p:sldId id="652" r:id="rId35"/>
    <p:sldId id="620" r:id="rId36"/>
    <p:sldId id="619" r:id="rId37"/>
    <p:sldId id="622" r:id="rId38"/>
    <p:sldId id="623" r:id="rId39"/>
    <p:sldId id="624" r:id="rId40"/>
    <p:sldId id="621" r:id="rId41"/>
    <p:sldId id="626" r:id="rId42"/>
    <p:sldId id="625" r:id="rId43"/>
    <p:sldId id="628" r:id="rId44"/>
    <p:sldId id="627" r:id="rId45"/>
    <p:sldId id="631" r:id="rId46"/>
    <p:sldId id="632" r:id="rId47"/>
    <p:sldId id="630" r:id="rId48"/>
    <p:sldId id="633" r:id="rId49"/>
    <p:sldId id="635" r:id="rId50"/>
    <p:sldId id="610" r:id="rId51"/>
    <p:sldId id="636" r:id="rId52"/>
    <p:sldId id="637" r:id="rId53"/>
    <p:sldId id="641" r:id="rId54"/>
    <p:sldId id="638" r:id="rId55"/>
    <p:sldId id="639" r:id="rId56"/>
    <p:sldId id="642" r:id="rId57"/>
    <p:sldId id="643" r:id="rId58"/>
    <p:sldId id="586" r:id="rId59"/>
  </p:sldIdLst>
  <p:sldSz cx="9144000" cy="6858000" type="screen4x3"/>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C000"/>
    <a:srgbClr val="008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12" autoAdjust="0"/>
    <p:restoredTop sz="96340" autoAdjust="0"/>
  </p:normalViewPr>
  <p:slideViewPr>
    <p:cSldViewPr snapToGrid="0">
      <p:cViewPr varScale="1">
        <p:scale>
          <a:sx n="113" d="100"/>
          <a:sy n="113" d="100"/>
        </p:scale>
        <p:origin x="148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16C9FF-31B3-43B8-8C6F-F244E112C15B}" type="datetimeFigureOut">
              <a:rPr lang="en-GB" smtClean="0"/>
              <a:pPr/>
              <a:t>18/05/2024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379663-50A5-4BD8-B819-5BF4F6873909}" type="slidenum">
              <a:rPr lang="en-GB" smtClean="0"/>
              <a:pPr/>
              <a:t>‹#›</a:t>
            </a:fld>
            <a:endParaRPr lang="en-GB"/>
          </a:p>
        </p:txBody>
      </p:sp>
    </p:spTree>
    <p:extLst>
      <p:ext uri="{BB962C8B-B14F-4D97-AF65-F5344CB8AC3E}">
        <p14:creationId xmlns:p14="http://schemas.microsoft.com/office/powerpoint/2010/main" val="3964130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16C9FF-31B3-43B8-8C6F-F244E112C15B}" type="datetimeFigureOut">
              <a:rPr lang="en-GB" smtClean="0"/>
              <a:pPr/>
              <a:t>18/05/2024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379663-50A5-4BD8-B819-5BF4F6873909}" type="slidenum">
              <a:rPr lang="en-GB" smtClean="0"/>
              <a:pPr/>
              <a:t>‹#›</a:t>
            </a:fld>
            <a:endParaRPr lang="en-GB"/>
          </a:p>
        </p:txBody>
      </p:sp>
    </p:spTree>
    <p:extLst>
      <p:ext uri="{BB962C8B-B14F-4D97-AF65-F5344CB8AC3E}">
        <p14:creationId xmlns:p14="http://schemas.microsoft.com/office/powerpoint/2010/main" val="1529669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16C9FF-31B3-43B8-8C6F-F244E112C15B}" type="datetimeFigureOut">
              <a:rPr lang="en-GB" smtClean="0"/>
              <a:pPr/>
              <a:t>18/05/2024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379663-50A5-4BD8-B819-5BF4F6873909}" type="slidenum">
              <a:rPr lang="en-GB" smtClean="0"/>
              <a:pPr/>
              <a:t>‹#›</a:t>
            </a:fld>
            <a:endParaRPr lang="en-GB"/>
          </a:p>
        </p:txBody>
      </p:sp>
    </p:spTree>
    <p:extLst>
      <p:ext uri="{BB962C8B-B14F-4D97-AF65-F5344CB8AC3E}">
        <p14:creationId xmlns:p14="http://schemas.microsoft.com/office/powerpoint/2010/main" val="525740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16C9FF-31B3-43B8-8C6F-F244E112C15B}" type="datetimeFigureOut">
              <a:rPr lang="en-GB" smtClean="0"/>
              <a:pPr/>
              <a:t>18/05/2024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379663-50A5-4BD8-B819-5BF4F6873909}" type="slidenum">
              <a:rPr lang="en-GB" smtClean="0"/>
              <a:pPr/>
              <a:t>‹#›</a:t>
            </a:fld>
            <a:endParaRPr lang="en-GB"/>
          </a:p>
        </p:txBody>
      </p:sp>
    </p:spTree>
    <p:extLst>
      <p:ext uri="{BB962C8B-B14F-4D97-AF65-F5344CB8AC3E}">
        <p14:creationId xmlns:p14="http://schemas.microsoft.com/office/powerpoint/2010/main" val="768756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16C9FF-31B3-43B8-8C6F-F244E112C15B}" type="datetimeFigureOut">
              <a:rPr lang="en-GB" smtClean="0"/>
              <a:pPr/>
              <a:t>18/05/2024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379663-50A5-4BD8-B819-5BF4F6873909}" type="slidenum">
              <a:rPr lang="en-GB" smtClean="0"/>
              <a:pPr/>
              <a:t>‹#›</a:t>
            </a:fld>
            <a:endParaRPr lang="en-GB"/>
          </a:p>
        </p:txBody>
      </p:sp>
    </p:spTree>
    <p:extLst>
      <p:ext uri="{BB962C8B-B14F-4D97-AF65-F5344CB8AC3E}">
        <p14:creationId xmlns:p14="http://schemas.microsoft.com/office/powerpoint/2010/main" val="267036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16C9FF-31B3-43B8-8C6F-F244E112C15B}" type="datetimeFigureOut">
              <a:rPr lang="en-GB" smtClean="0"/>
              <a:pPr/>
              <a:t>18/05/2024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379663-50A5-4BD8-B819-5BF4F6873909}" type="slidenum">
              <a:rPr lang="en-GB" smtClean="0"/>
              <a:pPr/>
              <a:t>‹#›</a:t>
            </a:fld>
            <a:endParaRPr lang="en-GB"/>
          </a:p>
        </p:txBody>
      </p:sp>
    </p:spTree>
    <p:extLst>
      <p:ext uri="{BB962C8B-B14F-4D97-AF65-F5344CB8AC3E}">
        <p14:creationId xmlns:p14="http://schemas.microsoft.com/office/powerpoint/2010/main" val="1159469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16C9FF-31B3-43B8-8C6F-F244E112C15B}" type="datetimeFigureOut">
              <a:rPr lang="en-GB" smtClean="0"/>
              <a:pPr/>
              <a:t>18/05/2024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0379663-50A5-4BD8-B819-5BF4F6873909}" type="slidenum">
              <a:rPr lang="en-GB" smtClean="0"/>
              <a:pPr/>
              <a:t>‹#›</a:t>
            </a:fld>
            <a:endParaRPr lang="en-GB"/>
          </a:p>
        </p:txBody>
      </p:sp>
    </p:spTree>
    <p:extLst>
      <p:ext uri="{BB962C8B-B14F-4D97-AF65-F5344CB8AC3E}">
        <p14:creationId xmlns:p14="http://schemas.microsoft.com/office/powerpoint/2010/main" val="161581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016C9FF-31B3-43B8-8C6F-F244E112C15B}" type="datetimeFigureOut">
              <a:rPr lang="en-GB" smtClean="0"/>
              <a:pPr/>
              <a:t>18/05/2024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0379663-50A5-4BD8-B819-5BF4F6873909}" type="slidenum">
              <a:rPr lang="en-GB" smtClean="0"/>
              <a:pPr/>
              <a:t>‹#›</a:t>
            </a:fld>
            <a:endParaRPr lang="en-GB"/>
          </a:p>
        </p:txBody>
      </p:sp>
    </p:spTree>
    <p:extLst>
      <p:ext uri="{BB962C8B-B14F-4D97-AF65-F5344CB8AC3E}">
        <p14:creationId xmlns:p14="http://schemas.microsoft.com/office/powerpoint/2010/main" val="3051508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16C9FF-31B3-43B8-8C6F-F244E112C15B}" type="datetimeFigureOut">
              <a:rPr lang="en-GB" smtClean="0"/>
              <a:pPr/>
              <a:t>18/05/2024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0379663-50A5-4BD8-B819-5BF4F6873909}" type="slidenum">
              <a:rPr lang="en-GB" smtClean="0"/>
              <a:pPr/>
              <a:t>‹#›</a:t>
            </a:fld>
            <a:endParaRPr lang="en-GB"/>
          </a:p>
        </p:txBody>
      </p:sp>
    </p:spTree>
    <p:extLst>
      <p:ext uri="{BB962C8B-B14F-4D97-AF65-F5344CB8AC3E}">
        <p14:creationId xmlns:p14="http://schemas.microsoft.com/office/powerpoint/2010/main" val="495222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16C9FF-31B3-43B8-8C6F-F244E112C15B}" type="datetimeFigureOut">
              <a:rPr lang="en-GB" smtClean="0"/>
              <a:pPr/>
              <a:t>18/05/2024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379663-50A5-4BD8-B819-5BF4F6873909}" type="slidenum">
              <a:rPr lang="en-GB" smtClean="0"/>
              <a:pPr/>
              <a:t>‹#›</a:t>
            </a:fld>
            <a:endParaRPr lang="en-GB"/>
          </a:p>
        </p:txBody>
      </p:sp>
    </p:spTree>
    <p:extLst>
      <p:ext uri="{BB962C8B-B14F-4D97-AF65-F5344CB8AC3E}">
        <p14:creationId xmlns:p14="http://schemas.microsoft.com/office/powerpoint/2010/main" val="1636838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16C9FF-31B3-43B8-8C6F-F244E112C15B}" type="datetimeFigureOut">
              <a:rPr lang="en-GB" smtClean="0"/>
              <a:pPr/>
              <a:t>18/05/2024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379663-50A5-4BD8-B819-5BF4F6873909}" type="slidenum">
              <a:rPr lang="en-GB" smtClean="0"/>
              <a:pPr/>
              <a:t>‹#›</a:t>
            </a:fld>
            <a:endParaRPr lang="en-GB"/>
          </a:p>
        </p:txBody>
      </p:sp>
    </p:spTree>
    <p:extLst>
      <p:ext uri="{BB962C8B-B14F-4D97-AF65-F5344CB8AC3E}">
        <p14:creationId xmlns:p14="http://schemas.microsoft.com/office/powerpoint/2010/main" val="2968931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16C9FF-31B3-43B8-8C6F-F244E112C15B}" type="datetimeFigureOut">
              <a:rPr lang="en-GB" smtClean="0"/>
              <a:pPr/>
              <a:t>18/05/2024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379663-50A5-4BD8-B819-5BF4F6873909}" type="slidenum">
              <a:rPr lang="en-GB" smtClean="0"/>
              <a:pPr/>
              <a:t>‹#›</a:t>
            </a:fld>
            <a:endParaRPr lang="en-GB"/>
          </a:p>
        </p:txBody>
      </p:sp>
    </p:spTree>
    <p:extLst>
      <p:ext uri="{BB962C8B-B14F-4D97-AF65-F5344CB8AC3E}">
        <p14:creationId xmlns:p14="http://schemas.microsoft.com/office/powerpoint/2010/main" val="4857729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0038158-BF24-236A-501E-F3D8469173DD}"/>
              </a:ext>
            </a:extLst>
          </p:cNvPr>
          <p:cNvSpPr txBox="1"/>
          <p:nvPr/>
        </p:nvSpPr>
        <p:spPr>
          <a:xfrm>
            <a:off x="0" y="939800"/>
            <a:ext cx="9144000" cy="3046988"/>
          </a:xfrm>
          <a:prstGeom prst="rect">
            <a:avLst/>
          </a:prstGeom>
          <a:noFill/>
        </p:spPr>
        <p:txBody>
          <a:bodyPr wrap="square" rtlCol="0">
            <a:spAutoFit/>
          </a:bodyPr>
          <a:lstStyle/>
          <a:p>
            <a:pPr algn="ctr"/>
            <a:r>
              <a:rPr lang="en-US" sz="9600" dirty="0">
                <a:solidFill>
                  <a:schemeClr val="bg1"/>
                </a:solidFill>
              </a:rPr>
              <a:t>Bible Study</a:t>
            </a:r>
          </a:p>
          <a:p>
            <a:pPr algn="ctr"/>
            <a:r>
              <a:rPr lang="en-US" sz="9600" dirty="0">
                <a:solidFill>
                  <a:schemeClr val="bg1"/>
                </a:solidFill>
              </a:rPr>
              <a:t>1</a:t>
            </a:r>
            <a:r>
              <a:rPr lang="en-US" sz="9600" baseline="30000" dirty="0">
                <a:solidFill>
                  <a:schemeClr val="bg1"/>
                </a:solidFill>
              </a:rPr>
              <a:t>st</a:t>
            </a:r>
            <a:r>
              <a:rPr lang="en-US" sz="9600" dirty="0">
                <a:solidFill>
                  <a:schemeClr val="bg1"/>
                </a:solidFill>
              </a:rPr>
              <a:t> Peter</a:t>
            </a:r>
          </a:p>
        </p:txBody>
      </p:sp>
    </p:spTree>
    <p:extLst>
      <p:ext uri="{BB962C8B-B14F-4D97-AF65-F5344CB8AC3E}">
        <p14:creationId xmlns:p14="http://schemas.microsoft.com/office/powerpoint/2010/main" val="1482942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4D15C2-1CBF-9844-70EF-0E1CD646C42E}"/>
              </a:ext>
            </a:extLst>
          </p:cNvPr>
          <p:cNvSpPr txBox="1"/>
          <p:nvPr/>
        </p:nvSpPr>
        <p:spPr>
          <a:xfrm>
            <a:off x="0" y="654809"/>
            <a:ext cx="9144000" cy="267765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2"/>
            <a:endParaRPr lang="en-US" sz="2000" dirty="0">
              <a:solidFill>
                <a:schemeClr val="bg1"/>
              </a:solidFill>
            </a:endParaRPr>
          </a:p>
          <a:p>
            <a:pPr lvl="1"/>
            <a:r>
              <a:rPr lang="en-US" sz="2000" dirty="0">
                <a:solidFill>
                  <a:srgbClr val="FFFF00"/>
                </a:solidFill>
              </a:rPr>
              <a:t>Be sober, be vigilant; </a:t>
            </a:r>
          </a:p>
          <a:p>
            <a:pPr lvl="1"/>
            <a:r>
              <a:rPr lang="en-US" sz="2000" dirty="0">
                <a:solidFill>
                  <a:schemeClr val="bg1"/>
                </a:solidFill>
              </a:rPr>
              <a:t>(because your adversary the devil, as a roaring lion, walketh about, seeking whom he may devour)</a:t>
            </a:r>
          </a:p>
          <a:p>
            <a:pPr lvl="1"/>
            <a:r>
              <a:rPr lang="en-US" sz="2000" dirty="0">
                <a:solidFill>
                  <a:schemeClr val="bg1"/>
                </a:solidFill>
              </a:rPr>
              <a:t>Whom</a:t>
            </a:r>
            <a:r>
              <a:rPr lang="en-US" sz="2000" dirty="0">
                <a:solidFill>
                  <a:srgbClr val="FFFF00"/>
                </a:solidFill>
              </a:rPr>
              <a:t> resist </a:t>
            </a:r>
            <a:r>
              <a:rPr lang="en-US" sz="2000" dirty="0" err="1">
                <a:solidFill>
                  <a:srgbClr val="FFFF00"/>
                </a:solidFill>
              </a:rPr>
              <a:t>stedfast</a:t>
            </a:r>
            <a:r>
              <a:rPr lang="en-US" sz="2000" dirty="0">
                <a:solidFill>
                  <a:srgbClr val="FFFF00"/>
                </a:solidFill>
              </a:rPr>
              <a:t> in the faith, </a:t>
            </a:r>
          </a:p>
          <a:p>
            <a:pPr lvl="1"/>
            <a:r>
              <a:rPr lang="en-US" sz="2000" dirty="0">
                <a:solidFill>
                  <a:schemeClr val="bg1"/>
                </a:solidFill>
              </a:rPr>
              <a:t>(knowing that the same afflictions are accomplished in your brethren that are in the world.)</a:t>
            </a:r>
          </a:p>
        </p:txBody>
      </p:sp>
      <p:sp>
        <p:nvSpPr>
          <p:cNvPr id="3" name="Speech Bubble: Rectangle 2">
            <a:extLst>
              <a:ext uri="{FF2B5EF4-FFF2-40B4-BE49-F238E27FC236}">
                <a16:creationId xmlns:a16="http://schemas.microsoft.com/office/drawing/2014/main" id="{592CD2FC-AF08-9ED0-1575-61DC036416FD}"/>
              </a:ext>
            </a:extLst>
          </p:cNvPr>
          <p:cNvSpPr/>
          <p:nvPr/>
        </p:nvSpPr>
        <p:spPr>
          <a:xfrm>
            <a:off x="3378200" y="1261533"/>
            <a:ext cx="4673600" cy="5494865"/>
          </a:xfrm>
          <a:prstGeom prst="wedgeRectCallout">
            <a:avLst>
              <a:gd name="adj1" fmla="val -96637"/>
              <a:gd name="adj2" fmla="val -40954"/>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t>Reasons to stay sober</a:t>
            </a:r>
          </a:p>
          <a:p>
            <a:pPr algn="ctr"/>
            <a:r>
              <a:rPr lang="en-US" sz="1400" dirty="0"/>
              <a:t>(from resources across the web)</a:t>
            </a:r>
          </a:p>
          <a:p>
            <a:pPr lvl="1"/>
            <a:endParaRPr lang="en-US" dirty="0"/>
          </a:p>
          <a:p>
            <a:pPr marL="742950" lvl="1" indent="-285750">
              <a:buFont typeface="Arial" panose="020B0604020202020204" pitchFamily="34" charset="0"/>
              <a:buChar char="•"/>
            </a:pPr>
            <a:r>
              <a:rPr lang="en-US" dirty="0"/>
              <a:t>Improved Relationships</a:t>
            </a:r>
          </a:p>
          <a:p>
            <a:pPr marL="742950" lvl="1" indent="-285750">
              <a:buFont typeface="Arial" panose="020B0604020202020204" pitchFamily="34" charset="0"/>
              <a:buChar char="•"/>
            </a:pPr>
            <a:r>
              <a:rPr lang="en-US" dirty="0"/>
              <a:t>Mental benefits</a:t>
            </a:r>
          </a:p>
          <a:p>
            <a:pPr marL="742950" lvl="1" indent="-285750">
              <a:buFont typeface="Arial" panose="020B0604020202020204" pitchFamily="34" charset="0"/>
              <a:buChar char="•"/>
            </a:pPr>
            <a:r>
              <a:rPr lang="en-US" dirty="0"/>
              <a:t>Better sleep</a:t>
            </a:r>
          </a:p>
          <a:p>
            <a:pPr marL="742950" lvl="1" indent="-285750">
              <a:buFont typeface="Arial" panose="020B0604020202020204" pitchFamily="34" charset="0"/>
              <a:buChar char="•"/>
            </a:pPr>
            <a:r>
              <a:rPr lang="en-US" dirty="0"/>
              <a:t>Accomplish goals</a:t>
            </a:r>
          </a:p>
          <a:p>
            <a:pPr marL="742950" lvl="1" indent="-285750">
              <a:buFont typeface="Arial" panose="020B0604020202020204" pitchFamily="34" charset="0"/>
              <a:buChar char="•"/>
            </a:pPr>
            <a:r>
              <a:rPr lang="en-US" dirty="0"/>
              <a:t>Be a role model</a:t>
            </a:r>
          </a:p>
          <a:p>
            <a:pPr marL="742950" lvl="1" indent="-285750">
              <a:buFont typeface="Arial" panose="020B0604020202020204" pitchFamily="34" charset="0"/>
              <a:buChar char="•"/>
            </a:pPr>
            <a:r>
              <a:rPr lang="en-US" dirty="0"/>
              <a:t>Increased productivity</a:t>
            </a:r>
          </a:p>
          <a:p>
            <a:pPr marL="742950" lvl="1" indent="-285750">
              <a:buFont typeface="Arial" panose="020B0604020202020204" pitchFamily="34" charset="0"/>
              <a:buChar char="•"/>
            </a:pPr>
            <a:r>
              <a:rPr lang="en-US" dirty="0"/>
              <a:t>You have more money</a:t>
            </a:r>
          </a:p>
          <a:p>
            <a:pPr marL="742950" lvl="1" indent="-285750">
              <a:buFont typeface="Arial" panose="020B0604020202020204" pitchFamily="34" charset="0"/>
              <a:buChar char="•"/>
            </a:pPr>
            <a:r>
              <a:rPr lang="en-US" dirty="0"/>
              <a:t>Be healthier</a:t>
            </a:r>
          </a:p>
          <a:p>
            <a:pPr marL="742950" lvl="1" indent="-285750">
              <a:buFont typeface="Arial" panose="020B0604020202020204" pitchFamily="34" charset="0"/>
              <a:buChar char="•"/>
            </a:pPr>
            <a:r>
              <a:rPr lang="en-US" dirty="0"/>
              <a:t>Improved social interactions</a:t>
            </a:r>
          </a:p>
          <a:p>
            <a:pPr marL="742950" lvl="1" indent="-285750">
              <a:buFont typeface="Arial" panose="020B0604020202020204" pitchFamily="34" charset="0"/>
              <a:buChar char="•"/>
            </a:pPr>
            <a:r>
              <a:rPr lang="en-US" dirty="0"/>
              <a:t>More Energy</a:t>
            </a:r>
          </a:p>
          <a:p>
            <a:pPr marL="742950" lvl="1" indent="-285750">
              <a:buFont typeface="Arial" panose="020B0604020202020204" pitchFamily="34" charset="0"/>
              <a:buChar char="•"/>
            </a:pPr>
            <a:r>
              <a:rPr lang="en-US" dirty="0"/>
              <a:t>Increased mental clarity</a:t>
            </a:r>
          </a:p>
          <a:p>
            <a:pPr marL="742950" lvl="1" indent="-285750">
              <a:buFont typeface="Arial" panose="020B0604020202020204" pitchFamily="34" charset="0"/>
              <a:buChar char="•"/>
            </a:pPr>
            <a:r>
              <a:rPr lang="en-US" dirty="0"/>
              <a:t>Better Physical health</a:t>
            </a:r>
          </a:p>
          <a:p>
            <a:pPr marL="742950" lvl="1" indent="-285750">
              <a:buFont typeface="Arial" panose="020B0604020202020204" pitchFamily="34" charset="0"/>
              <a:buChar char="•"/>
            </a:pPr>
            <a:r>
              <a:rPr lang="en-US" dirty="0"/>
              <a:t>Weight loss</a:t>
            </a:r>
          </a:p>
          <a:p>
            <a:pPr marL="742950" lvl="1" indent="-285750">
              <a:buFont typeface="Arial" panose="020B0604020202020204" pitchFamily="34" charset="0"/>
              <a:buChar char="•"/>
            </a:pPr>
            <a:r>
              <a:rPr lang="en-US" dirty="0"/>
              <a:t>You worry less</a:t>
            </a:r>
          </a:p>
          <a:p>
            <a:pPr marL="742950" lvl="1" indent="-285750">
              <a:buFont typeface="Arial" panose="020B0604020202020204" pitchFamily="34" charset="0"/>
              <a:buChar char="•"/>
            </a:pPr>
            <a:r>
              <a:rPr lang="en-US" dirty="0"/>
              <a:t>Your memory improves</a:t>
            </a:r>
          </a:p>
          <a:p>
            <a:pPr lvl="2"/>
            <a:endParaRPr lang="en-GB" dirty="0"/>
          </a:p>
        </p:txBody>
      </p:sp>
    </p:spTree>
    <p:extLst>
      <p:ext uri="{BB962C8B-B14F-4D97-AF65-F5344CB8AC3E}">
        <p14:creationId xmlns:p14="http://schemas.microsoft.com/office/powerpoint/2010/main" val="1854864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4D15C2-1CBF-9844-70EF-0E1CD646C42E}"/>
              </a:ext>
            </a:extLst>
          </p:cNvPr>
          <p:cNvSpPr txBox="1"/>
          <p:nvPr/>
        </p:nvSpPr>
        <p:spPr>
          <a:xfrm>
            <a:off x="0" y="654809"/>
            <a:ext cx="9144000" cy="267765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2"/>
            <a:endParaRPr lang="en-US" sz="2000" dirty="0">
              <a:solidFill>
                <a:schemeClr val="bg1"/>
              </a:solidFill>
            </a:endParaRPr>
          </a:p>
          <a:p>
            <a:pPr lvl="1"/>
            <a:r>
              <a:rPr lang="en-US" sz="2000" dirty="0">
                <a:solidFill>
                  <a:srgbClr val="FFFF00"/>
                </a:solidFill>
              </a:rPr>
              <a:t>Be sober, be vigilant; </a:t>
            </a:r>
          </a:p>
          <a:p>
            <a:pPr lvl="1"/>
            <a:r>
              <a:rPr lang="en-US" sz="2000" dirty="0">
                <a:solidFill>
                  <a:schemeClr val="bg1"/>
                </a:solidFill>
              </a:rPr>
              <a:t>(because your adversary the devil, as a roaring lion, walketh about, seeking whom he may devour)</a:t>
            </a:r>
          </a:p>
          <a:p>
            <a:pPr lvl="1"/>
            <a:r>
              <a:rPr lang="en-US" sz="2000" dirty="0">
                <a:solidFill>
                  <a:schemeClr val="bg1"/>
                </a:solidFill>
              </a:rPr>
              <a:t>Whom</a:t>
            </a:r>
            <a:r>
              <a:rPr lang="en-US" sz="2000" dirty="0">
                <a:solidFill>
                  <a:srgbClr val="FFFF00"/>
                </a:solidFill>
              </a:rPr>
              <a:t> resist </a:t>
            </a:r>
            <a:r>
              <a:rPr lang="en-US" sz="2000" dirty="0" err="1">
                <a:solidFill>
                  <a:srgbClr val="FFFF00"/>
                </a:solidFill>
              </a:rPr>
              <a:t>stedfast</a:t>
            </a:r>
            <a:r>
              <a:rPr lang="en-US" sz="2000" dirty="0">
                <a:solidFill>
                  <a:srgbClr val="FFFF00"/>
                </a:solidFill>
              </a:rPr>
              <a:t> in the faith, </a:t>
            </a:r>
          </a:p>
          <a:p>
            <a:pPr lvl="1"/>
            <a:r>
              <a:rPr lang="en-US" sz="2000" dirty="0">
                <a:solidFill>
                  <a:schemeClr val="bg1"/>
                </a:solidFill>
              </a:rPr>
              <a:t>(knowing that the same afflictions are accomplished in your brethren that are in the world.)</a:t>
            </a:r>
          </a:p>
        </p:txBody>
      </p:sp>
      <p:sp>
        <p:nvSpPr>
          <p:cNvPr id="4" name="Speech Bubble: Rectangle 3">
            <a:extLst>
              <a:ext uri="{FF2B5EF4-FFF2-40B4-BE49-F238E27FC236}">
                <a16:creationId xmlns:a16="http://schemas.microsoft.com/office/drawing/2014/main" id="{DDD83E4D-A45B-5E8F-8560-D12C8D03710A}"/>
              </a:ext>
            </a:extLst>
          </p:cNvPr>
          <p:cNvSpPr/>
          <p:nvPr/>
        </p:nvSpPr>
        <p:spPr>
          <a:xfrm>
            <a:off x="1667933" y="3337530"/>
            <a:ext cx="7103534" cy="3288468"/>
          </a:xfrm>
          <a:prstGeom prst="wedgeRectCallout">
            <a:avLst>
              <a:gd name="adj1" fmla="val -49201"/>
              <a:gd name="adj2" fmla="val -90646"/>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400" dirty="0"/>
              <a:t>But the reason Peter gives </a:t>
            </a:r>
          </a:p>
          <a:p>
            <a:r>
              <a:rPr lang="en-US" sz="2400" dirty="0"/>
              <a:t>for us to stay in control of what we say and do is: </a:t>
            </a:r>
          </a:p>
          <a:p>
            <a:endParaRPr lang="en-US" sz="2400" dirty="0"/>
          </a:p>
          <a:p>
            <a:endParaRPr lang="en-US" sz="2400" dirty="0"/>
          </a:p>
          <a:p>
            <a:endParaRPr lang="en-US" sz="2400" dirty="0"/>
          </a:p>
          <a:p>
            <a:endParaRPr lang="en-US" sz="2400" dirty="0"/>
          </a:p>
          <a:p>
            <a:endParaRPr lang="en-US" sz="2400" dirty="0"/>
          </a:p>
        </p:txBody>
      </p:sp>
    </p:spTree>
    <p:extLst>
      <p:ext uri="{BB962C8B-B14F-4D97-AF65-F5344CB8AC3E}">
        <p14:creationId xmlns:p14="http://schemas.microsoft.com/office/powerpoint/2010/main" val="4243613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4D15C2-1CBF-9844-70EF-0E1CD646C42E}"/>
              </a:ext>
            </a:extLst>
          </p:cNvPr>
          <p:cNvSpPr txBox="1"/>
          <p:nvPr/>
        </p:nvSpPr>
        <p:spPr>
          <a:xfrm>
            <a:off x="0" y="654809"/>
            <a:ext cx="9144000" cy="267765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2"/>
            <a:endParaRPr lang="en-US" sz="2000" dirty="0">
              <a:solidFill>
                <a:schemeClr val="bg1"/>
              </a:solidFill>
            </a:endParaRPr>
          </a:p>
          <a:p>
            <a:pPr lvl="1"/>
            <a:r>
              <a:rPr lang="en-US" sz="2000" dirty="0">
                <a:solidFill>
                  <a:srgbClr val="FFFF00"/>
                </a:solidFill>
              </a:rPr>
              <a:t>Be sober, be vigilant; </a:t>
            </a:r>
          </a:p>
          <a:p>
            <a:pPr lvl="1"/>
            <a:r>
              <a:rPr lang="en-US" sz="2000" dirty="0">
                <a:solidFill>
                  <a:schemeClr val="bg1"/>
                </a:solidFill>
              </a:rPr>
              <a:t>(because your adversary the devil, as a roaring lion, walketh about, seeking whom he may devour)</a:t>
            </a:r>
          </a:p>
          <a:p>
            <a:pPr lvl="1"/>
            <a:r>
              <a:rPr lang="en-US" sz="2000" dirty="0">
                <a:solidFill>
                  <a:schemeClr val="bg1"/>
                </a:solidFill>
              </a:rPr>
              <a:t>Whom</a:t>
            </a:r>
            <a:r>
              <a:rPr lang="en-US" sz="2000" dirty="0">
                <a:solidFill>
                  <a:srgbClr val="FFFF00"/>
                </a:solidFill>
              </a:rPr>
              <a:t> resist </a:t>
            </a:r>
            <a:r>
              <a:rPr lang="en-US" sz="2000" dirty="0" err="1">
                <a:solidFill>
                  <a:srgbClr val="FFFF00"/>
                </a:solidFill>
              </a:rPr>
              <a:t>stedfast</a:t>
            </a:r>
            <a:r>
              <a:rPr lang="en-US" sz="2000" dirty="0">
                <a:solidFill>
                  <a:srgbClr val="FFFF00"/>
                </a:solidFill>
              </a:rPr>
              <a:t> in the faith, </a:t>
            </a:r>
          </a:p>
          <a:p>
            <a:pPr lvl="1"/>
            <a:r>
              <a:rPr lang="en-US" sz="2000" dirty="0">
                <a:solidFill>
                  <a:schemeClr val="bg1"/>
                </a:solidFill>
              </a:rPr>
              <a:t>(knowing that the same afflictions are accomplished in your brethren that are in the world.)</a:t>
            </a:r>
          </a:p>
        </p:txBody>
      </p:sp>
      <p:sp>
        <p:nvSpPr>
          <p:cNvPr id="3" name="Speech Bubble: Rectangle 2">
            <a:extLst>
              <a:ext uri="{FF2B5EF4-FFF2-40B4-BE49-F238E27FC236}">
                <a16:creationId xmlns:a16="http://schemas.microsoft.com/office/drawing/2014/main" id="{592CD2FC-AF08-9ED0-1575-61DC036416FD}"/>
              </a:ext>
            </a:extLst>
          </p:cNvPr>
          <p:cNvSpPr/>
          <p:nvPr/>
        </p:nvSpPr>
        <p:spPr>
          <a:xfrm>
            <a:off x="1667933" y="3332465"/>
            <a:ext cx="7103534" cy="3288468"/>
          </a:xfrm>
          <a:prstGeom prst="wedgeRectCallout">
            <a:avLst>
              <a:gd name="adj1" fmla="val -41573"/>
              <a:gd name="adj2" fmla="val -8549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400" dirty="0"/>
              <a:t>But the reason Peter gives </a:t>
            </a:r>
          </a:p>
          <a:p>
            <a:r>
              <a:rPr lang="en-US" sz="2400" dirty="0"/>
              <a:t>for us to stay in control of what we say and do is: </a:t>
            </a:r>
          </a:p>
          <a:p>
            <a:endParaRPr lang="en-US" sz="2400" dirty="0"/>
          </a:p>
          <a:p>
            <a:r>
              <a:rPr lang="en-US" sz="2400" dirty="0"/>
              <a:t>because we have an enemy </a:t>
            </a:r>
          </a:p>
          <a:p>
            <a:r>
              <a:rPr lang="en-US" sz="2400" dirty="0"/>
              <a:t>	who wants to devour us!</a:t>
            </a:r>
          </a:p>
          <a:p>
            <a:endParaRPr lang="en-US" sz="2400" dirty="0"/>
          </a:p>
          <a:p>
            <a:r>
              <a:rPr lang="en-US" sz="2400" dirty="0"/>
              <a:t>Peter describes him as a roaring lion!</a:t>
            </a:r>
          </a:p>
        </p:txBody>
      </p:sp>
      <p:sp>
        <p:nvSpPr>
          <p:cNvPr id="4" name="Speech Bubble: Rectangle 3">
            <a:extLst>
              <a:ext uri="{FF2B5EF4-FFF2-40B4-BE49-F238E27FC236}">
                <a16:creationId xmlns:a16="http://schemas.microsoft.com/office/drawing/2014/main" id="{DDD83E4D-A45B-5E8F-8560-D12C8D03710A}"/>
              </a:ext>
            </a:extLst>
          </p:cNvPr>
          <p:cNvSpPr/>
          <p:nvPr/>
        </p:nvSpPr>
        <p:spPr>
          <a:xfrm>
            <a:off x="1667933" y="3337530"/>
            <a:ext cx="7103534" cy="3288468"/>
          </a:xfrm>
          <a:prstGeom prst="wedgeRectCallout">
            <a:avLst>
              <a:gd name="adj1" fmla="val -810"/>
              <a:gd name="adj2" fmla="val -87814"/>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400" dirty="0"/>
              <a:t>But the reason Peter gives </a:t>
            </a:r>
          </a:p>
          <a:p>
            <a:r>
              <a:rPr lang="en-US" sz="2400" dirty="0"/>
              <a:t>for us to stay in control of what we say and do is: </a:t>
            </a:r>
          </a:p>
          <a:p>
            <a:endParaRPr lang="en-US" sz="2400" dirty="0"/>
          </a:p>
          <a:p>
            <a:r>
              <a:rPr lang="en-US" sz="2400" dirty="0"/>
              <a:t>because we have an enemy </a:t>
            </a:r>
          </a:p>
          <a:p>
            <a:r>
              <a:rPr lang="en-US" sz="2400" dirty="0"/>
              <a:t>	who wants to devour us!</a:t>
            </a:r>
          </a:p>
          <a:p>
            <a:endParaRPr lang="en-US" sz="2400" dirty="0"/>
          </a:p>
          <a:p>
            <a:r>
              <a:rPr lang="en-US" sz="2400" dirty="0"/>
              <a:t>Peter describes him as a roaring lion!</a:t>
            </a:r>
          </a:p>
        </p:txBody>
      </p:sp>
      <p:pic>
        <p:nvPicPr>
          <p:cNvPr id="6" name="Picture 5">
            <a:extLst>
              <a:ext uri="{FF2B5EF4-FFF2-40B4-BE49-F238E27FC236}">
                <a16:creationId xmlns:a16="http://schemas.microsoft.com/office/drawing/2014/main" id="{88256C6A-752A-E0D9-8B8D-2C004FA729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6443132" y="4267642"/>
            <a:ext cx="2396068" cy="2494238"/>
          </a:xfrm>
          <a:prstGeom prst="rect">
            <a:avLst/>
          </a:prstGeom>
          <a:effectLst>
            <a:softEdge rad="317500"/>
          </a:effectLst>
        </p:spPr>
      </p:pic>
    </p:spTree>
    <p:extLst>
      <p:ext uri="{BB962C8B-B14F-4D97-AF65-F5344CB8AC3E}">
        <p14:creationId xmlns:p14="http://schemas.microsoft.com/office/powerpoint/2010/main" val="4271039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4D15C2-1CBF-9844-70EF-0E1CD646C42E}"/>
              </a:ext>
            </a:extLst>
          </p:cNvPr>
          <p:cNvSpPr txBox="1"/>
          <p:nvPr/>
        </p:nvSpPr>
        <p:spPr>
          <a:xfrm>
            <a:off x="0" y="654809"/>
            <a:ext cx="9144000" cy="267765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2"/>
            <a:endParaRPr lang="en-US" sz="2000" dirty="0">
              <a:solidFill>
                <a:schemeClr val="bg1"/>
              </a:solidFill>
            </a:endParaRPr>
          </a:p>
          <a:p>
            <a:pPr lvl="1"/>
            <a:r>
              <a:rPr lang="en-US" sz="2000" dirty="0">
                <a:solidFill>
                  <a:srgbClr val="FFFF00"/>
                </a:solidFill>
              </a:rPr>
              <a:t>Be sober, be vigilant; </a:t>
            </a:r>
          </a:p>
          <a:p>
            <a:pPr lvl="1"/>
            <a:r>
              <a:rPr lang="en-US" sz="2000" dirty="0">
                <a:solidFill>
                  <a:schemeClr val="bg1"/>
                </a:solidFill>
              </a:rPr>
              <a:t>(because your adversary the devil, as a roaring lion, walketh about, seeking whom he may devour)</a:t>
            </a:r>
          </a:p>
          <a:p>
            <a:pPr lvl="1"/>
            <a:r>
              <a:rPr lang="en-US" sz="2000" dirty="0">
                <a:solidFill>
                  <a:schemeClr val="bg1"/>
                </a:solidFill>
              </a:rPr>
              <a:t>Whom</a:t>
            </a:r>
            <a:r>
              <a:rPr lang="en-US" sz="2000" dirty="0">
                <a:solidFill>
                  <a:srgbClr val="FFFF00"/>
                </a:solidFill>
              </a:rPr>
              <a:t> resist </a:t>
            </a:r>
            <a:r>
              <a:rPr lang="en-US" sz="2000" dirty="0" err="1">
                <a:solidFill>
                  <a:srgbClr val="FFFF00"/>
                </a:solidFill>
              </a:rPr>
              <a:t>stedfast</a:t>
            </a:r>
            <a:r>
              <a:rPr lang="en-US" sz="2000" dirty="0">
                <a:solidFill>
                  <a:srgbClr val="FFFF00"/>
                </a:solidFill>
              </a:rPr>
              <a:t> in the faith, </a:t>
            </a:r>
          </a:p>
          <a:p>
            <a:pPr lvl="1"/>
            <a:r>
              <a:rPr lang="en-US" sz="2000" dirty="0">
                <a:solidFill>
                  <a:schemeClr val="bg1"/>
                </a:solidFill>
              </a:rPr>
              <a:t>(knowing that the same afflictions are accomplished in your brethren that are in the world.)</a:t>
            </a:r>
          </a:p>
        </p:txBody>
      </p:sp>
      <p:sp>
        <p:nvSpPr>
          <p:cNvPr id="3" name="Speech Bubble: Rectangle 2">
            <a:extLst>
              <a:ext uri="{FF2B5EF4-FFF2-40B4-BE49-F238E27FC236}">
                <a16:creationId xmlns:a16="http://schemas.microsoft.com/office/drawing/2014/main" id="{592CD2FC-AF08-9ED0-1575-61DC036416FD}"/>
              </a:ext>
            </a:extLst>
          </p:cNvPr>
          <p:cNvSpPr/>
          <p:nvPr/>
        </p:nvSpPr>
        <p:spPr>
          <a:xfrm>
            <a:off x="1667933" y="3332465"/>
            <a:ext cx="7103534" cy="3288468"/>
          </a:xfrm>
          <a:prstGeom prst="wedgeRectCallout">
            <a:avLst>
              <a:gd name="adj1" fmla="val -2479"/>
              <a:gd name="adj2" fmla="val -89359"/>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b="1" dirty="0">
                <a:solidFill>
                  <a:srgbClr val="FFFF00"/>
                </a:solidFill>
              </a:rPr>
              <a:t>Amos 3:4</a:t>
            </a:r>
          </a:p>
          <a:p>
            <a:r>
              <a:rPr lang="en-US" dirty="0"/>
              <a:t>Will a lion roar in the forest, when he hath no prey?</a:t>
            </a:r>
          </a:p>
          <a:p>
            <a:r>
              <a:rPr lang="en-US" dirty="0"/>
              <a:t>will a young lion cry out of his den, if he have taken nothing? </a:t>
            </a:r>
          </a:p>
          <a:p>
            <a:endParaRPr lang="en-US" dirty="0"/>
          </a:p>
          <a:p>
            <a:r>
              <a:rPr lang="en-US" dirty="0"/>
              <a:t>A lion will not roar, unless he has the prey in his sight, or in his paws; </a:t>
            </a:r>
          </a:p>
          <a:p>
            <a:r>
              <a:rPr lang="en-US" dirty="0"/>
              <a:t>he roars when he first sees it, whereby he terrifies the creature, that it cannot move till he comes up to it; and when he has got it in his paws, he again roars over it.</a:t>
            </a:r>
          </a:p>
          <a:p>
            <a:endParaRPr lang="en-US" dirty="0"/>
          </a:p>
          <a:p>
            <a:endParaRPr lang="en-US" dirty="0"/>
          </a:p>
          <a:p>
            <a:endParaRPr lang="en-GB" dirty="0"/>
          </a:p>
        </p:txBody>
      </p:sp>
    </p:spTree>
    <p:extLst>
      <p:ext uri="{BB962C8B-B14F-4D97-AF65-F5344CB8AC3E}">
        <p14:creationId xmlns:p14="http://schemas.microsoft.com/office/powerpoint/2010/main" val="1943124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4D15C2-1CBF-9844-70EF-0E1CD646C42E}"/>
              </a:ext>
            </a:extLst>
          </p:cNvPr>
          <p:cNvSpPr txBox="1"/>
          <p:nvPr/>
        </p:nvSpPr>
        <p:spPr>
          <a:xfrm>
            <a:off x="0" y="654809"/>
            <a:ext cx="9144000" cy="267765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2"/>
            <a:endParaRPr lang="en-US" sz="2000" dirty="0">
              <a:solidFill>
                <a:schemeClr val="bg1"/>
              </a:solidFill>
            </a:endParaRPr>
          </a:p>
          <a:p>
            <a:pPr lvl="1"/>
            <a:r>
              <a:rPr lang="en-US" sz="2000" dirty="0">
                <a:solidFill>
                  <a:srgbClr val="FFFF00"/>
                </a:solidFill>
              </a:rPr>
              <a:t>Be sober, be vigilant; </a:t>
            </a:r>
          </a:p>
          <a:p>
            <a:pPr lvl="1"/>
            <a:r>
              <a:rPr lang="en-US" sz="2000" dirty="0">
                <a:solidFill>
                  <a:schemeClr val="bg1"/>
                </a:solidFill>
              </a:rPr>
              <a:t>(because your adversary the devil, as a roaring lion, walketh about, seeking whom he may devour)</a:t>
            </a:r>
          </a:p>
          <a:p>
            <a:pPr lvl="1"/>
            <a:r>
              <a:rPr lang="en-US" sz="2000" dirty="0">
                <a:solidFill>
                  <a:schemeClr val="bg1"/>
                </a:solidFill>
              </a:rPr>
              <a:t>Whom</a:t>
            </a:r>
            <a:r>
              <a:rPr lang="en-US" sz="2000" dirty="0">
                <a:solidFill>
                  <a:srgbClr val="FFFF00"/>
                </a:solidFill>
              </a:rPr>
              <a:t> resist </a:t>
            </a:r>
            <a:r>
              <a:rPr lang="en-US" sz="2000" dirty="0" err="1">
                <a:solidFill>
                  <a:srgbClr val="FFFF00"/>
                </a:solidFill>
              </a:rPr>
              <a:t>stedfast</a:t>
            </a:r>
            <a:r>
              <a:rPr lang="en-US" sz="2000" dirty="0">
                <a:solidFill>
                  <a:srgbClr val="FFFF00"/>
                </a:solidFill>
              </a:rPr>
              <a:t> in the faith, </a:t>
            </a:r>
          </a:p>
          <a:p>
            <a:pPr lvl="1"/>
            <a:r>
              <a:rPr lang="en-US" sz="2000" dirty="0">
                <a:solidFill>
                  <a:schemeClr val="bg1"/>
                </a:solidFill>
              </a:rPr>
              <a:t>(knowing that the same afflictions are accomplished in your brethren that are in the world.)</a:t>
            </a:r>
          </a:p>
        </p:txBody>
      </p:sp>
      <p:sp>
        <p:nvSpPr>
          <p:cNvPr id="3" name="Speech Bubble: Rectangle 2">
            <a:extLst>
              <a:ext uri="{FF2B5EF4-FFF2-40B4-BE49-F238E27FC236}">
                <a16:creationId xmlns:a16="http://schemas.microsoft.com/office/drawing/2014/main" id="{592CD2FC-AF08-9ED0-1575-61DC036416FD}"/>
              </a:ext>
            </a:extLst>
          </p:cNvPr>
          <p:cNvSpPr/>
          <p:nvPr/>
        </p:nvSpPr>
        <p:spPr>
          <a:xfrm>
            <a:off x="4106333" y="1227667"/>
            <a:ext cx="4910667" cy="5494865"/>
          </a:xfrm>
          <a:prstGeom prst="wedgeRectCallout">
            <a:avLst>
              <a:gd name="adj1" fmla="val -87178"/>
              <a:gd name="adj2" fmla="val -32479"/>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900" dirty="0">
                <a:solidFill>
                  <a:srgbClr val="FFFF00"/>
                </a:solidFill>
              </a:rPr>
              <a:t>What does the Bible say the devil wants to do?</a:t>
            </a:r>
          </a:p>
          <a:p>
            <a:pPr algn="ctr"/>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p:txBody>
      </p:sp>
    </p:spTree>
    <p:extLst>
      <p:ext uri="{BB962C8B-B14F-4D97-AF65-F5344CB8AC3E}">
        <p14:creationId xmlns:p14="http://schemas.microsoft.com/office/powerpoint/2010/main" val="20068972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4D15C2-1CBF-9844-70EF-0E1CD646C42E}"/>
              </a:ext>
            </a:extLst>
          </p:cNvPr>
          <p:cNvSpPr txBox="1"/>
          <p:nvPr/>
        </p:nvSpPr>
        <p:spPr>
          <a:xfrm>
            <a:off x="0" y="654809"/>
            <a:ext cx="9144000" cy="267765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2"/>
            <a:endParaRPr lang="en-US" sz="2000" dirty="0">
              <a:solidFill>
                <a:schemeClr val="bg1"/>
              </a:solidFill>
            </a:endParaRPr>
          </a:p>
          <a:p>
            <a:pPr lvl="1"/>
            <a:r>
              <a:rPr lang="en-US" sz="2000" dirty="0">
                <a:solidFill>
                  <a:srgbClr val="FFFF00"/>
                </a:solidFill>
              </a:rPr>
              <a:t>Be sober, be vigilant; </a:t>
            </a:r>
          </a:p>
          <a:p>
            <a:pPr lvl="1"/>
            <a:r>
              <a:rPr lang="en-US" sz="2000" dirty="0">
                <a:solidFill>
                  <a:schemeClr val="bg1"/>
                </a:solidFill>
              </a:rPr>
              <a:t>(because your adversary the devil, as a roaring lion, walketh about, seeking whom he may devour)</a:t>
            </a:r>
          </a:p>
          <a:p>
            <a:pPr lvl="1"/>
            <a:r>
              <a:rPr lang="en-US" sz="2000" dirty="0">
                <a:solidFill>
                  <a:schemeClr val="bg1"/>
                </a:solidFill>
              </a:rPr>
              <a:t>Whom</a:t>
            </a:r>
            <a:r>
              <a:rPr lang="en-US" sz="2000" dirty="0">
                <a:solidFill>
                  <a:srgbClr val="FFFF00"/>
                </a:solidFill>
              </a:rPr>
              <a:t> resist </a:t>
            </a:r>
            <a:r>
              <a:rPr lang="en-US" sz="2000" dirty="0" err="1">
                <a:solidFill>
                  <a:srgbClr val="FFFF00"/>
                </a:solidFill>
              </a:rPr>
              <a:t>stedfast</a:t>
            </a:r>
            <a:r>
              <a:rPr lang="en-US" sz="2000" dirty="0">
                <a:solidFill>
                  <a:srgbClr val="FFFF00"/>
                </a:solidFill>
              </a:rPr>
              <a:t> in the faith, </a:t>
            </a:r>
          </a:p>
          <a:p>
            <a:pPr lvl="1"/>
            <a:r>
              <a:rPr lang="en-US" sz="2000" dirty="0">
                <a:solidFill>
                  <a:schemeClr val="bg1"/>
                </a:solidFill>
              </a:rPr>
              <a:t>(knowing that the same afflictions are accomplished in your brethren that are in the world.)</a:t>
            </a:r>
          </a:p>
        </p:txBody>
      </p:sp>
      <p:sp>
        <p:nvSpPr>
          <p:cNvPr id="3" name="Speech Bubble: Rectangle 2">
            <a:extLst>
              <a:ext uri="{FF2B5EF4-FFF2-40B4-BE49-F238E27FC236}">
                <a16:creationId xmlns:a16="http://schemas.microsoft.com/office/drawing/2014/main" id="{592CD2FC-AF08-9ED0-1575-61DC036416FD}"/>
              </a:ext>
            </a:extLst>
          </p:cNvPr>
          <p:cNvSpPr/>
          <p:nvPr/>
        </p:nvSpPr>
        <p:spPr>
          <a:xfrm>
            <a:off x="4106333" y="1227667"/>
            <a:ext cx="4910667" cy="5494865"/>
          </a:xfrm>
          <a:prstGeom prst="wedgeRectCallout">
            <a:avLst>
              <a:gd name="adj1" fmla="val -87178"/>
              <a:gd name="adj2" fmla="val -32479"/>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900" dirty="0">
                <a:solidFill>
                  <a:srgbClr val="FFFF00"/>
                </a:solidFill>
              </a:rPr>
              <a:t>What does the Bible say the devil wants to do?</a:t>
            </a:r>
          </a:p>
          <a:p>
            <a:pPr algn="ctr"/>
            <a:endParaRPr lang="en-US" sz="1600" dirty="0"/>
          </a:p>
          <a:p>
            <a:endParaRPr lang="en-US" sz="1600" dirty="0"/>
          </a:p>
          <a:p>
            <a:r>
              <a:rPr lang="en-US" dirty="0">
                <a:solidFill>
                  <a:srgbClr val="FFFF00"/>
                </a:solidFill>
              </a:rPr>
              <a:t>Deceive us: </a:t>
            </a:r>
            <a:r>
              <a:rPr lang="en-US" dirty="0"/>
              <a:t>Genesis 3:13; Revelation 12:9</a:t>
            </a:r>
          </a:p>
          <a:p>
            <a:r>
              <a:rPr lang="en-US" dirty="0">
                <a:solidFill>
                  <a:srgbClr val="FFFF00"/>
                </a:solidFill>
              </a:rPr>
              <a:t>Forget the Word of God: </a:t>
            </a:r>
            <a:r>
              <a:rPr lang="en-US" dirty="0"/>
              <a:t>Matthew 13:19 </a:t>
            </a:r>
          </a:p>
          <a:p>
            <a:r>
              <a:rPr lang="en-US" dirty="0">
                <a:solidFill>
                  <a:srgbClr val="FFFF00"/>
                </a:solidFill>
              </a:rPr>
              <a:t>Remain unsaved: </a:t>
            </a:r>
            <a:r>
              <a:rPr lang="en-US" dirty="0"/>
              <a:t>2 Corinthians 4:4</a:t>
            </a:r>
          </a:p>
          <a:p>
            <a:r>
              <a:rPr lang="en-US" dirty="0">
                <a:solidFill>
                  <a:srgbClr val="FFFF00"/>
                </a:solidFill>
              </a:rPr>
              <a:t>Continue to commit sin: </a:t>
            </a:r>
            <a:r>
              <a:rPr lang="en-US" dirty="0"/>
              <a:t>1 John 3:8</a:t>
            </a:r>
          </a:p>
          <a:p>
            <a:r>
              <a:rPr lang="en-US" dirty="0">
                <a:solidFill>
                  <a:srgbClr val="FFFF00"/>
                </a:solidFill>
              </a:rPr>
              <a:t>Be disobedient to God: </a:t>
            </a:r>
            <a:r>
              <a:rPr lang="en-US" dirty="0"/>
              <a:t>Ephesians 2:2</a:t>
            </a:r>
          </a:p>
          <a:p>
            <a:r>
              <a:rPr lang="en-US" dirty="0">
                <a:solidFill>
                  <a:srgbClr val="FFFF00"/>
                </a:solidFill>
              </a:rPr>
              <a:t>Believe false doctrine: </a:t>
            </a:r>
            <a:r>
              <a:rPr lang="en-US" dirty="0"/>
              <a:t>1 Timothy 4:1</a:t>
            </a:r>
          </a:p>
          <a:p>
            <a:r>
              <a:rPr lang="en-US" dirty="0">
                <a:solidFill>
                  <a:srgbClr val="FFFF00"/>
                </a:solidFill>
              </a:rPr>
              <a:t>Fall away from faith in God: </a:t>
            </a:r>
            <a:r>
              <a:rPr lang="en-US" dirty="0"/>
              <a:t>Ephesians 6:13</a:t>
            </a:r>
          </a:p>
          <a:p>
            <a:r>
              <a:rPr lang="en-US" dirty="0">
                <a:solidFill>
                  <a:srgbClr val="FFFF00"/>
                </a:solidFill>
              </a:rPr>
              <a:t>Tempt God: </a:t>
            </a:r>
            <a:r>
              <a:rPr lang="en-US" dirty="0"/>
              <a:t>Matthew 4:1-25 </a:t>
            </a:r>
          </a:p>
          <a:p>
            <a:r>
              <a:rPr lang="en-US" dirty="0">
                <a:solidFill>
                  <a:srgbClr val="FFFF00"/>
                </a:solidFill>
              </a:rPr>
              <a:t>Be an angry, vengeful person: </a:t>
            </a:r>
            <a:r>
              <a:rPr lang="en-US" dirty="0"/>
              <a:t>Ephesians 4:27</a:t>
            </a:r>
          </a:p>
          <a:p>
            <a:r>
              <a:rPr lang="en-US" dirty="0">
                <a:solidFill>
                  <a:srgbClr val="FFFF00"/>
                </a:solidFill>
              </a:rPr>
              <a:t>Be a liar like himself: </a:t>
            </a:r>
            <a:r>
              <a:rPr lang="en-US" dirty="0"/>
              <a:t>John 8:44</a:t>
            </a:r>
          </a:p>
          <a:p>
            <a:r>
              <a:rPr lang="en-US" dirty="0">
                <a:solidFill>
                  <a:srgbClr val="FFFF00"/>
                </a:solidFill>
              </a:rPr>
              <a:t>Be independent of God: </a:t>
            </a:r>
            <a:r>
              <a:rPr lang="en-US" dirty="0"/>
              <a:t>James 4:7</a:t>
            </a:r>
          </a:p>
          <a:p>
            <a:r>
              <a:rPr lang="en-US" dirty="0">
                <a:solidFill>
                  <a:srgbClr val="FFFF00"/>
                </a:solidFill>
              </a:rPr>
              <a:t>Worship him instead of God: </a:t>
            </a:r>
            <a:r>
              <a:rPr lang="en-US" dirty="0"/>
              <a:t>Matthew 4:9</a:t>
            </a:r>
          </a:p>
          <a:p>
            <a:r>
              <a:rPr lang="en-US" dirty="0">
                <a:solidFill>
                  <a:srgbClr val="FFFF00"/>
                </a:solidFill>
              </a:rPr>
              <a:t>Live without restraint: </a:t>
            </a:r>
            <a:r>
              <a:rPr lang="en-US" dirty="0"/>
              <a:t>2 Thessalonians 2:3-4; 9</a:t>
            </a:r>
          </a:p>
          <a:p>
            <a:endParaRPr lang="en-US" dirty="0"/>
          </a:p>
          <a:p>
            <a:r>
              <a:rPr lang="en-US" dirty="0"/>
              <a:t>In other words: </a:t>
            </a:r>
            <a:r>
              <a:rPr lang="en-US" dirty="0">
                <a:solidFill>
                  <a:srgbClr val="FFFF00"/>
                </a:solidFill>
              </a:rPr>
              <a:t>Devour you: </a:t>
            </a:r>
            <a:r>
              <a:rPr lang="en-US" dirty="0"/>
              <a:t>1 Peter 5:8</a:t>
            </a:r>
            <a:endParaRPr lang="en-GB" dirty="0"/>
          </a:p>
        </p:txBody>
      </p:sp>
    </p:spTree>
    <p:extLst>
      <p:ext uri="{BB962C8B-B14F-4D97-AF65-F5344CB8AC3E}">
        <p14:creationId xmlns:p14="http://schemas.microsoft.com/office/powerpoint/2010/main" val="1779616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4D15C2-1CBF-9844-70EF-0E1CD646C42E}"/>
              </a:ext>
            </a:extLst>
          </p:cNvPr>
          <p:cNvSpPr txBox="1"/>
          <p:nvPr/>
        </p:nvSpPr>
        <p:spPr>
          <a:xfrm>
            <a:off x="0" y="654809"/>
            <a:ext cx="9144000" cy="267765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2"/>
            <a:endParaRPr lang="en-US" sz="2000" dirty="0">
              <a:solidFill>
                <a:schemeClr val="bg1"/>
              </a:solidFill>
            </a:endParaRPr>
          </a:p>
          <a:p>
            <a:pPr lvl="1"/>
            <a:r>
              <a:rPr lang="en-US" sz="2000" dirty="0">
                <a:solidFill>
                  <a:srgbClr val="FFFF00"/>
                </a:solidFill>
              </a:rPr>
              <a:t>Be sober, be vigilant; </a:t>
            </a:r>
          </a:p>
          <a:p>
            <a:pPr lvl="1"/>
            <a:r>
              <a:rPr lang="en-US" sz="2000" dirty="0">
                <a:solidFill>
                  <a:schemeClr val="bg1"/>
                </a:solidFill>
              </a:rPr>
              <a:t>(because your adversary the devil, as a roaring lion, walketh about, seeking whom he may devour)</a:t>
            </a:r>
          </a:p>
          <a:p>
            <a:pPr lvl="1"/>
            <a:r>
              <a:rPr lang="en-US" sz="2000" dirty="0">
                <a:solidFill>
                  <a:schemeClr val="bg1"/>
                </a:solidFill>
              </a:rPr>
              <a:t>Whom</a:t>
            </a:r>
            <a:r>
              <a:rPr lang="en-US" sz="2000" dirty="0">
                <a:solidFill>
                  <a:srgbClr val="FFFF00"/>
                </a:solidFill>
              </a:rPr>
              <a:t> resist </a:t>
            </a:r>
            <a:r>
              <a:rPr lang="en-US" sz="2000" dirty="0" err="1">
                <a:solidFill>
                  <a:srgbClr val="FFFF00"/>
                </a:solidFill>
              </a:rPr>
              <a:t>stedfast</a:t>
            </a:r>
            <a:r>
              <a:rPr lang="en-US" sz="2000" dirty="0">
                <a:solidFill>
                  <a:srgbClr val="FFFF00"/>
                </a:solidFill>
              </a:rPr>
              <a:t> in the faith, </a:t>
            </a:r>
          </a:p>
          <a:p>
            <a:pPr lvl="1"/>
            <a:r>
              <a:rPr lang="en-US" sz="2000" dirty="0">
                <a:solidFill>
                  <a:schemeClr val="bg1"/>
                </a:solidFill>
              </a:rPr>
              <a:t>(knowing that the same afflictions are accomplished in your brethren that are in the world.)</a:t>
            </a:r>
          </a:p>
        </p:txBody>
      </p:sp>
      <p:sp>
        <p:nvSpPr>
          <p:cNvPr id="3" name="Speech Bubble: Rectangle 2">
            <a:extLst>
              <a:ext uri="{FF2B5EF4-FFF2-40B4-BE49-F238E27FC236}">
                <a16:creationId xmlns:a16="http://schemas.microsoft.com/office/drawing/2014/main" id="{592CD2FC-AF08-9ED0-1575-61DC036416FD}"/>
              </a:ext>
            </a:extLst>
          </p:cNvPr>
          <p:cNvSpPr/>
          <p:nvPr/>
        </p:nvSpPr>
        <p:spPr>
          <a:xfrm>
            <a:off x="1634066" y="3014133"/>
            <a:ext cx="7103534" cy="3039533"/>
          </a:xfrm>
          <a:prstGeom prst="wedgeRectCallout">
            <a:avLst>
              <a:gd name="adj1" fmla="val -44792"/>
              <a:gd name="adj2" fmla="val -9237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1"/>
            <a:r>
              <a:rPr lang="en-US" dirty="0"/>
              <a:t>g1127. </a:t>
            </a:r>
            <a:r>
              <a:rPr lang="en-US" dirty="0" err="1"/>
              <a:t>γρηγορεύω</a:t>
            </a:r>
            <a:r>
              <a:rPr lang="en-US" dirty="0"/>
              <a:t> </a:t>
            </a:r>
            <a:r>
              <a:rPr lang="en-US" dirty="0" err="1"/>
              <a:t>grēgoreuo</a:t>
            </a:r>
            <a:r>
              <a:rPr lang="en-US" dirty="0"/>
              <a:t>̄; to keep awake, i.e. watch </a:t>
            </a:r>
          </a:p>
          <a:p>
            <a:pPr lvl="1"/>
            <a:endParaRPr lang="en-US" dirty="0"/>
          </a:p>
          <a:p>
            <a:pPr lvl="1"/>
            <a:r>
              <a:rPr lang="en-US" dirty="0"/>
              <a:t>AV (23) - watch 21, wake 1, be vigilant 1;</a:t>
            </a:r>
          </a:p>
          <a:p>
            <a:pPr lvl="1"/>
            <a:endParaRPr lang="en-US" dirty="0"/>
          </a:p>
          <a:p>
            <a:pPr lvl="1"/>
            <a:r>
              <a:rPr lang="en-US" dirty="0"/>
              <a:t>to watch, give strict attention to, be cautious,</a:t>
            </a:r>
          </a:p>
          <a:p>
            <a:pPr lvl="1"/>
            <a:r>
              <a:rPr lang="en-US" dirty="0"/>
              <a:t>to take heed lest some destructive calamity suddenly overtake you</a:t>
            </a:r>
            <a:endParaRPr lang="en-GB" dirty="0"/>
          </a:p>
        </p:txBody>
      </p:sp>
    </p:spTree>
    <p:extLst>
      <p:ext uri="{BB962C8B-B14F-4D97-AF65-F5344CB8AC3E}">
        <p14:creationId xmlns:p14="http://schemas.microsoft.com/office/powerpoint/2010/main" val="216724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4D15C2-1CBF-9844-70EF-0E1CD646C42E}"/>
              </a:ext>
            </a:extLst>
          </p:cNvPr>
          <p:cNvSpPr txBox="1"/>
          <p:nvPr/>
        </p:nvSpPr>
        <p:spPr>
          <a:xfrm>
            <a:off x="0" y="654809"/>
            <a:ext cx="9144000" cy="267765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2"/>
            <a:endParaRPr lang="en-US" sz="2000" dirty="0">
              <a:solidFill>
                <a:schemeClr val="bg1"/>
              </a:solidFill>
            </a:endParaRPr>
          </a:p>
          <a:p>
            <a:pPr lvl="1"/>
            <a:r>
              <a:rPr lang="en-US" sz="2000" dirty="0">
                <a:solidFill>
                  <a:srgbClr val="FFFF00"/>
                </a:solidFill>
              </a:rPr>
              <a:t>Be sober, be vigilant; </a:t>
            </a:r>
          </a:p>
          <a:p>
            <a:pPr lvl="1"/>
            <a:r>
              <a:rPr lang="en-US" sz="2000" dirty="0">
                <a:solidFill>
                  <a:schemeClr val="bg1"/>
                </a:solidFill>
              </a:rPr>
              <a:t>(because your adversary the devil, as a roaring lion, walketh about, seeking whom he may devour)</a:t>
            </a:r>
          </a:p>
          <a:p>
            <a:pPr lvl="1"/>
            <a:r>
              <a:rPr lang="en-US" sz="2000" dirty="0">
                <a:solidFill>
                  <a:schemeClr val="bg1"/>
                </a:solidFill>
              </a:rPr>
              <a:t>Whom</a:t>
            </a:r>
            <a:r>
              <a:rPr lang="en-US" sz="2000" dirty="0">
                <a:solidFill>
                  <a:srgbClr val="FFFF00"/>
                </a:solidFill>
              </a:rPr>
              <a:t> resist </a:t>
            </a:r>
            <a:r>
              <a:rPr lang="en-US" sz="2000" dirty="0" err="1">
                <a:solidFill>
                  <a:srgbClr val="FFFF00"/>
                </a:solidFill>
              </a:rPr>
              <a:t>stedfast</a:t>
            </a:r>
            <a:r>
              <a:rPr lang="en-US" sz="2000" dirty="0">
                <a:solidFill>
                  <a:srgbClr val="FFFF00"/>
                </a:solidFill>
              </a:rPr>
              <a:t> in the faith, </a:t>
            </a:r>
          </a:p>
          <a:p>
            <a:pPr lvl="1"/>
            <a:r>
              <a:rPr lang="en-US" sz="2000" dirty="0">
                <a:solidFill>
                  <a:schemeClr val="bg1"/>
                </a:solidFill>
              </a:rPr>
              <a:t>(knowing that the same afflictions are accomplished in your brethren that are in the world.)</a:t>
            </a:r>
          </a:p>
        </p:txBody>
      </p:sp>
      <p:sp>
        <p:nvSpPr>
          <p:cNvPr id="3" name="Speech Bubble: Rectangle 2">
            <a:extLst>
              <a:ext uri="{FF2B5EF4-FFF2-40B4-BE49-F238E27FC236}">
                <a16:creationId xmlns:a16="http://schemas.microsoft.com/office/drawing/2014/main" id="{592CD2FC-AF08-9ED0-1575-61DC036416FD}"/>
              </a:ext>
            </a:extLst>
          </p:cNvPr>
          <p:cNvSpPr/>
          <p:nvPr/>
        </p:nvSpPr>
        <p:spPr>
          <a:xfrm>
            <a:off x="1718732" y="3429001"/>
            <a:ext cx="7103534" cy="2370666"/>
          </a:xfrm>
          <a:prstGeom prst="wedgeRectCallout">
            <a:avLst>
              <a:gd name="adj1" fmla="val -52420"/>
              <a:gd name="adj2" fmla="val -84656"/>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1"/>
            <a:r>
              <a:rPr lang="en-US" dirty="0"/>
              <a:t>This is a different word from ‘God </a:t>
            </a:r>
            <a:r>
              <a:rPr lang="en-US" dirty="0">
                <a:solidFill>
                  <a:srgbClr val="FFFF00"/>
                </a:solidFill>
              </a:rPr>
              <a:t>resists</a:t>
            </a:r>
            <a:r>
              <a:rPr lang="en-US" dirty="0"/>
              <a:t> the proud’ in v5</a:t>
            </a:r>
          </a:p>
          <a:p>
            <a:pPr lvl="1"/>
            <a:endParaRPr lang="en-US" dirty="0"/>
          </a:p>
          <a:p>
            <a:pPr lvl="1"/>
            <a:r>
              <a:rPr lang="en-US" dirty="0"/>
              <a:t>It is not actively going to battle with the devil</a:t>
            </a:r>
          </a:p>
          <a:p>
            <a:pPr lvl="1"/>
            <a:r>
              <a:rPr lang="en-US" dirty="0"/>
              <a:t>but the word here means: to simply withstand and don’t give way</a:t>
            </a:r>
          </a:p>
          <a:p>
            <a:pPr lvl="1"/>
            <a:endParaRPr lang="en-US" dirty="0"/>
          </a:p>
        </p:txBody>
      </p:sp>
    </p:spTree>
    <p:extLst>
      <p:ext uri="{BB962C8B-B14F-4D97-AF65-F5344CB8AC3E}">
        <p14:creationId xmlns:p14="http://schemas.microsoft.com/office/powerpoint/2010/main" val="789382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peech Bubble: Rectangle 2">
            <a:extLst>
              <a:ext uri="{FF2B5EF4-FFF2-40B4-BE49-F238E27FC236}">
                <a16:creationId xmlns:a16="http://schemas.microsoft.com/office/drawing/2014/main" id="{592CD2FC-AF08-9ED0-1575-61DC036416FD}"/>
              </a:ext>
            </a:extLst>
          </p:cNvPr>
          <p:cNvSpPr/>
          <p:nvPr/>
        </p:nvSpPr>
        <p:spPr>
          <a:xfrm>
            <a:off x="1608666" y="3332465"/>
            <a:ext cx="7103534" cy="2738134"/>
          </a:xfrm>
          <a:prstGeom prst="wedgeRectCallout">
            <a:avLst>
              <a:gd name="adj1" fmla="val -38713"/>
              <a:gd name="adj2" fmla="val -10830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t>Resist the Devil by being sober and self-controlled</a:t>
            </a:r>
          </a:p>
          <a:p>
            <a:endParaRPr lang="en-US" dirty="0">
              <a:solidFill>
                <a:schemeClr val="bg1"/>
              </a:solidFill>
            </a:endParaRPr>
          </a:p>
          <a:p>
            <a:pPr lvl="1"/>
            <a:r>
              <a:rPr lang="en-US" dirty="0">
                <a:solidFill>
                  <a:schemeClr val="bg1"/>
                </a:solidFill>
              </a:rPr>
              <a:t>The concept of living a "sober" life, is not a reference to alcohol </a:t>
            </a:r>
          </a:p>
          <a:p>
            <a:pPr lvl="1"/>
            <a:r>
              <a:rPr lang="en-US" dirty="0">
                <a:solidFill>
                  <a:schemeClr val="bg1"/>
                </a:solidFill>
              </a:rPr>
              <a:t>but comes from the Greek word </a:t>
            </a:r>
            <a:r>
              <a:rPr lang="en-US" dirty="0" err="1">
                <a:solidFill>
                  <a:schemeClr val="bg1"/>
                </a:solidFill>
              </a:rPr>
              <a:t>nēphe</a:t>
            </a:r>
            <a:r>
              <a:rPr lang="en-US" dirty="0">
                <a:solidFill>
                  <a:schemeClr val="bg1"/>
                </a:solidFill>
              </a:rPr>
              <a:t>. </a:t>
            </a:r>
          </a:p>
          <a:p>
            <a:pPr lvl="1"/>
            <a:endParaRPr lang="en-US" dirty="0">
              <a:solidFill>
                <a:schemeClr val="bg1"/>
              </a:solidFill>
            </a:endParaRPr>
          </a:p>
          <a:p>
            <a:pPr lvl="1"/>
            <a:r>
              <a:rPr lang="en-US" dirty="0">
                <a:solidFill>
                  <a:schemeClr val="bg1"/>
                </a:solidFill>
              </a:rPr>
              <a:t>This means to be calm, focused, and controlled.</a:t>
            </a:r>
          </a:p>
          <a:p>
            <a:pPr algn="ctr"/>
            <a:endParaRPr lang="en-GB" dirty="0"/>
          </a:p>
        </p:txBody>
      </p:sp>
      <p:sp>
        <p:nvSpPr>
          <p:cNvPr id="4" name="Speech Bubble: Rectangle 3">
            <a:extLst>
              <a:ext uri="{FF2B5EF4-FFF2-40B4-BE49-F238E27FC236}">
                <a16:creationId xmlns:a16="http://schemas.microsoft.com/office/drawing/2014/main" id="{3008C06E-70F2-AD60-C5A0-189FF38DD5AB}"/>
              </a:ext>
            </a:extLst>
          </p:cNvPr>
          <p:cNvSpPr/>
          <p:nvPr/>
        </p:nvSpPr>
        <p:spPr>
          <a:xfrm>
            <a:off x="1608666" y="3332465"/>
            <a:ext cx="7103534" cy="2738134"/>
          </a:xfrm>
          <a:prstGeom prst="wedgeRectCallout">
            <a:avLst>
              <a:gd name="adj1" fmla="val -59929"/>
              <a:gd name="adj2" fmla="val -110156"/>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t>Resist the Devil by being sober and self-controlled</a:t>
            </a:r>
          </a:p>
          <a:p>
            <a:endParaRPr lang="en-US" dirty="0">
              <a:solidFill>
                <a:schemeClr val="bg1"/>
              </a:solidFill>
            </a:endParaRPr>
          </a:p>
          <a:p>
            <a:pPr lvl="1"/>
            <a:r>
              <a:rPr lang="en-US" dirty="0">
                <a:solidFill>
                  <a:schemeClr val="bg1"/>
                </a:solidFill>
              </a:rPr>
              <a:t>The concept of living a "sober" life, is not a reference to alcohol </a:t>
            </a:r>
          </a:p>
          <a:p>
            <a:pPr lvl="1"/>
            <a:r>
              <a:rPr lang="en-US" dirty="0">
                <a:solidFill>
                  <a:schemeClr val="bg1"/>
                </a:solidFill>
              </a:rPr>
              <a:t>but comes from the Greek word </a:t>
            </a:r>
            <a:r>
              <a:rPr lang="en-US" dirty="0" err="1">
                <a:solidFill>
                  <a:schemeClr val="bg1"/>
                </a:solidFill>
              </a:rPr>
              <a:t>nēphe</a:t>
            </a:r>
            <a:r>
              <a:rPr lang="en-US" dirty="0">
                <a:solidFill>
                  <a:schemeClr val="bg1"/>
                </a:solidFill>
              </a:rPr>
              <a:t>. </a:t>
            </a:r>
          </a:p>
          <a:p>
            <a:pPr lvl="1"/>
            <a:endParaRPr lang="en-US" dirty="0">
              <a:solidFill>
                <a:schemeClr val="bg1"/>
              </a:solidFill>
            </a:endParaRPr>
          </a:p>
          <a:p>
            <a:pPr lvl="1"/>
            <a:r>
              <a:rPr lang="en-US" dirty="0">
                <a:solidFill>
                  <a:schemeClr val="bg1"/>
                </a:solidFill>
              </a:rPr>
              <a:t>This means to be calm, focused, and controlled.</a:t>
            </a:r>
          </a:p>
          <a:p>
            <a:pPr algn="ctr"/>
            <a:endParaRPr lang="en-GB" dirty="0"/>
          </a:p>
        </p:txBody>
      </p:sp>
      <p:sp>
        <p:nvSpPr>
          <p:cNvPr id="5" name="Speech Bubble: Rectangle 4">
            <a:extLst>
              <a:ext uri="{FF2B5EF4-FFF2-40B4-BE49-F238E27FC236}">
                <a16:creationId xmlns:a16="http://schemas.microsoft.com/office/drawing/2014/main" id="{BD96C639-7FB7-B06A-AA56-8F9586311E62}"/>
              </a:ext>
            </a:extLst>
          </p:cNvPr>
          <p:cNvSpPr/>
          <p:nvPr/>
        </p:nvSpPr>
        <p:spPr>
          <a:xfrm>
            <a:off x="1608666" y="3332464"/>
            <a:ext cx="7103534" cy="3296935"/>
          </a:xfrm>
          <a:prstGeom prst="wedgeRectCallout">
            <a:avLst>
              <a:gd name="adj1" fmla="val -50990"/>
              <a:gd name="adj2" fmla="val -72496"/>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FF00"/>
                </a:solidFill>
              </a:rPr>
              <a:t>These words help us understand</a:t>
            </a:r>
          </a:p>
          <a:p>
            <a:pPr algn="ctr"/>
            <a:r>
              <a:rPr lang="en-US" sz="2800" b="1" dirty="0">
                <a:solidFill>
                  <a:srgbClr val="FFFF00"/>
                </a:solidFill>
              </a:rPr>
              <a:t>what it means to resist the devil</a:t>
            </a:r>
          </a:p>
          <a:p>
            <a:endParaRPr lang="en-US" dirty="0">
              <a:solidFill>
                <a:schemeClr val="bg1"/>
              </a:solidFill>
            </a:endParaRPr>
          </a:p>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p:txBody>
      </p:sp>
      <p:sp>
        <p:nvSpPr>
          <p:cNvPr id="2" name="TextBox 1">
            <a:extLst>
              <a:ext uri="{FF2B5EF4-FFF2-40B4-BE49-F238E27FC236}">
                <a16:creationId xmlns:a16="http://schemas.microsoft.com/office/drawing/2014/main" id="{654D15C2-1CBF-9844-70EF-0E1CD646C42E}"/>
              </a:ext>
            </a:extLst>
          </p:cNvPr>
          <p:cNvSpPr txBox="1"/>
          <p:nvPr/>
        </p:nvSpPr>
        <p:spPr>
          <a:xfrm>
            <a:off x="0" y="654809"/>
            <a:ext cx="9144000" cy="267765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2"/>
            <a:endParaRPr lang="en-US" sz="2000" dirty="0">
              <a:solidFill>
                <a:schemeClr val="bg1"/>
              </a:solidFill>
            </a:endParaRPr>
          </a:p>
          <a:p>
            <a:pPr lvl="1"/>
            <a:r>
              <a:rPr lang="en-US" sz="2000" dirty="0">
                <a:solidFill>
                  <a:srgbClr val="FFFF00"/>
                </a:solidFill>
              </a:rPr>
              <a:t>Be sober, be vigilant; </a:t>
            </a:r>
          </a:p>
          <a:p>
            <a:pPr lvl="1"/>
            <a:r>
              <a:rPr lang="en-US" sz="2000" dirty="0">
                <a:solidFill>
                  <a:schemeClr val="bg1"/>
                </a:solidFill>
              </a:rPr>
              <a:t>(because your adversary the devil, as a roaring lion, walketh about, seeking whom he may devour)</a:t>
            </a:r>
          </a:p>
          <a:p>
            <a:pPr lvl="1"/>
            <a:r>
              <a:rPr lang="en-US" sz="2000" dirty="0">
                <a:solidFill>
                  <a:schemeClr val="bg1"/>
                </a:solidFill>
              </a:rPr>
              <a:t>Whom</a:t>
            </a:r>
            <a:r>
              <a:rPr lang="en-US" sz="2000" dirty="0">
                <a:solidFill>
                  <a:srgbClr val="FFFF00"/>
                </a:solidFill>
              </a:rPr>
              <a:t> resist </a:t>
            </a:r>
            <a:r>
              <a:rPr lang="en-US" sz="2000" dirty="0" err="1">
                <a:solidFill>
                  <a:srgbClr val="FFFF00"/>
                </a:solidFill>
              </a:rPr>
              <a:t>stedfast</a:t>
            </a:r>
            <a:r>
              <a:rPr lang="en-US" sz="2000" dirty="0">
                <a:solidFill>
                  <a:srgbClr val="FFFF00"/>
                </a:solidFill>
              </a:rPr>
              <a:t> in the faith, </a:t>
            </a:r>
          </a:p>
          <a:p>
            <a:pPr lvl="1"/>
            <a:r>
              <a:rPr lang="en-US" sz="2000" dirty="0">
                <a:solidFill>
                  <a:schemeClr val="bg1"/>
                </a:solidFill>
              </a:rPr>
              <a:t>(knowing that the same afflictions are accomplished in your brethren that are in the world.)</a:t>
            </a:r>
          </a:p>
        </p:txBody>
      </p:sp>
    </p:spTree>
    <p:extLst>
      <p:ext uri="{BB962C8B-B14F-4D97-AF65-F5344CB8AC3E}">
        <p14:creationId xmlns:p14="http://schemas.microsoft.com/office/powerpoint/2010/main" val="1405198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4D15C2-1CBF-9844-70EF-0E1CD646C42E}"/>
              </a:ext>
            </a:extLst>
          </p:cNvPr>
          <p:cNvSpPr txBox="1"/>
          <p:nvPr/>
        </p:nvSpPr>
        <p:spPr>
          <a:xfrm>
            <a:off x="0" y="654809"/>
            <a:ext cx="9144000" cy="267765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2"/>
            <a:endParaRPr lang="en-US" sz="2000" dirty="0">
              <a:solidFill>
                <a:schemeClr val="bg1"/>
              </a:solidFill>
            </a:endParaRPr>
          </a:p>
          <a:p>
            <a:pPr lvl="1"/>
            <a:r>
              <a:rPr lang="en-US" sz="2000" dirty="0">
                <a:solidFill>
                  <a:srgbClr val="FFFF00"/>
                </a:solidFill>
              </a:rPr>
              <a:t>Be sober, be vigilant; </a:t>
            </a:r>
          </a:p>
          <a:p>
            <a:pPr lvl="1"/>
            <a:r>
              <a:rPr lang="en-US" sz="2000" dirty="0">
                <a:solidFill>
                  <a:schemeClr val="bg1"/>
                </a:solidFill>
              </a:rPr>
              <a:t>(because your adversary the devil, as a roaring lion, walketh about, seeking whom he may devour)</a:t>
            </a:r>
          </a:p>
          <a:p>
            <a:pPr lvl="1"/>
            <a:r>
              <a:rPr lang="en-US" sz="2000" dirty="0">
                <a:solidFill>
                  <a:schemeClr val="bg1"/>
                </a:solidFill>
              </a:rPr>
              <a:t>Whom</a:t>
            </a:r>
            <a:r>
              <a:rPr lang="en-US" sz="2000" dirty="0">
                <a:solidFill>
                  <a:srgbClr val="FFFF00"/>
                </a:solidFill>
              </a:rPr>
              <a:t> resist </a:t>
            </a:r>
            <a:r>
              <a:rPr lang="en-US" sz="2000" dirty="0" err="1">
                <a:solidFill>
                  <a:srgbClr val="FFFF00"/>
                </a:solidFill>
              </a:rPr>
              <a:t>stedfast</a:t>
            </a:r>
            <a:r>
              <a:rPr lang="en-US" sz="2000" dirty="0">
                <a:solidFill>
                  <a:srgbClr val="FFFF00"/>
                </a:solidFill>
              </a:rPr>
              <a:t> in the faith, </a:t>
            </a:r>
          </a:p>
          <a:p>
            <a:pPr lvl="1"/>
            <a:r>
              <a:rPr lang="en-US" sz="2000" dirty="0">
                <a:solidFill>
                  <a:schemeClr val="bg1"/>
                </a:solidFill>
              </a:rPr>
              <a:t>(knowing that the same afflictions are accomplished in your brethren that are in the world.)</a:t>
            </a:r>
          </a:p>
        </p:txBody>
      </p:sp>
      <p:sp>
        <p:nvSpPr>
          <p:cNvPr id="5" name="Speech Bubble: Rectangle 4">
            <a:extLst>
              <a:ext uri="{FF2B5EF4-FFF2-40B4-BE49-F238E27FC236}">
                <a16:creationId xmlns:a16="http://schemas.microsoft.com/office/drawing/2014/main" id="{BD96C639-7FB7-B06A-AA56-8F9586311E62}"/>
              </a:ext>
            </a:extLst>
          </p:cNvPr>
          <p:cNvSpPr/>
          <p:nvPr/>
        </p:nvSpPr>
        <p:spPr>
          <a:xfrm>
            <a:off x="1600198" y="3332465"/>
            <a:ext cx="7103534" cy="3296935"/>
          </a:xfrm>
          <a:prstGeom prst="wedgeRectCallout">
            <a:avLst>
              <a:gd name="adj1" fmla="val -56950"/>
              <a:gd name="adj2" fmla="val -9946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FF00"/>
                </a:solidFill>
              </a:rPr>
              <a:t>These words help us understand</a:t>
            </a:r>
          </a:p>
          <a:p>
            <a:pPr algn="ctr"/>
            <a:r>
              <a:rPr lang="en-US" sz="2800" b="1" dirty="0">
                <a:solidFill>
                  <a:srgbClr val="FFFF00"/>
                </a:solidFill>
              </a:rPr>
              <a:t>what it means to resist the devil</a:t>
            </a:r>
          </a:p>
          <a:p>
            <a:endParaRPr lang="en-US" dirty="0">
              <a:solidFill>
                <a:schemeClr val="bg1"/>
              </a:solidFill>
            </a:endParaRPr>
          </a:p>
          <a:p>
            <a:pPr marL="285750" indent="-285750">
              <a:buFont typeface="Arial" panose="020B0604020202020204" pitchFamily="34" charset="0"/>
              <a:buChar char="•"/>
            </a:pPr>
            <a:r>
              <a:rPr lang="en-US" dirty="0">
                <a:solidFill>
                  <a:srgbClr val="FFFF00"/>
                </a:solidFill>
              </a:rPr>
              <a:t>Be sober, be vigilant: </a:t>
            </a:r>
            <a:r>
              <a:rPr lang="en-US" dirty="0">
                <a:solidFill>
                  <a:schemeClr val="bg1"/>
                </a:solidFill>
              </a:rPr>
              <a:t>be calm, self controlled and alert</a:t>
            </a:r>
          </a:p>
          <a:p>
            <a:pPr algn="ctr"/>
            <a:endParaRPr lang="en-GB" dirty="0"/>
          </a:p>
          <a:p>
            <a:pPr algn="ctr"/>
            <a:endParaRPr lang="en-GB" dirty="0"/>
          </a:p>
          <a:p>
            <a:pPr algn="ctr"/>
            <a:endParaRPr lang="en-GB" dirty="0"/>
          </a:p>
          <a:p>
            <a:pPr algn="ctr"/>
            <a:endParaRPr lang="en-GB" dirty="0"/>
          </a:p>
          <a:p>
            <a:pPr algn="ctr"/>
            <a:endParaRPr lang="en-GB" dirty="0"/>
          </a:p>
        </p:txBody>
      </p:sp>
    </p:spTree>
    <p:extLst>
      <p:ext uri="{BB962C8B-B14F-4D97-AF65-F5344CB8AC3E}">
        <p14:creationId xmlns:p14="http://schemas.microsoft.com/office/powerpoint/2010/main" val="1257527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4D15C2-1CBF-9844-70EF-0E1CD646C42E}"/>
              </a:ext>
            </a:extLst>
          </p:cNvPr>
          <p:cNvSpPr txBox="1"/>
          <p:nvPr/>
        </p:nvSpPr>
        <p:spPr>
          <a:xfrm>
            <a:off x="0" y="654809"/>
            <a:ext cx="9144000" cy="175432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1"/>
            <a:r>
              <a:rPr lang="en-US" sz="2000" baseline="30000" dirty="0">
                <a:solidFill>
                  <a:schemeClr val="bg1"/>
                </a:solidFill>
              </a:rPr>
              <a:t>8 </a:t>
            </a:r>
            <a:r>
              <a:rPr lang="en-US" sz="2000" dirty="0">
                <a:solidFill>
                  <a:schemeClr val="bg1"/>
                </a:solidFill>
              </a:rPr>
              <a:t>Be sober, be vigilant; because your adversary the devil, as a roaring lion, walketh about, seeking whom he may devour: </a:t>
            </a:r>
          </a:p>
          <a:p>
            <a:pPr lvl="1"/>
            <a:r>
              <a:rPr lang="en-US" sz="2000" baseline="30000" dirty="0">
                <a:solidFill>
                  <a:schemeClr val="bg1"/>
                </a:solidFill>
              </a:rPr>
              <a:t>9</a:t>
            </a:r>
            <a:r>
              <a:rPr lang="en-US" sz="2000" dirty="0">
                <a:solidFill>
                  <a:schemeClr val="bg1"/>
                </a:solidFill>
              </a:rPr>
              <a:t> Whom resist </a:t>
            </a:r>
            <a:r>
              <a:rPr lang="en-US" sz="2000" dirty="0" err="1">
                <a:solidFill>
                  <a:schemeClr val="bg1"/>
                </a:solidFill>
              </a:rPr>
              <a:t>stedfast</a:t>
            </a:r>
            <a:r>
              <a:rPr lang="en-US" sz="2000" dirty="0">
                <a:solidFill>
                  <a:schemeClr val="bg1"/>
                </a:solidFill>
              </a:rPr>
              <a:t> in the faith, knowing that the same afflictions are accomplished in your brethren that are in the world.</a:t>
            </a:r>
          </a:p>
        </p:txBody>
      </p:sp>
    </p:spTree>
    <p:extLst>
      <p:ext uri="{BB962C8B-B14F-4D97-AF65-F5344CB8AC3E}">
        <p14:creationId xmlns:p14="http://schemas.microsoft.com/office/powerpoint/2010/main" val="10639890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4D15C2-1CBF-9844-70EF-0E1CD646C42E}"/>
              </a:ext>
            </a:extLst>
          </p:cNvPr>
          <p:cNvSpPr txBox="1"/>
          <p:nvPr/>
        </p:nvSpPr>
        <p:spPr>
          <a:xfrm>
            <a:off x="0" y="654808"/>
            <a:ext cx="9144000" cy="267765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2"/>
            <a:endParaRPr lang="en-US" sz="2000" dirty="0">
              <a:solidFill>
                <a:schemeClr val="bg1"/>
              </a:solidFill>
            </a:endParaRPr>
          </a:p>
          <a:p>
            <a:pPr lvl="1"/>
            <a:r>
              <a:rPr lang="en-US" sz="2000" dirty="0">
                <a:solidFill>
                  <a:srgbClr val="FFFF00"/>
                </a:solidFill>
              </a:rPr>
              <a:t>Be sober, be vigilant; </a:t>
            </a:r>
          </a:p>
          <a:p>
            <a:pPr lvl="1"/>
            <a:r>
              <a:rPr lang="en-US" sz="2000" dirty="0">
                <a:solidFill>
                  <a:schemeClr val="bg1"/>
                </a:solidFill>
              </a:rPr>
              <a:t>(because your adversary the devil, as a roaring lion, walketh about, seeking whom he may devour)</a:t>
            </a:r>
          </a:p>
          <a:p>
            <a:pPr lvl="1"/>
            <a:r>
              <a:rPr lang="en-US" sz="2000" dirty="0">
                <a:solidFill>
                  <a:schemeClr val="bg1"/>
                </a:solidFill>
              </a:rPr>
              <a:t>Whom</a:t>
            </a:r>
            <a:r>
              <a:rPr lang="en-US" sz="2000" dirty="0">
                <a:solidFill>
                  <a:srgbClr val="FFFF00"/>
                </a:solidFill>
              </a:rPr>
              <a:t> resist </a:t>
            </a:r>
            <a:r>
              <a:rPr lang="en-US" sz="2000" dirty="0" err="1">
                <a:solidFill>
                  <a:srgbClr val="FFFF00"/>
                </a:solidFill>
              </a:rPr>
              <a:t>stedfast</a:t>
            </a:r>
            <a:r>
              <a:rPr lang="en-US" sz="2000" dirty="0">
                <a:solidFill>
                  <a:srgbClr val="FFFF00"/>
                </a:solidFill>
              </a:rPr>
              <a:t> in the faith, </a:t>
            </a:r>
          </a:p>
          <a:p>
            <a:pPr lvl="1"/>
            <a:r>
              <a:rPr lang="en-US" sz="2000" dirty="0">
                <a:solidFill>
                  <a:schemeClr val="bg1"/>
                </a:solidFill>
              </a:rPr>
              <a:t>(knowing that the same afflictions are accomplished in your brethren that are in the world.)</a:t>
            </a:r>
          </a:p>
        </p:txBody>
      </p:sp>
      <p:sp>
        <p:nvSpPr>
          <p:cNvPr id="5" name="Speech Bubble: Rectangle 4">
            <a:extLst>
              <a:ext uri="{FF2B5EF4-FFF2-40B4-BE49-F238E27FC236}">
                <a16:creationId xmlns:a16="http://schemas.microsoft.com/office/drawing/2014/main" id="{BD96C639-7FB7-B06A-AA56-8F9586311E62}"/>
              </a:ext>
            </a:extLst>
          </p:cNvPr>
          <p:cNvSpPr/>
          <p:nvPr/>
        </p:nvSpPr>
        <p:spPr>
          <a:xfrm>
            <a:off x="1608666" y="3332464"/>
            <a:ext cx="7103534" cy="3296935"/>
          </a:xfrm>
          <a:prstGeom prst="wedgeRectCallout">
            <a:avLst>
              <a:gd name="adj1" fmla="val -43958"/>
              <a:gd name="adj2" fmla="val -72239"/>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FF00"/>
                </a:solidFill>
              </a:rPr>
              <a:t>These words help us understand</a:t>
            </a:r>
          </a:p>
          <a:p>
            <a:pPr algn="ctr"/>
            <a:r>
              <a:rPr lang="en-US" sz="2800" b="1" dirty="0">
                <a:solidFill>
                  <a:srgbClr val="FFFF00"/>
                </a:solidFill>
              </a:rPr>
              <a:t>what it means to resist the devil</a:t>
            </a:r>
          </a:p>
          <a:p>
            <a:endParaRPr lang="en-US" dirty="0">
              <a:solidFill>
                <a:schemeClr val="bg1"/>
              </a:solidFill>
            </a:endParaRPr>
          </a:p>
          <a:p>
            <a:pPr marL="285750" indent="-285750">
              <a:buFont typeface="Arial" panose="020B0604020202020204" pitchFamily="34" charset="0"/>
              <a:buChar char="•"/>
            </a:pPr>
            <a:r>
              <a:rPr lang="en-US" dirty="0">
                <a:solidFill>
                  <a:srgbClr val="FFFF00"/>
                </a:solidFill>
              </a:rPr>
              <a:t>Be sober, be vigilant: </a:t>
            </a:r>
            <a:r>
              <a:rPr lang="en-US" dirty="0">
                <a:solidFill>
                  <a:schemeClr val="bg1"/>
                </a:solidFill>
              </a:rPr>
              <a:t>be calm, self controlled and alert</a:t>
            </a:r>
          </a:p>
          <a:p>
            <a:pPr marL="285750" indent="-285750">
              <a:buFont typeface="Arial" panose="020B0604020202020204" pitchFamily="34" charset="0"/>
              <a:buChar char="•"/>
            </a:pPr>
            <a:r>
              <a:rPr lang="en-US" dirty="0">
                <a:solidFill>
                  <a:srgbClr val="FFFF00"/>
                </a:solidFill>
              </a:rPr>
              <a:t>Be steadfast: 		</a:t>
            </a:r>
            <a:r>
              <a:rPr lang="en-US" dirty="0">
                <a:solidFill>
                  <a:schemeClr val="bg1"/>
                </a:solidFill>
              </a:rPr>
              <a:t>st</a:t>
            </a:r>
            <a:r>
              <a:rPr lang="en-US" dirty="0"/>
              <a:t>and firm in what you believe (in the faith)</a:t>
            </a:r>
          </a:p>
          <a:p>
            <a:pPr algn="ctr"/>
            <a:endParaRPr lang="en-GB" dirty="0"/>
          </a:p>
          <a:p>
            <a:pPr algn="ctr"/>
            <a:endParaRPr lang="en-GB" dirty="0"/>
          </a:p>
          <a:p>
            <a:pPr algn="ctr"/>
            <a:endParaRPr lang="en-GB" dirty="0"/>
          </a:p>
          <a:p>
            <a:pPr algn="ctr"/>
            <a:endParaRPr lang="en-GB" dirty="0"/>
          </a:p>
        </p:txBody>
      </p:sp>
    </p:spTree>
    <p:extLst>
      <p:ext uri="{BB962C8B-B14F-4D97-AF65-F5344CB8AC3E}">
        <p14:creationId xmlns:p14="http://schemas.microsoft.com/office/powerpoint/2010/main" val="37509471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4D15C2-1CBF-9844-70EF-0E1CD646C42E}"/>
              </a:ext>
            </a:extLst>
          </p:cNvPr>
          <p:cNvSpPr txBox="1"/>
          <p:nvPr/>
        </p:nvSpPr>
        <p:spPr>
          <a:xfrm>
            <a:off x="0" y="654808"/>
            <a:ext cx="9144000" cy="267765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2"/>
            <a:endParaRPr lang="en-US" sz="2000" dirty="0">
              <a:solidFill>
                <a:schemeClr val="bg1"/>
              </a:solidFill>
            </a:endParaRPr>
          </a:p>
          <a:p>
            <a:pPr lvl="1"/>
            <a:r>
              <a:rPr lang="en-US" sz="2000" dirty="0">
                <a:solidFill>
                  <a:srgbClr val="FFFF00"/>
                </a:solidFill>
              </a:rPr>
              <a:t>Be sober, be vigilant; </a:t>
            </a:r>
          </a:p>
          <a:p>
            <a:pPr lvl="1"/>
            <a:r>
              <a:rPr lang="en-US" sz="2000" dirty="0">
                <a:solidFill>
                  <a:schemeClr val="bg1"/>
                </a:solidFill>
              </a:rPr>
              <a:t>(because your adversary the devil, as a roaring lion, walketh about, seeking whom he may devour)</a:t>
            </a:r>
          </a:p>
          <a:p>
            <a:pPr lvl="1"/>
            <a:r>
              <a:rPr lang="en-US" sz="2000" dirty="0">
                <a:solidFill>
                  <a:schemeClr val="bg1"/>
                </a:solidFill>
              </a:rPr>
              <a:t>Whom</a:t>
            </a:r>
            <a:r>
              <a:rPr lang="en-US" sz="2000" dirty="0">
                <a:solidFill>
                  <a:srgbClr val="FFFF00"/>
                </a:solidFill>
              </a:rPr>
              <a:t> resist </a:t>
            </a:r>
            <a:r>
              <a:rPr lang="en-US" sz="2000" dirty="0" err="1">
                <a:solidFill>
                  <a:srgbClr val="FFFF00"/>
                </a:solidFill>
              </a:rPr>
              <a:t>stedfast</a:t>
            </a:r>
            <a:r>
              <a:rPr lang="en-US" sz="2000" dirty="0">
                <a:solidFill>
                  <a:srgbClr val="FFFF00"/>
                </a:solidFill>
              </a:rPr>
              <a:t> in the faith, </a:t>
            </a:r>
          </a:p>
          <a:p>
            <a:pPr lvl="1"/>
            <a:r>
              <a:rPr lang="en-US" sz="2000" dirty="0">
                <a:solidFill>
                  <a:schemeClr val="bg1"/>
                </a:solidFill>
              </a:rPr>
              <a:t>(knowing that the same afflictions are accomplished in your brethren that are in the world.)</a:t>
            </a:r>
          </a:p>
        </p:txBody>
      </p:sp>
      <p:sp>
        <p:nvSpPr>
          <p:cNvPr id="5" name="Speech Bubble: Rectangle 4">
            <a:extLst>
              <a:ext uri="{FF2B5EF4-FFF2-40B4-BE49-F238E27FC236}">
                <a16:creationId xmlns:a16="http://schemas.microsoft.com/office/drawing/2014/main" id="{BD96C639-7FB7-B06A-AA56-8F9586311E62}"/>
              </a:ext>
            </a:extLst>
          </p:cNvPr>
          <p:cNvSpPr/>
          <p:nvPr/>
        </p:nvSpPr>
        <p:spPr>
          <a:xfrm>
            <a:off x="1608666" y="3332464"/>
            <a:ext cx="7103534" cy="3296935"/>
          </a:xfrm>
          <a:prstGeom prst="wedgeRectCallout">
            <a:avLst>
              <a:gd name="adj1" fmla="val -52063"/>
              <a:gd name="adj2" fmla="val -7121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FF00"/>
                </a:solidFill>
              </a:rPr>
              <a:t>These words help us understand</a:t>
            </a:r>
          </a:p>
          <a:p>
            <a:pPr algn="ctr"/>
            <a:r>
              <a:rPr lang="en-US" sz="2800" b="1" dirty="0">
                <a:solidFill>
                  <a:srgbClr val="FFFF00"/>
                </a:solidFill>
              </a:rPr>
              <a:t>what it means to resist the devil</a:t>
            </a:r>
          </a:p>
          <a:p>
            <a:endParaRPr lang="en-US" dirty="0">
              <a:solidFill>
                <a:schemeClr val="bg1"/>
              </a:solidFill>
            </a:endParaRPr>
          </a:p>
          <a:p>
            <a:pPr marL="285750" indent="-285750">
              <a:buFont typeface="Arial" panose="020B0604020202020204" pitchFamily="34" charset="0"/>
              <a:buChar char="•"/>
            </a:pPr>
            <a:r>
              <a:rPr lang="en-US" dirty="0">
                <a:solidFill>
                  <a:srgbClr val="FFFF00"/>
                </a:solidFill>
              </a:rPr>
              <a:t>Be sober, be vigilant: </a:t>
            </a:r>
            <a:r>
              <a:rPr lang="en-US" dirty="0">
                <a:solidFill>
                  <a:schemeClr val="bg1"/>
                </a:solidFill>
              </a:rPr>
              <a:t>be calm, self controlled and alert</a:t>
            </a:r>
          </a:p>
          <a:p>
            <a:pPr marL="285750" indent="-285750">
              <a:buFont typeface="Arial" panose="020B0604020202020204" pitchFamily="34" charset="0"/>
              <a:buChar char="•"/>
            </a:pPr>
            <a:r>
              <a:rPr lang="en-US" dirty="0">
                <a:solidFill>
                  <a:srgbClr val="FFFF00"/>
                </a:solidFill>
              </a:rPr>
              <a:t>Be steadfast: 		</a:t>
            </a:r>
            <a:r>
              <a:rPr lang="en-US" dirty="0">
                <a:solidFill>
                  <a:schemeClr val="bg1"/>
                </a:solidFill>
              </a:rPr>
              <a:t>st</a:t>
            </a:r>
            <a:r>
              <a:rPr lang="en-US" dirty="0"/>
              <a:t>and firm in what you believe (in the faith)</a:t>
            </a:r>
          </a:p>
          <a:p>
            <a:pPr marL="285750" indent="-285750">
              <a:buFont typeface="Arial" panose="020B0604020202020204" pitchFamily="34" charset="0"/>
              <a:buChar char="•"/>
            </a:pPr>
            <a:r>
              <a:rPr lang="en-US" dirty="0">
                <a:solidFill>
                  <a:srgbClr val="FFFF00"/>
                </a:solidFill>
              </a:rPr>
              <a:t>Be resistant: 		</a:t>
            </a:r>
            <a:r>
              <a:rPr lang="en-US" dirty="0">
                <a:solidFill>
                  <a:schemeClr val="bg1"/>
                </a:solidFill>
              </a:rPr>
              <a:t>e</a:t>
            </a:r>
            <a:r>
              <a:rPr lang="en-US" dirty="0"/>
              <a:t>ndure whatever he throws at you</a:t>
            </a:r>
          </a:p>
          <a:p>
            <a:pPr algn="ctr"/>
            <a:endParaRPr lang="en-GB" dirty="0"/>
          </a:p>
          <a:p>
            <a:pPr algn="ctr"/>
            <a:endParaRPr lang="en-GB" dirty="0"/>
          </a:p>
          <a:p>
            <a:pPr algn="ctr"/>
            <a:endParaRPr lang="en-GB" dirty="0"/>
          </a:p>
        </p:txBody>
      </p:sp>
    </p:spTree>
    <p:extLst>
      <p:ext uri="{BB962C8B-B14F-4D97-AF65-F5344CB8AC3E}">
        <p14:creationId xmlns:p14="http://schemas.microsoft.com/office/powerpoint/2010/main" val="11083149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4D15C2-1CBF-9844-70EF-0E1CD646C42E}"/>
              </a:ext>
            </a:extLst>
          </p:cNvPr>
          <p:cNvSpPr txBox="1"/>
          <p:nvPr/>
        </p:nvSpPr>
        <p:spPr>
          <a:xfrm>
            <a:off x="0" y="654808"/>
            <a:ext cx="9144000" cy="267765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2"/>
            <a:endParaRPr lang="en-US" sz="2000" dirty="0">
              <a:solidFill>
                <a:schemeClr val="bg1"/>
              </a:solidFill>
            </a:endParaRPr>
          </a:p>
          <a:p>
            <a:pPr lvl="1"/>
            <a:r>
              <a:rPr lang="en-US" sz="2000" dirty="0">
                <a:solidFill>
                  <a:srgbClr val="FFFF00"/>
                </a:solidFill>
              </a:rPr>
              <a:t>Be sober, be vigilant; </a:t>
            </a:r>
          </a:p>
          <a:p>
            <a:pPr lvl="1"/>
            <a:r>
              <a:rPr lang="en-US" sz="2000" dirty="0">
                <a:solidFill>
                  <a:schemeClr val="bg1"/>
                </a:solidFill>
              </a:rPr>
              <a:t>(because your adversary the devil, as a roaring lion, walketh about, seeking whom he may devour)</a:t>
            </a:r>
          </a:p>
          <a:p>
            <a:pPr lvl="1"/>
            <a:r>
              <a:rPr lang="en-US" sz="2000" dirty="0">
                <a:solidFill>
                  <a:schemeClr val="bg1"/>
                </a:solidFill>
              </a:rPr>
              <a:t>Whom</a:t>
            </a:r>
            <a:r>
              <a:rPr lang="en-US" sz="2000" dirty="0">
                <a:solidFill>
                  <a:srgbClr val="FFFF00"/>
                </a:solidFill>
              </a:rPr>
              <a:t> resist </a:t>
            </a:r>
            <a:r>
              <a:rPr lang="en-US" sz="2000" dirty="0" err="1">
                <a:solidFill>
                  <a:srgbClr val="FFFF00"/>
                </a:solidFill>
              </a:rPr>
              <a:t>stedfast</a:t>
            </a:r>
            <a:r>
              <a:rPr lang="en-US" sz="2000" dirty="0">
                <a:solidFill>
                  <a:srgbClr val="FFFF00"/>
                </a:solidFill>
              </a:rPr>
              <a:t> in the faith, </a:t>
            </a:r>
          </a:p>
          <a:p>
            <a:pPr lvl="1"/>
            <a:r>
              <a:rPr lang="en-US" sz="2000" dirty="0">
                <a:solidFill>
                  <a:schemeClr val="bg1"/>
                </a:solidFill>
              </a:rPr>
              <a:t>(</a:t>
            </a:r>
            <a:r>
              <a:rPr lang="en-US" sz="2000" dirty="0">
                <a:solidFill>
                  <a:srgbClr val="FFFF00"/>
                </a:solidFill>
              </a:rPr>
              <a:t>knowing</a:t>
            </a:r>
            <a:r>
              <a:rPr lang="en-US" sz="2000" dirty="0">
                <a:solidFill>
                  <a:schemeClr val="bg1"/>
                </a:solidFill>
              </a:rPr>
              <a:t> that the same afflictions are accomplished in your brethren that are in the world.)</a:t>
            </a:r>
          </a:p>
        </p:txBody>
      </p:sp>
      <p:sp>
        <p:nvSpPr>
          <p:cNvPr id="5" name="Speech Bubble: Rectangle 4">
            <a:extLst>
              <a:ext uri="{FF2B5EF4-FFF2-40B4-BE49-F238E27FC236}">
                <a16:creationId xmlns:a16="http://schemas.microsoft.com/office/drawing/2014/main" id="{BD96C639-7FB7-B06A-AA56-8F9586311E62}"/>
              </a:ext>
            </a:extLst>
          </p:cNvPr>
          <p:cNvSpPr/>
          <p:nvPr/>
        </p:nvSpPr>
        <p:spPr>
          <a:xfrm>
            <a:off x="1608666" y="3332464"/>
            <a:ext cx="7103534" cy="3296935"/>
          </a:xfrm>
          <a:prstGeom prst="wedgeRectCallout">
            <a:avLst>
              <a:gd name="adj1" fmla="val -58380"/>
              <a:gd name="adj2" fmla="val -62223"/>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FF00"/>
                </a:solidFill>
              </a:rPr>
              <a:t>These words help us understand</a:t>
            </a:r>
          </a:p>
          <a:p>
            <a:pPr algn="ctr"/>
            <a:r>
              <a:rPr lang="en-US" sz="2800" b="1" dirty="0">
                <a:solidFill>
                  <a:srgbClr val="FFFF00"/>
                </a:solidFill>
              </a:rPr>
              <a:t>what it means to resist the devil</a:t>
            </a:r>
          </a:p>
          <a:p>
            <a:endParaRPr lang="en-US" dirty="0">
              <a:solidFill>
                <a:schemeClr val="bg1"/>
              </a:solidFill>
            </a:endParaRPr>
          </a:p>
          <a:p>
            <a:pPr marL="285750" indent="-285750">
              <a:buFont typeface="Arial" panose="020B0604020202020204" pitchFamily="34" charset="0"/>
              <a:buChar char="•"/>
            </a:pPr>
            <a:r>
              <a:rPr lang="en-US" dirty="0">
                <a:solidFill>
                  <a:srgbClr val="FFFF00"/>
                </a:solidFill>
              </a:rPr>
              <a:t>Be sober, be vigilant: </a:t>
            </a:r>
            <a:r>
              <a:rPr lang="en-US" dirty="0">
                <a:solidFill>
                  <a:schemeClr val="bg1"/>
                </a:solidFill>
              </a:rPr>
              <a:t>be calm, self controlled and alert</a:t>
            </a:r>
          </a:p>
          <a:p>
            <a:pPr marL="285750" indent="-285750">
              <a:buFont typeface="Arial" panose="020B0604020202020204" pitchFamily="34" charset="0"/>
              <a:buChar char="•"/>
            </a:pPr>
            <a:r>
              <a:rPr lang="en-US" dirty="0">
                <a:solidFill>
                  <a:srgbClr val="FFFF00"/>
                </a:solidFill>
              </a:rPr>
              <a:t>Be steadfast: 		</a:t>
            </a:r>
            <a:r>
              <a:rPr lang="en-US" dirty="0">
                <a:solidFill>
                  <a:schemeClr val="bg1"/>
                </a:solidFill>
              </a:rPr>
              <a:t>st</a:t>
            </a:r>
            <a:r>
              <a:rPr lang="en-US" dirty="0"/>
              <a:t>and firm in what you believe (in the faith)</a:t>
            </a:r>
          </a:p>
          <a:p>
            <a:pPr marL="285750" indent="-285750">
              <a:buFont typeface="Arial" panose="020B0604020202020204" pitchFamily="34" charset="0"/>
              <a:buChar char="•"/>
            </a:pPr>
            <a:r>
              <a:rPr lang="en-US" dirty="0">
                <a:solidFill>
                  <a:srgbClr val="FFFF00"/>
                </a:solidFill>
              </a:rPr>
              <a:t>Be resistant: 		</a:t>
            </a:r>
            <a:r>
              <a:rPr lang="en-US" dirty="0">
                <a:solidFill>
                  <a:schemeClr val="bg1"/>
                </a:solidFill>
              </a:rPr>
              <a:t>e</a:t>
            </a:r>
            <a:r>
              <a:rPr lang="en-US" dirty="0"/>
              <a:t>ndure whatever he throws at you</a:t>
            </a:r>
          </a:p>
          <a:p>
            <a:pPr marL="285750" indent="-285750">
              <a:buFont typeface="Arial" panose="020B0604020202020204" pitchFamily="34" charset="0"/>
              <a:buChar char="•"/>
            </a:pPr>
            <a:r>
              <a:rPr lang="en-US" dirty="0">
                <a:solidFill>
                  <a:srgbClr val="FFFF00"/>
                </a:solidFill>
              </a:rPr>
              <a:t>Be knowledgeable</a:t>
            </a:r>
            <a:r>
              <a:rPr lang="en-US" dirty="0"/>
              <a:t>:	he is doing the same towards every believer</a:t>
            </a:r>
          </a:p>
          <a:p>
            <a:pPr algn="ctr"/>
            <a:endParaRPr lang="en-GB" dirty="0"/>
          </a:p>
          <a:p>
            <a:pPr algn="ctr"/>
            <a:endParaRPr lang="en-GB" dirty="0"/>
          </a:p>
        </p:txBody>
      </p:sp>
    </p:spTree>
    <p:extLst>
      <p:ext uri="{BB962C8B-B14F-4D97-AF65-F5344CB8AC3E}">
        <p14:creationId xmlns:p14="http://schemas.microsoft.com/office/powerpoint/2010/main" val="29364602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peech Bubble: Rectangle 4">
            <a:extLst>
              <a:ext uri="{FF2B5EF4-FFF2-40B4-BE49-F238E27FC236}">
                <a16:creationId xmlns:a16="http://schemas.microsoft.com/office/drawing/2014/main" id="{BD96C639-7FB7-B06A-AA56-8F9586311E62}"/>
              </a:ext>
            </a:extLst>
          </p:cNvPr>
          <p:cNvSpPr/>
          <p:nvPr/>
        </p:nvSpPr>
        <p:spPr>
          <a:xfrm>
            <a:off x="1608666" y="3332464"/>
            <a:ext cx="7103534" cy="3296935"/>
          </a:xfrm>
          <a:prstGeom prst="wedgeRectCallout">
            <a:avLst>
              <a:gd name="adj1" fmla="val -38356"/>
              <a:gd name="adj2" fmla="val -45788"/>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FF00"/>
                </a:solidFill>
              </a:rPr>
              <a:t>These words help us understand</a:t>
            </a:r>
          </a:p>
          <a:p>
            <a:pPr algn="ctr"/>
            <a:r>
              <a:rPr lang="en-US" sz="2800" b="1" dirty="0">
                <a:solidFill>
                  <a:srgbClr val="FFFF00"/>
                </a:solidFill>
              </a:rPr>
              <a:t>what it means to resist the devil</a:t>
            </a:r>
          </a:p>
          <a:p>
            <a:endParaRPr lang="en-US" dirty="0">
              <a:solidFill>
                <a:schemeClr val="bg1"/>
              </a:solidFill>
            </a:endParaRPr>
          </a:p>
          <a:p>
            <a:pPr marL="285750" indent="-285750">
              <a:buFont typeface="Arial" panose="020B0604020202020204" pitchFamily="34" charset="0"/>
              <a:buChar char="•"/>
            </a:pPr>
            <a:r>
              <a:rPr lang="en-US" dirty="0">
                <a:solidFill>
                  <a:srgbClr val="FFFF00"/>
                </a:solidFill>
              </a:rPr>
              <a:t>Be sober, be vigilant: </a:t>
            </a:r>
            <a:r>
              <a:rPr lang="en-US" dirty="0">
                <a:solidFill>
                  <a:schemeClr val="bg1"/>
                </a:solidFill>
              </a:rPr>
              <a:t>be calm, self controlled and alert</a:t>
            </a:r>
          </a:p>
          <a:p>
            <a:pPr marL="285750" indent="-285750">
              <a:buFont typeface="Arial" panose="020B0604020202020204" pitchFamily="34" charset="0"/>
              <a:buChar char="•"/>
            </a:pPr>
            <a:r>
              <a:rPr lang="en-US" dirty="0">
                <a:solidFill>
                  <a:srgbClr val="FFFF00"/>
                </a:solidFill>
              </a:rPr>
              <a:t>Be steadfast: 		</a:t>
            </a:r>
            <a:r>
              <a:rPr lang="en-US" dirty="0">
                <a:solidFill>
                  <a:schemeClr val="bg1"/>
                </a:solidFill>
              </a:rPr>
              <a:t>st</a:t>
            </a:r>
            <a:r>
              <a:rPr lang="en-US" dirty="0"/>
              <a:t>and firm in what you believe (in the faith)</a:t>
            </a:r>
          </a:p>
          <a:p>
            <a:pPr marL="285750" indent="-285750">
              <a:buFont typeface="Arial" panose="020B0604020202020204" pitchFamily="34" charset="0"/>
              <a:buChar char="•"/>
            </a:pPr>
            <a:r>
              <a:rPr lang="en-US" dirty="0">
                <a:solidFill>
                  <a:srgbClr val="FFFF00"/>
                </a:solidFill>
              </a:rPr>
              <a:t>Be resistant: 		</a:t>
            </a:r>
            <a:r>
              <a:rPr lang="en-US" dirty="0">
                <a:solidFill>
                  <a:schemeClr val="bg1"/>
                </a:solidFill>
              </a:rPr>
              <a:t>e</a:t>
            </a:r>
            <a:r>
              <a:rPr lang="en-US" dirty="0"/>
              <a:t>ndure whatever he throws at you</a:t>
            </a:r>
          </a:p>
          <a:p>
            <a:pPr marL="285750" indent="-285750">
              <a:buFont typeface="Arial" panose="020B0604020202020204" pitchFamily="34" charset="0"/>
              <a:buChar char="•"/>
            </a:pPr>
            <a:r>
              <a:rPr lang="en-US" dirty="0">
                <a:solidFill>
                  <a:srgbClr val="FFFF00"/>
                </a:solidFill>
              </a:rPr>
              <a:t>Be knowledgeable</a:t>
            </a:r>
            <a:r>
              <a:rPr lang="en-US" dirty="0"/>
              <a:t>:	he is doing the same towards every believer</a:t>
            </a:r>
          </a:p>
          <a:p>
            <a:pPr marL="285750" indent="-285750">
              <a:buFont typeface="Arial" panose="020B0604020202020204" pitchFamily="34" charset="0"/>
              <a:buChar char="•"/>
            </a:pPr>
            <a:r>
              <a:rPr lang="en-US" dirty="0">
                <a:solidFill>
                  <a:srgbClr val="FFFF00"/>
                </a:solidFill>
              </a:rPr>
              <a:t>Be humble: 		</a:t>
            </a:r>
            <a:r>
              <a:rPr lang="en-US" dirty="0"/>
              <a:t>rely on the God of all grace to help you</a:t>
            </a:r>
          </a:p>
          <a:p>
            <a:pPr algn="ctr"/>
            <a:endParaRPr lang="en-GB" dirty="0"/>
          </a:p>
        </p:txBody>
      </p:sp>
      <p:sp>
        <p:nvSpPr>
          <p:cNvPr id="2" name="TextBox 1">
            <a:extLst>
              <a:ext uri="{FF2B5EF4-FFF2-40B4-BE49-F238E27FC236}">
                <a16:creationId xmlns:a16="http://schemas.microsoft.com/office/drawing/2014/main" id="{654D15C2-1CBF-9844-70EF-0E1CD646C42E}"/>
              </a:ext>
            </a:extLst>
          </p:cNvPr>
          <p:cNvSpPr txBox="1"/>
          <p:nvPr/>
        </p:nvSpPr>
        <p:spPr>
          <a:xfrm>
            <a:off x="0" y="654808"/>
            <a:ext cx="9144000" cy="267765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2"/>
            <a:endParaRPr lang="en-US" sz="2000" dirty="0">
              <a:solidFill>
                <a:schemeClr val="bg1"/>
              </a:solidFill>
            </a:endParaRPr>
          </a:p>
          <a:p>
            <a:pPr lvl="1"/>
            <a:r>
              <a:rPr lang="en-US" sz="2000" dirty="0">
                <a:solidFill>
                  <a:srgbClr val="FFFF00"/>
                </a:solidFill>
              </a:rPr>
              <a:t>Be sober, be vigilant; </a:t>
            </a:r>
          </a:p>
          <a:p>
            <a:pPr lvl="1"/>
            <a:r>
              <a:rPr lang="en-US" sz="2000" dirty="0">
                <a:solidFill>
                  <a:schemeClr val="bg1"/>
                </a:solidFill>
              </a:rPr>
              <a:t>(because your adversary the devil, as a roaring lion, walketh about, seeking whom he may devour)</a:t>
            </a:r>
          </a:p>
          <a:p>
            <a:pPr lvl="1"/>
            <a:r>
              <a:rPr lang="en-US" sz="2000" dirty="0">
                <a:solidFill>
                  <a:schemeClr val="bg1"/>
                </a:solidFill>
              </a:rPr>
              <a:t>Whom</a:t>
            </a:r>
            <a:r>
              <a:rPr lang="en-US" sz="2000" dirty="0">
                <a:solidFill>
                  <a:srgbClr val="FFFF00"/>
                </a:solidFill>
              </a:rPr>
              <a:t> resist </a:t>
            </a:r>
            <a:r>
              <a:rPr lang="en-US" sz="2000" dirty="0" err="1">
                <a:solidFill>
                  <a:srgbClr val="FFFF00"/>
                </a:solidFill>
              </a:rPr>
              <a:t>stedfast</a:t>
            </a:r>
            <a:r>
              <a:rPr lang="en-US" sz="2000" dirty="0">
                <a:solidFill>
                  <a:srgbClr val="FFFF00"/>
                </a:solidFill>
              </a:rPr>
              <a:t> in the faith, </a:t>
            </a:r>
          </a:p>
          <a:p>
            <a:pPr lvl="1"/>
            <a:r>
              <a:rPr lang="en-US" sz="2000" dirty="0">
                <a:solidFill>
                  <a:schemeClr val="bg1"/>
                </a:solidFill>
              </a:rPr>
              <a:t>(</a:t>
            </a:r>
            <a:r>
              <a:rPr lang="en-US" sz="2000" dirty="0">
                <a:solidFill>
                  <a:srgbClr val="FFFF00"/>
                </a:solidFill>
              </a:rPr>
              <a:t>knowing</a:t>
            </a:r>
            <a:r>
              <a:rPr lang="en-US" sz="2000" dirty="0">
                <a:solidFill>
                  <a:schemeClr val="bg1"/>
                </a:solidFill>
              </a:rPr>
              <a:t> that the same afflictions are accomplished in your brethren that are in the world.)</a:t>
            </a:r>
          </a:p>
        </p:txBody>
      </p:sp>
    </p:spTree>
    <p:extLst>
      <p:ext uri="{BB962C8B-B14F-4D97-AF65-F5344CB8AC3E}">
        <p14:creationId xmlns:p14="http://schemas.microsoft.com/office/powerpoint/2010/main" val="693433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peech Bubble: Rectangle 2">
            <a:extLst>
              <a:ext uri="{FF2B5EF4-FFF2-40B4-BE49-F238E27FC236}">
                <a16:creationId xmlns:a16="http://schemas.microsoft.com/office/drawing/2014/main" id="{592CD2FC-AF08-9ED0-1575-61DC036416FD}"/>
              </a:ext>
            </a:extLst>
          </p:cNvPr>
          <p:cNvSpPr/>
          <p:nvPr/>
        </p:nvSpPr>
        <p:spPr>
          <a:xfrm>
            <a:off x="1608666" y="3332465"/>
            <a:ext cx="7103534" cy="2738134"/>
          </a:xfrm>
          <a:prstGeom prst="wedgeRectCallout">
            <a:avLst>
              <a:gd name="adj1" fmla="val -38713"/>
              <a:gd name="adj2" fmla="val -10830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t>Resist the Devil by being sober and self-controlled</a:t>
            </a:r>
          </a:p>
          <a:p>
            <a:endParaRPr lang="en-US" dirty="0">
              <a:solidFill>
                <a:schemeClr val="bg1"/>
              </a:solidFill>
            </a:endParaRPr>
          </a:p>
          <a:p>
            <a:pPr lvl="1"/>
            <a:r>
              <a:rPr lang="en-US" dirty="0">
                <a:solidFill>
                  <a:schemeClr val="bg1"/>
                </a:solidFill>
              </a:rPr>
              <a:t>The concept of living a "sober" life, is not a reference to alcohol </a:t>
            </a:r>
          </a:p>
          <a:p>
            <a:pPr lvl="1"/>
            <a:r>
              <a:rPr lang="en-US" dirty="0">
                <a:solidFill>
                  <a:schemeClr val="bg1"/>
                </a:solidFill>
              </a:rPr>
              <a:t>but comes from the Greek word </a:t>
            </a:r>
            <a:r>
              <a:rPr lang="en-US" dirty="0" err="1">
                <a:solidFill>
                  <a:schemeClr val="bg1"/>
                </a:solidFill>
              </a:rPr>
              <a:t>nēphe</a:t>
            </a:r>
            <a:r>
              <a:rPr lang="en-US" dirty="0">
                <a:solidFill>
                  <a:schemeClr val="bg1"/>
                </a:solidFill>
              </a:rPr>
              <a:t>. </a:t>
            </a:r>
          </a:p>
          <a:p>
            <a:pPr lvl="1"/>
            <a:endParaRPr lang="en-US" dirty="0">
              <a:solidFill>
                <a:schemeClr val="bg1"/>
              </a:solidFill>
            </a:endParaRPr>
          </a:p>
          <a:p>
            <a:pPr lvl="1"/>
            <a:r>
              <a:rPr lang="en-US" dirty="0">
                <a:solidFill>
                  <a:schemeClr val="bg1"/>
                </a:solidFill>
              </a:rPr>
              <a:t>This means to be calm, focused, and controlled.</a:t>
            </a:r>
          </a:p>
          <a:p>
            <a:pPr algn="ctr"/>
            <a:endParaRPr lang="en-GB" dirty="0"/>
          </a:p>
        </p:txBody>
      </p:sp>
      <p:sp>
        <p:nvSpPr>
          <p:cNvPr id="4" name="Speech Bubble: Rectangle 3">
            <a:extLst>
              <a:ext uri="{FF2B5EF4-FFF2-40B4-BE49-F238E27FC236}">
                <a16:creationId xmlns:a16="http://schemas.microsoft.com/office/drawing/2014/main" id="{3008C06E-70F2-AD60-C5A0-189FF38DD5AB}"/>
              </a:ext>
            </a:extLst>
          </p:cNvPr>
          <p:cNvSpPr/>
          <p:nvPr/>
        </p:nvSpPr>
        <p:spPr>
          <a:xfrm>
            <a:off x="1608666" y="3332465"/>
            <a:ext cx="7103534" cy="2738134"/>
          </a:xfrm>
          <a:prstGeom prst="wedgeRectCallout">
            <a:avLst>
              <a:gd name="adj1" fmla="val -59929"/>
              <a:gd name="adj2" fmla="val -110156"/>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t>Resist the Devil by being sober and self-controlled</a:t>
            </a:r>
          </a:p>
          <a:p>
            <a:endParaRPr lang="en-US" dirty="0">
              <a:solidFill>
                <a:schemeClr val="bg1"/>
              </a:solidFill>
            </a:endParaRPr>
          </a:p>
          <a:p>
            <a:pPr lvl="1"/>
            <a:r>
              <a:rPr lang="en-US" dirty="0">
                <a:solidFill>
                  <a:schemeClr val="bg1"/>
                </a:solidFill>
              </a:rPr>
              <a:t>The concept of living a "sober" life, is not a reference to alcohol </a:t>
            </a:r>
          </a:p>
          <a:p>
            <a:pPr lvl="1"/>
            <a:r>
              <a:rPr lang="en-US" dirty="0">
                <a:solidFill>
                  <a:schemeClr val="bg1"/>
                </a:solidFill>
              </a:rPr>
              <a:t>but comes from the Greek word </a:t>
            </a:r>
            <a:r>
              <a:rPr lang="en-US" dirty="0" err="1">
                <a:solidFill>
                  <a:schemeClr val="bg1"/>
                </a:solidFill>
              </a:rPr>
              <a:t>nēphe</a:t>
            </a:r>
            <a:r>
              <a:rPr lang="en-US" dirty="0">
                <a:solidFill>
                  <a:schemeClr val="bg1"/>
                </a:solidFill>
              </a:rPr>
              <a:t>. </a:t>
            </a:r>
          </a:p>
          <a:p>
            <a:pPr lvl="1"/>
            <a:endParaRPr lang="en-US" dirty="0">
              <a:solidFill>
                <a:schemeClr val="bg1"/>
              </a:solidFill>
            </a:endParaRPr>
          </a:p>
          <a:p>
            <a:pPr lvl="1"/>
            <a:r>
              <a:rPr lang="en-US" dirty="0">
                <a:solidFill>
                  <a:schemeClr val="bg1"/>
                </a:solidFill>
              </a:rPr>
              <a:t>This means to be calm, focused, and controlled.</a:t>
            </a:r>
          </a:p>
          <a:p>
            <a:pPr algn="ctr"/>
            <a:endParaRPr lang="en-GB" dirty="0"/>
          </a:p>
        </p:txBody>
      </p:sp>
      <p:sp>
        <p:nvSpPr>
          <p:cNvPr id="5" name="Speech Bubble: Rectangle 4">
            <a:extLst>
              <a:ext uri="{FF2B5EF4-FFF2-40B4-BE49-F238E27FC236}">
                <a16:creationId xmlns:a16="http://schemas.microsoft.com/office/drawing/2014/main" id="{BD96C639-7FB7-B06A-AA56-8F9586311E62}"/>
              </a:ext>
            </a:extLst>
          </p:cNvPr>
          <p:cNvSpPr/>
          <p:nvPr/>
        </p:nvSpPr>
        <p:spPr>
          <a:xfrm>
            <a:off x="1608666" y="3332464"/>
            <a:ext cx="7103534" cy="3296935"/>
          </a:xfrm>
          <a:prstGeom prst="wedgeRectCallout">
            <a:avLst>
              <a:gd name="adj1" fmla="val -51705"/>
              <a:gd name="adj2" fmla="val -75834"/>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FF00"/>
                </a:solidFill>
              </a:rPr>
              <a:t>These words help us understand</a:t>
            </a:r>
          </a:p>
          <a:p>
            <a:pPr algn="ctr"/>
            <a:r>
              <a:rPr lang="en-US" sz="2800" b="1" dirty="0">
                <a:solidFill>
                  <a:srgbClr val="FFFF00"/>
                </a:solidFill>
              </a:rPr>
              <a:t>what it means to resist the devil</a:t>
            </a:r>
          </a:p>
          <a:p>
            <a:endParaRPr lang="en-US" dirty="0">
              <a:solidFill>
                <a:schemeClr val="bg1"/>
              </a:solidFill>
            </a:endParaRPr>
          </a:p>
          <a:p>
            <a:pPr marL="285750" indent="-285750">
              <a:buFont typeface="Arial" panose="020B0604020202020204" pitchFamily="34" charset="0"/>
              <a:buChar char="•"/>
            </a:pPr>
            <a:r>
              <a:rPr lang="en-US" dirty="0">
                <a:solidFill>
                  <a:srgbClr val="FFFF00"/>
                </a:solidFill>
              </a:rPr>
              <a:t>Be sober, be vigilant: </a:t>
            </a:r>
            <a:r>
              <a:rPr lang="en-US" dirty="0">
                <a:solidFill>
                  <a:schemeClr val="bg1"/>
                </a:solidFill>
              </a:rPr>
              <a:t>be calm and self controlled</a:t>
            </a:r>
          </a:p>
          <a:p>
            <a:pPr marL="285750" indent="-285750">
              <a:buFont typeface="Arial" panose="020B0604020202020204" pitchFamily="34" charset="0"/>
              <a:buChar char="•"/>
            </a:pPr>
            <a:r>
              <a:rPr lang="en-US" dirty="0">
                <a:solidFill>
                  <a:srgbClr val="FFFF00"/>
                </a:solidFill>
              </a:rPr>
              <a:t>Be steadfast: 		</a:t>
            </a:r>
            <a:r>
              <a:rPr lang="en-US" dirty="0">
                <a:solidFill>
                  <a:schemeClr val="bg1"/>
                </a:solidFill>
              </a:rPr>
              <a:t>st</a:t>
            </a:r>
            <a:r>
              <a:rPr lang="en-US" dirty="0"/>
              <a:t>and firm in what you believe (in the faith)</a:t>
            </a:r>
          </a:p>
          <a:p>
            <a:pPr marL="285750" indent="-285750">
              <a:buFont typeface="Arial" panose="020B0604020202020204" pitchFamily="34" charset="0"/>
              <a:buChar char="•"/>
            </a:pPr>
            <a:r>
              <a:rPr lang="en-US" dirty="0">
                <a:solidFill>
                  <a:srgbClr val="FFFF00"/>
                </a:solidFill>
              </a:rPr>
              <a:t>Be resistant: 		</a:t>
            </a:r>
            <a:r>
              <a:rPr lang="en-US" dirty="0">
                <a:solidFill>
                  <a:schemeClr val="bg1"/>
                </a:solidFill>
              </a:rPr>
              <a:t>e</a:t>
            </a:r>
            <a:r>
              <a:rPr lang="en-US" dirty="0"/>
              <a:t>ndure whatever he throws at you</a:t>
            </a:r>
          </a:p>
          <a:p>
            <a:pPr marL="285750" indent="-285750">
              <a:buFont typeface="Arial" panose="020B0604020202020204" pitchFamily="34" charset="0"/>
              <a:buChar char="•"/>
            </a:pPr>
            <a:r>
              <a:rPr lang="en-US" dirty="0">
                <a:solidFill>
                  <a:srgbClr val="FFFF00"/>
                </a:solidFill>
              </a:rPr>
              <a:t>Be knowledgeable</a:t>
            </a:r>
            <a:r>
              <a:rPr lang="en-US" dirty="0"/>
              <a:t>:	he is doing the same towards every believer</a:t>
            </a:r>
          </a:p>
          <a:p>
            <a:pPr marL="285750" indent="-285750">
              <a:buFont typeface="Arial" panose="020B0604020202020204" pitchFamily="34" charset="0"/>
              <a:buChar char="•"/>
            </a:pPr>
            <a:r>
              <a:rPr lang="en-US" dirty="0">
                <a:solidFill>
                  <a:srgbClr val="FFFF00"/>
                </a:solidFill>
              </a:rPr>
              <a:t>Be humble: 		</a:t>
            </a:r>
            <a:r>
              <a:rPr lang="en-US" dirty="0"/>
              <a:t>rely on the God of all grace to help you v10.</a:t>
            </a:r>
          </a:p>
          <a:p>
            <a:pPr algn="ctr"/>
            <a:endParaRPr lang="en-GB" dirty="0"/>
          </a:p>
        </p:txBody>
      </p:sp>
      <p:sp>
        <p:nvSpPr>
          <p:cNvPr id="2" name="TextBox 1">
            <a:extLst>
              <a:ext uri="{FF2B5EF4-FFF2-40B4-BE49-F238E27FC236}">
                <a16:creationId xmlns:a16="http://schemas.microsoft.com/office/drawing/2014/main" id="{654D15C2-1CBF-9844-70EF-0E1CD646C42E}"/>
              </a:ext>
            </a:extLst>
          </p:cNvPr>
          <p:cNvSpPr txBox="1"/>
          <p:nvPr/>
        </p:nvSpPr>
        <p:spPr>
          <a:xfrm>
            <a:off x="0" y="654809"/>
            <a:ext cx="9144000" cy="267765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2"/>
            <a:endParaRPr lang="en-US" sz="2000" dirty="0">
              <a:solidFill>
                <a:schemeClr val="bg1"/>
              </a:solidFill>
            </a:endParaRPr>
          </a:p>
          <a:p>
            <a:pPr lvl="1"/>
            <a:r>
              <a:rPr lang="en-US" sz="2000" dirty="0">
                <a:solidFill>
                  <a:srgbClr val="FFFF00"/>
                </a:solidFill>
              </a:rPr>
              <a:t>Be sober, be vigilant; </a:t>
            </a:r>
          </a:p>
          <a:p>
            <a:pPr lvl="1"/>
            <a:r>
              <a:rPr lang="en-US" sz="2000" dirty="0">
                <a:solidFill>
                  <a:schemeClr val="bg1"/>
                </a:solidFill>
              </a:rPr>
              <a:t>(because your adversary the devil, as a roaring lion, walketh about, seeking whom he may devour)</a:t>
            </a:r>
          </a:p>
          <a:p>
            <a:pPr lvl="1"/>
            <a:r>
              <a:rPr lang="en-US" sz="2000" dirty="0">
                <a:solidFill>
                  <a:schemeClr val="bg1"/>
                </a:solidFill>
              </a:rPr>
              <a:t>Whom</a:t>
            </a:r>
            <a:r>
              <a:rPr lang="en-US" sz="2000" dirty="0">
                <a:solidFill>
                  <a:srgbClr val="FFFF00"/>
                </a:solidFill>
              </a:rPr>
              <a:t> resist </a:t>
            </a:r>
            <a:r>
              <a:rPr lang="en-US" sz="2000" dirty="0" err="1">
                <a:solidFill>
                  <a:srgbClr val="FFFF00"/>
                </a:solidFill>
              </a:rPr>
              <a:t>stedfast</a:t>
            </a:r>
            <a:r>
              <a:rPr lang="en-US" sz="2000" dirty="0">
                <a:solidFill>
                  <a:srgbClr val="FFFF00"/>
                </a:solidFill>
              </a:rPr>
              <a:t> in the faith, </a:t>
            </a:r>
          </a:p>
          <a:p>
            <a:pPr lvl="1"/>
            <a:r>
              <a:rPr lang="en-US" sz="2000" dirty="0">
                <a:solidFill>
                  <a:schemeClr val="bg1"/>
                </a:solidFill>
              </a:rPr>
              <a:t>(knowing that the same afflictions are accomplished in your brethren that are in the world.)</a:t>
            </a:r>
          </a:p>
        </p:txBody>
      </p:sp>
      <p:sp>
        <p:nvSpPr>
          <p:cNvPr id="8" name="Explosion: 8 Points 7">
            <a:extLst>
              <a:ext uri="{FF2B5EF4-FFF2-40B4-BE49-F238E27FC236}">
                <a16:creationId xmlns:a16="http://schemas.microsoft.com/office/drawing/2014/main" id="{EBE99504-091F-2A4D-C155-3BDB2C88A695}"/>
              </a:ext>
            </a:extLst>
          </p:cNvPr>
          <p:cNvSpPr/>
          <p:nvPr/>
        </p:nvSpPr>
        <p:spPr>
          <a:xfrm>
            <a:off x="59267" y="67733"/>
            <a:ext cx="9084733" cy="6705600"/>
          </a:xfrm>
          <a:prstGeom prst="irregularSeal1">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sz="1600" dirty="0"/>
          </a:p>
          <a:p>
            <a:pPr algn="ctr"/>
            <a:endParaRPr lang="en-US" sz="1600" dirty="0"/>
          </a:p>
          <a:p>
            <a:pPr algn="ctr"/>
            <a:r>
              <a:rPr lang="en-US" sz="1600" dirty="0"/>
              <a:t>But the God of all grace, </a:t>
            </a:r>
          </a:p>
          <a:p>
            <a:pPr algn="ctr"/>
            <a:r>
              <a:rPr lang="en-US" sz="1600" dirty="0"/>
              <a:t>who hath called us unto his eternal glory by Christ Jesus, </a:t>
            </a:r>
          </a:p>
          <a:p>
            <a:pPr algn="ctr"/>
            <a:r>
              <a:rPr lang="en-US" sz="1600" dirty="0"/>
              <a:t>after that ye have suffered a while, </a:t>
            </a:r>
          </a:p>
          <a:p>
            <a:pPr algn="ctr"/>
            <a:r>
              <a:rPr lang="en-US" sz="1600" dirty="0"/>
              <a:t>make you perfect, </a:t>
            </a:r>
          </a:p>
          <a:p>
            <a:pPr algn="ctr"/>
            <a:r>
              <a:rPr lang="en-US" sz="1600" dirty="0"/>
              <a:t>stablish, strengthen, settle you. </a:t>
            </a:r>
          </a:p>
          <a:p>
            <a:pPr algn="ctr"/>
            <a:endParaRPr lang="en-US" sz="1600" dirty="0"/>
          </a:p>
          <a:p>
            <a:pPr algn="ctr"/>
            <a:r>
              <a:rPr lang="en-US" sz="1600" dirty="0"/>
              <a:t>1 Peter 5:10</a:t>
            </a:r>
            <a:endParaRPr lang="en-GB" sz="1600" dirty="0"/>
          </a:p>
          <a:p>
            <a:pPr algn="ctr"/>
            <a:endParaRPr lang="en-GB" sz="1600" dirty="0"/>
          </a:p>
        </p:txBody>
      </p:sp>
    </p:spTree>
    <p:extLst>
      <p:ext uri="{BB962C8B-B14F-4D97-AF65-F5344CB8AC3E}">
        <p14:creationId xmlns:p14="http://schemas.microsoft.com/office/powerpoint/2010/main" val="8824262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peech Bubble: Rectangle 4">
            <a:extLst>
              <a:ext uri="{FF2B5EF4-FFF2-40B4-BE49-F238E27FC236}">
                <a16:creationId xmlns:a16="http://schemas.microsoft.com/office/drawing/2014/main" id="{BD96C639-7FB7-B06A-AA56-8F9586311E62}"/>
              </a:ext>
            </a:extLst>
          </p:cNvPr>
          <p:cNvSpPr/>
          <p:nvPr/>
        </p:nvSpPr>
        <p:spPr>
          <a:xfrm>
            <a:off x="1608666" y="3332464"/>
            <a:ext cx="7103534" cy="3296935"/>
          </a:xfrm>
          <a:prstGeom prst="wedgeRectCallout">
            <a:avLst>
              <a:gd name="adj1" fmla="val -38356"/>
              <a:gd name="adj2" fmla="val -45788"/>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FF00"/>
                </a:solidFill>
              </a:rPr>
              <a:t>These words help us understand</a:t>
            </a:r>
          </a:p>
          <a:p>
            <a:pPr algn="ctr"/>
            <a:r>
              <a:rPr lang="en-US" sz="2800" b="1" dirty="0">
                <a:solidFill>
                  <a:srgbClr val="FFFF00"/>
                </a:solidFill>
              </a:rPr>
              <a:t>what it means to resist the devil</a:t>
            </a:r>
          </a:p>
          <a:p>
            <a:endParaRPr lang="en-GB" dirty="0">
              <a:solidFill>
                <a:schemeClr val="bg1"/>
              </a:solidFill>
            </a:endParaRPr>
          </a:p>
          <a:p>
            <a:endParaRPr lang="en-GB" dirty="0">
              <a:solidFill>
                <a:schemeClr val="bg1"/>
              </a:solidFill>
            </a:endParaRPr>
          </a:p>
          <a:p>
            <a:endParaRPr lang="en-GB" dirty="0">
              <a:solidFill>
                <a:schemeClr val="bg1"/>
              </a:solidFill>
            </a:endParaRPr>
          </a:p>
          <a:p>
            <a:endParaRPr lang="en-GB" dirty="0">
              <a:solidFill>
                <a:schemeClr val="bg1"/>
              </a:solidFill>
            </a:endParaRPr>
          </a:p>
          <a:p>
            <a:endParaRPr lang="en-GB" dirty="0">
              <a:solidFill>
                <a:schemeClr val="bg1"/>
              </a:solidFill>
            </a:endParaRPr>
          </a:p>
          <a:p>
            <a:endParaRPr lang="en-GB" dirty="0">
              <a:solidFill>
                <a:schemeClr val="bg1"/>
              </a:solidFill>
            </a:endParaRPr>
          </a:p>
          <a:p>
            <a:endParaRPr lang="en-US" dirty="0">
              <a:solidFill>
                <a:schemeClr val="bg1"/>
              </a:solidFill>
            </a:endParaRPr>
          </a:p>
        </p:txBody>
      </p:sp>
      <p:sp>
        <p:nvSpPr>
          <p:cNvPr id="2" name="TextBox 1">
            <a:extLst>
              <a:ext uri="{FF2B5EF4-FFF2-40B4-BE49-F238E27FC236}">
                <a16:creationId xmlns:a16="http://schemas.microsoft.com/office/drawing/2014/main" id="{654D15C2-1CBF-9844-70EF-0E1CD646C42E}"/>
              </a:ext>
            </a:extLst>
          </p:cNvPr>
          <p:cNvSpPr txBox="1"/>
          <p:nvPr/>
        </p:nvSpPr>
        <p:spPr>
          <a:xfrm>
            <a:off x="0" y="654808"/>
            <a:ext cx="9144000" cy="267765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2"/>
            <a:endParaRPr lang="en-US" sz="2000" dirty="0">
              <a:solidFill>
                <a:schemeClr val="bg1"/>
              </a:solidFill>
            </a:endParaRPr>
          </a:p>
          <a:p>
            <a:pPr lvl="1"/>
            <a:r>
              <a:rPr lang="en-US" sz="2000" dirty="0">
                <a:solidFill>
                  <a:srgbClr val="FFFF00"/>
                </a:solidFill>
              </a:rPr>
              <a:t>Be sober, be vigilant; </a:t>
            </a:r>
          </a:p>
          <a:p>
            <a:pPr lvl="1"/>
            <a:r>
              <a:rPr lang="en-US" sz="2000" dirty="0">
                <a:solidFill>
                  <a:schemeClr val="bg1"/>
                </a:solidFill>
              </a:rPr>
              <a:t>(because your adversary the devil, as a roaring lion, walketh about, seeking whom he may devour)</a:t>
            </a:r>
          </a:p>
          <a:p>
            <a:pPr lvl="1"/>
            <a:r>
              <a:rPr lang="en-US" sz="2000" dirty="0">
                <a:solidFill>
                  <a:schemeClr val="bg1"/>
                </a:solidFill>
              </a:rPr>
              <a:t>Whom</a:t>
            </a:r>
            <a:r>
              <a:rPr lang="en-US" sz="2000" dirty="0">
                <a:solidFill>
                  <a:srgbClr val="FFFF00"/>
                </a:solidFill>
              </a:rPr>
              <a:t> resist </a:t>
            </a:r>
            <a:r>
              <a:rPr lang="en-US" sz="2000" dirty="0" err="1">
                <a:solidFill>
                  <a:srgbClr val="FFFF00"/>
                </a:solidFill>
              </a:rPr>
              <a:t>stedfast</a:t>
            </a:r>
            <a:r>
              <a:rPr lang="en-US" sz="2000" dirty="0">
                <a:solidFill>
                  <a:srgbClr val="FFFF00"/>
                </a:solidFill>
              </a:rPr>
              <a:t> in the faith, </a:t>
            </a:r>
          </a:p>
          <a:p>
            <a:pPr lvl="1"/>
            <a:r>
              <a:rPr lang="en-US" sz="2000" dirty="0">
                <a:solidFill>
                  <a:schemeClr val="bg1"/>
                </a:solidFill>
              </a:rPr>
              <a:t>(</a:t>
            </a:r>
            <a:r>
              <a:rPr lang="en-US" sz="2000" dirty="0">
                <a:solidFill>
                  <a:srgbClr val="FFFF00"/>
                </a:solidFill>
              </a:rPr>
              <a:t>knowing</a:t>
            </a:r>
            <a:r>
              <a:rPr lang="en-US" sz="2000" dirty="0">
                <a:solidFill>
                  <a:schemeClr val="bg1"/>
                </a:solidFill>
              </a:rPr>
              <a:t> that the same afflictions are accomplished in your brethren that are in the world.)</a:t>
            </a:r>
          </a:p>
        </p:txBody>
      </p:sp>
    </p:spTree>
    <p:extLst>
      <p:ext uri="{BB962C8B-B14F-4D97-AF65-F5344CB8AC3E}">
        <p14:creationId xmlns:p14="http://schemas.microsoft.com/office/powerpoint/2010/main" val="35316893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peech Bubble: Rectangle 4">
            <a:extLst>
              <a:ext uri="{FF2B5EF4-FFF2-40B4-BE49-F238E27FC236}">
                <a16:creationId xmlns:a16="http://schemas.microsoft.com/office/drawing/2014/main" id="{BD96C639-7FB7-B06A-AA56-8F9586311E62}"/>
              </a:ext>
            </a:extLst>
          </p:cNvPr>
          <p:cNvSpPr/>
          <p:nvPr/>
        </p:nvSpPr>
        <p:spPr>
          <a:xfrm>
            <a:off x="1608666" y="3332464"/>
            <a:ext cx="7103534" cy="3296935"/>
          </a:xfrm>
          <a:prstGeom prst="wedgeRectCallout">
            <a:avLst>
              <a:gd name="adj1" fmla="val -38356"/>
              <a:gd name="adj2" fmla="val -45788"/>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FF00"/>
                </a:solidFill>
              </a:rPr>
              <a:t>These words help us understand</a:t>
            </a:r>
          </a:p>
          <a:p>
            <a:pPr algn="ctr"/>
            <a:r>
              <a:rPr lang="en-US" sz="2800" b="1" dirty="0">
                <a:solidFill>
                  <a:srgbClr val="FFFF00"/>
                </a:solidFill>
              </a:rPr>
              <a:t>what it means to resist the devil</a:t>
            </a:r>
          </a:p>
          <a:p>
            <a:endParaRPr lang="en-GB" dirty="0">
              <a:solidFill>
                <a:schemeClr val="bg1"/>
              </a:solidFill>
            </a:endParaRPr>
          </a:p>
          <a:p>
            <a:endParaRPr lang="en-GB" dirty="0">
              <a:solidFill>
                <a:schemeClr val="bg1"/>
              </a:solidFill>
            </a:endParaRPr>
          </a:p>
          <a:p>
            <a:r>
              <a:rPr lang="en-GB" sz="4400" dirty="0">
                <a:solidFill>
                  <a:schemeClr val="bg1"/>
                </a:solidFill>
              </a:rPr>
              <a:t>But who is the devil?</a:t>
            </a:r>
          </a:p>
          <a:p>
            <a:endParaRPr lang="en-GB" dirty="0">
              <a:solidFill>
                <a:schemeClr val="bg1"/>
              </a:solidFill>
            </a:endParaRPr>
          </a:p>
          <a:p>
            <a:endParaRPr lang="en-GB" dirty="0">
              <a:solidFill>
                <a:schemeClr val="bg1"/>
              </a:solidFill>
            </a:endParaRPr>
          </a:p>
          <a:p>
            <a:endParaRPr lang="en-US" dirty="0">
              <a:solidFill>
                <a:schemeClr val="bg1"/>
              </a:solidFill>
            </a:endParaRPr>
          </a:p>
        </p:txBody>
      </p:sp>
      <p:sp>
        <p:nvSpPr>
          <p:cNvPr id="2" name="TextBox 1">
            <a:extLst>
              <a:ext uri="{FF2B5EF4-FFF2-40B4-BE49-F238E27FC236}">
                <a16:creationId xmlns:a16="http://schemas.microsoft.com/office/drawing/2014/main" id="{654D15C2-1CBF-9844-70EF-0E1CD646C42E}"/>
              </a:ext>
            </a:extLst>
          </p:cNvPr>
          <p:cNvSpPr txBox="1"/>
          <p:nvPr/>
        </p:nvSpPr>
        <p:spPr>
          <a:xfrm>
            <a:off x="0" y="654808"/>
            <a:ext cx="9144000" cy="267765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2"/>
            <a:endParaRPr lang="en-US" sz="2000" dirty="0">
              <a:solidFill>
                <a:schemeClr val="bg1"/>
              </a:solidFill>
            </a:endParaRPr>
          </a:p>
          <a:p>
            <a:pPr lvl="1"/>
            <a:r>
              <a:rPr lang="en-US" sz="2000" dirty="0">
                <a:solidFill>
                  <a:srgbClr val="FFFF00"/>
                </a:solidFill>
              </a:rPr>
              <a:t>Be sober, be vigilant; </a:t>
            </a:r>
          </a:p>
          <a:p>
            <a:pPr lvl="1"/>
            <a:r>
              <a:rPr lang="en-US" sz="2000" dirty="0">
                <a:solidFill>
                  <a:schemeClr val="bg1"/>
                </a:solidFill>
              </a:rPr>
              <a:t>(because your adversary the devil, as a roaring lion, walketh about, seeking whom he may devour)</a:t>
            </a:r>
          </a:p>
          <a:p>
            <a:pPr lvl="1"/>
            <a:r>
              <a:rPr lang="en-US" sz="2000" dirty="0">
                <a:solidFill>
                  <a:schemeClr val="bg1"/>
                </a:solidFill>
              </a:rPr>
              <a:t>Whom</a:t>
            </a:r>
            <a:r>
              <a:rPr lang="en-US" sz="2000" dirty="0">
                <a:solidFill>
                  <a:srgbClr val="FFFF00"/>
                </a:solidFill>
              </a:rPr>
              <a:t> resist </a:t>
            </a:r>
            <a:r>
              <a:rPr lang="en-US" sz="2000" dirty="0" err="1">
                <a:solidFill>
                  <a:srgbClr val="FFFF00"/>
                </a:solidFill>
              </a:rPr>
              <a:t>stedfast</a:t>
            </a:r>
            <a:r>
              <a:rPr lang="en-US" sz="2000" dirty="0">
                <a:solidFill>
                  <a:srgbClr val="FFFF00"/>
                </a:solidFill>
              </a:rPr>
              <a:t> in the faith, </a:t>
            </a:r>
          </a:p>
          <a:p>
            <a:pPr lvl="1"/>
            <a:r>
              <a:rPr lang="en-US" sz="2000" dirty="0">
                <a:solidFill>
                  <a:schemeClr val="bg1"/>
                </a:solidFill>
              </a:rPr>
              <a:t>(</a:t>
            </a:r>
            <a:r>
              <a:rPr lang="en-US" sz="2000" dirty="0">
                <a:solidFill>
                  <a:srgbClr val="FFFF00"/>
                </a:solidFill>
              </a:rPr>
              <a:t>knowing</a:t>
            </a:r>
            <a:r>
              <a:rPr lang="en-US" sz="2000" dirty="0">
                <a:solidFill>
                  <a:schemeClr val="bg1"/>
                </a:solidFill>
              </a:rPr>
              <a:t> that the same afflictions are accomplished in your brethren that are in the world.)</a:t>
            </a:r>
          </a:p>
        </p:txBody>
      </p:sp>
      <p:pic>
        <p:nvPicPr>
          <p:cNvPr id="8" name="Picture 7">
            <a:extLst>
              <a:ext uri="{FF2B5EF4-FFF2-40B4-BE49-F238E27FC236}">
                <a16:creationId xmlns:a16="http://schemas.microsoft.com/office/drawing/2014/main" id="{2DA07DA9-E287-1A32-80DA-3A8AE3DB7B8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24601" y="4207933"/>
            <a:ext cx="2421466" cy="2421466"/>
          </a:xfrm>
          <a:prstGeom prst="rect">
            <a:avLst/>
          </a:prstGeom>
        </p:spPr>
      </p:pic>
    </p:spTree>
    <p:extLst>
      <p:ext uri="{BB962C8B-B14F-4D97-AF65-F5344CB8AC3E}">
        <p14:creationId xmlns:p14="http://schemas.microsoft.com/office/powerpoint/2010/main" val="2383716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543B2E6-AA00-FA8E-CFA6-5550B79E77B1}"/>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30741"/>
          <a:stretch/>
        </p:blipFill>
        <p:spPr>
          <a:xfrm>
            <a:off x="0" y="1"/>
            <a:ext cx="9144000" cy="6858000"/>
          </a:xfrm>
          <a:prstGeom prst="rect">
            <a:avLst/>
          </a:prstGeom>
        </p:spPr>
      </p:pic>
      <p:sp>
        <p:nvSpPr>
          <p:cNvPr id="6" name="Scroll: Vertical 5">
            <a:extLst>
              <a:ext uri="{FF2B5EF4-FFF2-40B4-BE49-F238E27FC236}">
                <a16:creationId xmlns:a16="http://schemas.microsoft.com/office/drawing/2014/main" id="{996C67F1-658B-BF94-41DA-FFA04D75B581}"/>
              </a:ext>
            </a:extLst>
          </p:cNvPr>
          <p:cNvSpPr/>
          <p:nvPr/>
        </p:nvSpPr>
        <p:spPr>
          <a:xfrm>
            <a:off x="0" y="0"/>
            <a:ext cx="5072332" cy="6857999"/>
          </a:xfrm>
          <a:prstGeom prst="verticalScroll">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t>We have many questions about the devil</a:t>
            </a:r>
          </a:p>
          <a:p>
            <a:pPr algn="ctr"/>
            <a:endParaRPr lang="en-US" sz="1600" dirty="0"/>
          </a:p>
          <a:p>
            <a:pPr algn="ctr"/>
            <a:endParaRPr lang="en-US" sz="1600" dirty="0"/>
          </a:p>
          <a:p>
            <a:pPr marL="285750" indent="-285750">
              <a:buFont typeface="Arial" panose="020B0604020202020204" pitchFamily="34" charset="0"/>
              <a:buChar char="•"/>
            </a:pPr>
            <a:r>
              <a:rPr lang="en-US" sz="1600" dirty="0"/>
              <a:t>Where did he come from?</a:t>
            </a:r>
          </a:p>
          <a:p>
            <a:pPr marL="285750" indent="-285750">
              <a:buFont typeface="Arial" panose="020B0604020202020204" pitchFamily="34" charset="0"/>
              <a:buChar char="•"/>
            </a:pPr>
            <a:r>
              <a:rPr lang="en-US" sz="1600" dirty="0"/>
              <a:t>When was he created?</a:t>
            </a:r>
          </a:p>
          <a:p>
            <a:pPr marL="285750" indent="-285750">
              <a:buFont typeface="Arial" panose="020B0604020202020204" pitchFamily="34" charset="0"/>
              <a:buChar char="•"/>
            </a:pPr>
            <a:r>
              <a:rPr lang="en-US" sz="1600" dirty="0"/>
              <a:t>Did he sin before the world was made?</a:t>
            </a:r>
          </a:p>
          <a:p>
            <a:pPr marL="285750" indent="-285750">
              <a:buFont typeface="Arial" panose="020B0604020202020204" pitchFamily="34" charset="0"/>
              <a:buChar char="•"/>
            </a:pPr>
            <a:r>
              <a:rPr lang="en-US" sz="1600" dirty="0"/>
              <a:t>How did he become so evil?</a:t>
            </a:r>
          </a:p>
          <a:p>
            <a:pPr marL="285750" indent="-285750">
              <a:buFont typeface="Arial" panose="020B0604020202020204" pitchFamily="34" charset="0"/>
              <a:buChar char="•"/>
            </a:pPr>
            <a:r>
              <a:rPr lang="en-US" sz="1600" dirty="0"/>
              <a:t>Why does he hate us so much?</a:t>
            </a:r>
          </a:p>
          <a:p>
            <a:pPr marL="285750" indent="-285750">
              <a:buFont typeface="Arial" panose="020B0604020202020204" pitchFamily="34" charset="0"/>
              <a:buChar char="•"/>
            </a:pPr>
            <a:r>
              <a:rPr lang="en-US" sz="1600" dirty="0"/>
              <a:t>Why does God tolerate him?</a:t>
            </a:r>
          </a:p>
          <a:p>
            <a:pPr marL="285750" indent="-285750">
              <a:buFont typeface="Arial" panose="020B0604020202020204" pitchFamily="34" charset="0"/>
              <a:buChar char="•"/>
            </a:pPr>
            <a:r>
              <a:rPr lang="en-US" sz="1600" dirty="0"/>
              <a:t>Does he really think he can defeat God?</a:t>
            </a:r>
          </a:p>
          <a:p>
            <a:pPr marL="285750" indent="-285750">
              <a:buFont typeface="Arial" panose="020B0604020202020204" pitchFamily="34" charset="0"/>
              <a:buChar char="•"/>
            </a:pPr>
            <a:r>
              <a:rPr lang="en-US" sz="1600" dirty="0"/>
              <a:t>Can he read our thoughts?</a:t>
            </a:r>
          </a:p>
          <a:p>
            <a:pPr marL="285750" indent="-285750">
              <a:buFont typeface="Arial" panose="020B0604020202020204" pitchFamily="34" charset="0"/>
              <a:buChar char="•"/>
            </a:pPr>
            <a:r>
              <a:rPr lang="en-US" sz="1600" dirty="0"/>
              <a:t>Can he be everywhere at once?</a:t>
            </a:r>
          </a:p>
          <a:p>
            <a:pPr marL="285750" indent="-285750">
              <a:buFont typeface="Arial" panose="020B0604020202020204" pitchFamily="34" charset="0"/>
              <a:buChar char="•"/>
            </a:pPr>
            <a:r>
              <a:rPr lang="en-US" sz="1600" dirty="0"/>
              <a:t>Does he whisper in everyone’s ear?</a:t>
            </a:r>
          </a:p>
          <a:p>
            <a:pPr marL="285750" indent="-285750">
              <a:buFont typeface="Arial" panose="020B0604020202020204" pitchFamily="34" charset="0"/>
              <a:buChar char="•"/>
            </a:pPr>
            <a:r>
              <a:rPr lang="en-US" sz="1600" dirty="0"/>
              <a:t>Where does he live?</a:t>
            </a:r>
          </a:p>
          <a:p>
            <a:pPr marL="285750" indent="-285750">
              <a:buFont typeface="Arial" panose="020B0604020202020204" pitchFamily="34" charset="0"/>
              <a:buChar char="•"/>
            </a:pPr>
            <a:r>
              <a:rPr lang="en-US" sz="1600" dirty="0"/>
              <a:t>Does he control all the demons?</a:t>
            </a:r>
          </a:p>
          <a:p>
            <a:pPr marL="285750" indent="-285750">
              <a:buFont typeface="Arial" panose="020B0604020202020204" pitchFamily="34" charset="0"/>
              <a:buChar char="•"/>
            </a:pPr>
            <a:r>
              <a:rPr lang="en-US" sz="1600" dirty="0"/>
              <a:t>Can he indwell someone?</a:t>
            </a:r>
          </a:p>
          <a:p>
            <a:pPr marL="285750" indent="-285750">
              <a:buFont typeface="Arial" panose="020B0604020202020204" pitchFamily="34" charset="0"/>
              <a:buChar char="•"/>
            </a:pPr>
            <a:r>
              <a:rPr lang="en-US" sz="1600" dirty="0"/>
              <a:t>Can he indwell a Christian?</a:t>
            </a:r>
          </a:p>
          <a:p>
            <a:endParaRPr lang="en-US" sz="1600" dirty="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en-GB" sz="1600" dirty="0"/>
          </a:p>
        </p:txBody>
      </p:sp>
    </p:spTree>
    <p:extLst>
      <p:ext uri="{BB962C8B-B14F-4D97-AF65-F5344CB8AC3E}">
        <p14:creationId xmlns:p14="http://schemas.microsoft.com/office/powerpoint/2010/main" val="2912763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543B2E6-AA00-FA8E-CFA6-5550B79E77B1}"/>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30741"/>
          <a:stretch/>
        </p:blipFill>
        <p:spPr>
          <a:xfrm>
            <a:off x="0" y="1"/>
            <a:ext cx="9144000" cy="6858000"/>
          </a:xfrm>
          <a:prstGeom prst="rect">
            <a:avLst/>
          </a:prstGeom>
        </p:spPr>
      </p:pic>
      <p:sp>
        <p:nvSpPr>
          <p:cNvPr id="6" name="Scroll: Vertical 5">
            <a:extLst>
              <a:ext uri="{FF2B5EF4-FFF2-40B4-BE49-F238E27FC236}">
                <a16:creationId xmlns:a16="http://schemas.microsoft.com/office/drawing/2014/main" id="{996C67F1-658B-BF94-41DA-FFA04D75B581}"/>
              </a:ext>
            </a:extLst>
          </p:cNvPr>
          <p:cNvSpPr/>
          <p:nvPr/>
        </p:nvSpPr>
        <p:spPr>
          <a:xfrm>
            <a:off x="0" y="0"/>
            <a:ext cx="5072332" cy="6857999"/>
          </a:xfrm>
          <a:prstGeom prst="verticalScroll">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t>We have many questions about the devil</a:t>
            </a:r>
          </a:p>
          <a:p>
            <a:pPr algn="ctr"/>
            <a:endParaRPr lang="en-US" sz="1600" dirty="0"/>
          </a:p>
          <a:p>
            <a:pPr algn="ctr"/>
            <a:endParaRPr lang="en-US" sz="1600" dirty="0"/>
          </a:p>
          <a:p>
            <a:pPr marL="285750" indent="-285750">
              <a:buFont typeface="Arial" panose="020B0604020202020204" pitchFamily="34" charset="0"/>
              <a:buChar char="•"/>
            </a:pPr>
            <a:r>
              <a:rPr lang="en-US" sz="1600" dirty="0"/>
              <a:t>Where did he come from?</a:t>
            </a:r>
          </a:p>
          <a:p>
            <a:pPr marL="285750" indent="-285750">
              <a:buFont typeface="Arial" panose="020B0604020202020204" pitchFamily="34" charset="0"/>
              <a:buChar char="•"/>
            </a:pPr>
            <a:r>
              <a:rPr lang="en-US" sz="1600" dirty="0"/>
              <a:t>When was he created?</a:t>
            </a:r>
          </a:p>
          <a:p>
            <a:pPr marL="285750" indent="-285750">
              <a:buFont typeface="Arial" panose="020B0604020202020204" pitchFamily="34" charset="0"/>
              <a:buChar char="•"/>
            </a:pPr>
            <a:r>
              <a:rPr lang="en-US" sz="1600" dirty="0"/>
              <a:t>Did he sin before the world was made?</a:t>
            </a:r>
          </a:p>
          <a:p>
            <a:pPr marL="285750" indent="-285750">
              <a:buFont typeface="Arial" panose="020B0604020202020204" pitchFamily="34" charset="0"/>
              <a:buChar char="•"/>
            </a:pPr>
            <a:r>
              <a:rPr lang="en-US" sz="1600" dirty="0"/>
              <a:t>How did he become so evil?</a:t>
            </a:r>
          </a:p>
          <a:p>
            <a:pPr marL="285750" indent="-285750">
              <a:buFont typeface="Arial" panose="020B0604020202020204" pitchFamily="34" charset="0"/>
              <a:buChar char="•"/>
            </a:pPr>
            <a:r>
              <a:rPr lang="en-US" sz="1600" dirty="0"/>
              <a:t>Why does he hate us so much?</a:t>
            </a:r>
          </a:p>
          <a:p>
            <a:pPr marL="285750" indent="-285750">
              <a:buFont typeface="Arial" panose="020B0604020202020204" pitchFamily="34" charset="0"/>
              <a:buChar char="•"/>
            </a:pPr>
            <a:r>
              <a:rPr lang="en-US" sz="1600" dirty="0"/>
              <a:t>Why does God tolerate him?</a:t>
            </a:r>
          </a:p>
          <a:p>
            <a:pPr marL="285750" indent="-285750">
              <a:buFont typeface="Arial" panose="020B0604020202020204" pitchFamily="34" charset="0"/>
              <a:buChar char="•"/>
            </a:pPr>
            <a:r>
              <a:rPr lang="en-US" sz="1600" dirty="0"/>
              <a:t>Does he really think he can defeat God?</a:t>
            </a:r>
          </a:p>
          <a:p>
            <a:pPr marL="285750" indent="-285750">
              <a:buFont typeface="Arial" panose="020B0604020202020204" pitchFamily="34" charset="0"/>
              <a:buChar char="•"/>
            </a:pPr>
            <a:r>
              <a:rPr lang="en-US" sz="1600" dirty="0"/>
              <a:t>Can he read our thoughts?</a:t>
            </a:r>
          </a:p>
          <a:p>
            <a:pPr marL="285750" indent="-285750">
              <a:buFont typeface="Arial" panose="020B0604020202020204" pitchFamily="34" charset="0"/>
              <a:buChar char="•"/>
            </a:pPr>
            <a:r>
              <a:rPr lang="en-US" sz="1600" dirty="0"/>
              <a:t>Can he be everywhere at once?</a:t>
            </a:r>
          </a:p>
          <a:p>
            <a:pPr marL="285750" indent="-285750">
              <a:buFont typeface="Arial" panose="020B0604020202020204" pitchFamily="34" charset="0"/>
              <a:buChar char="•"/>
            </a:pPr>
            <a:r>
              <a:rPr lang="en-US" sz="1600" dirty="0"/>
              <a:t>Does he whisper in everyone’s ear?</a:t>
            </a:r>
          </a:p>
          <a:p>
            <a:pPr marL="285750" indent="-285750">
              <a:buFont typeface="Arial" panose="020B0604020202020204" pitchFamily="34" charset="0"/>
              <a:buChar char="•"/>
            </a:pPr>
            <a:r>
              <a:rPr lang="en-US" sz="1600" dirty="0"/>
              <a:t>Where does he live?</a:t>
            </a:r>
          </a:p>
          <a:p>
            <a:pPr marL="285750" indent="-285750">
              <a:buFont typeface="Arial" panose="020B0604020202020204" pitchFamily="34" charset="0"/>
              <a:buChar char="•"/>
            </a:pPr>
            <a:r>
              <a:rPr lang="en-US" sz="1600" dirty="0"/>
              <a:t>Does he control all the demons?</a:t>
            </a:r>
          </a:p>
          <a:p>
            <a:pPr marL="285750" indent="-285750">
              <a:buFont typeface="Arial" panose="020B0604020202020204" pitchFamily="34" charset="0"/>
              <a:buChar char="•"/>
            </a:pPr>
            <a:r>
              <a:rPr lang="en-US" sz="1600" dirty="0"/>
              <a:t>Can he indwell someone?</a:t>
            </a:r>
          </a:p>
          <a:p>
            <a:pPr marL="285750" indent="-285750">
              <a:buFont typeface="Arial" panose="020B0604020202020204" pitchFamily="34" charset="0"/>
              <a:buChar char="•"/>
            </a:pPr>
            <a:r>
              <a:rPr lang="en-US" sz="1600" dirty="0"/>
              <a:t>Can he indwell a Christian?</a:t>
            </a:r>
          </a:p>
          <a:p>
            <a:endParaRPr lang="en-US" sz="1600" dirty="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en-GB" sz="1600" dirty="0"/>
          </a:p>
        </p:txBody>
      </p:sp>
      <p:sp>
        <p:nvSpPr>
          <p:cNvPr id="2" name="Explosion: 8 Points 1">
            <a:extLst>
              <a:ext uri="{FF2B5EF4-FFF2-40B4-BE49-F238E27FC236}">
                <a16:creationId xmlns:a16="http://schemas.microsoft.com/office/drawing/2014/main" id="{DCAE492E-08F3-362E-29E4-FA9BA7EB6A1C}"/>
              </a:ext>
            </a:extLst>
          </p:cNvPr>
          <p:cNvSpPr/>
          <p:nvPr/>
        </p:nvSpPr>
        <p:spPr>
          <a:xfrm>
            <a:off x="846667" y="1117600"/>
            <a:ext cx="7476066" cy="5740399"/>
          </a:xfrm>
          <a:prstGeom prst="irregularSeal1">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sz="2400" b="1" dirty="0"/>
              <a:t>We have more questions than answers regarding the devil</a:t>
            </a:r>
            <a:endParaRPr lang="en-GB" sz="2400" b="1" dirty="0"/>
          </a:p>
        </p:txBody>
      </p:sp>
    </p:spTree>
    <p:extLst>
      <p:ext uri="{BB962C8B-B14F-4D97-AF65-F5344CB8AC3E}">
        <p14:creationId xmlns:p14="http://schemas.microsoft.com/office/powerpoint/2010/main" val="29316671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543B2E6-AA00-FA8E-CFA6-5550B79E77B1}"/>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30741"/>
          <a:stretch/>
        </p:blipFill>
        <p:spPr>
          <a:xfrm>
            <a:off x="0" y="1"/>
            <a:ext cx="9144000" cy="6858000"/>
          </a:xfrm>
          <a:prstGeom prst="rect">
            <a:avLst/>
          </a:prstGeom>
        </p:spPr>
      </p:pic>
      <p:sp>
        <p:nvSpPr>
          <p:cNvPr id="6" name="Scroll: Vertical 5">
            <a:extLst>
              <a:ext uri="{FF2B5EF4-FFF2-40B4-BE49-F238E27FC236}">
                <a16:creationId xmlns:a16="http://schemas.microsoft.com/office/drawing/2014/main" id="{996C67F1-658B-BF94-41DA-FFA04D75B581}"/>
              </a:ext>
            </a:extLst>
          </p:cNvPr>
          <p:cNvSpPr/>
          <p:nvPr/>
        </p:nvSpPr>
        <p:spPr>
          <a:xfrm>
            <a:off x="0" y="0"/>
            <a:ext cx="5072332" cy="6857999"/>
          </a:xfrm>
          <a:prstGeom prst="verticalScroll">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t>While the Bible </a:t>
            </a:r>
          </a:p>
          <a:p>
            <a:pPr algn="ctr"/>
            <a:r>
              <a:rPr lang="en-US" sz="2000" dirty="0"/>
              <a:t>does not give us many answers </a:t>
            </a:r>
          </a:p>
          <a:p>
            <a:pPr algn="ctr"/>
            <a:r>
              <a:rPr lang="en-US" sz="2000" dirty="0"/>
              <a:t>about the devil’s beginning</a:t>
            </a:r>
          </a:p>
          <a:p>
            <a:pPr algn="ctr"/>
            <a:endParaRPr lang="en-US" sz="2000" dirty="0"/>
          </a:p>
          <a:p>
            <a:pPr algn="ctr"/>
            <a:r>
              <a:rPr lang="en-US" sz="2000" dirty="0"/>
              <a:t>It certainly tells us </a:t>
            </a:r>
          </a:p>
          <a:p>
            <a:pPr algn="ctr"/>
            <a:r>
              <a:rPr lang="en-US" sz="2000" dirty="0"/>
              <a:t>about his end!</a:t>
            </a:r>
          </a:p>
          <a:p>
            <a:pPr algn="ctr"/>
            <a:endParaRPr lang="en-US" sz="2000" dirty="0"/>
          </a:p>
          <a:p>
            <a:pPr algn="ctr"/>
            <a:r>
              <a:rPr lang="en-US" sz="2000" dirty="0"/>
              <a:t>We are told this in the last</a:t>
            </a:r>
          </a:p>
          <a:p>
            <a:pPr algn="ctr"/>
            <a:r>
              <a:rPr lang="en-US" sz="2000" dirty="0"/>
              <a:t>mention of the devil in the Bible in Revelation 20v1-3; v7-10</a:t>
            </a:r>
          </a:p>
          <a:p>
            <a:pPr algn="ctr"/>
            <a:endParaRPr lang="en-US" sz="2000" dirty="0"/>
          </a:p>
          <a:p>
            <a:pPr algn="ctr"/>
            <a:endParaRPr lang="en-US" sz="2000" dirty="0"/>
          </a:p>
          <a:p>
            <a:pPr algn="ctr"/>
            <a:endParaRPr lang="en-US" sz="2000" dirty="0"/>
          </a:p>
          <a:p>
            <a:pPr algn="ctr"/>
            <a:endParaRPr lang="en-US" sz="2000" dirty="0"/>
          </a:p>
          <a:p>
            <a:pPr algn="ctr"/>
            <a:endParaRPr lang="en-US" sz="2000" dirty="0"/>
          </a:p>
          <a:p>
            <a:pPr algn="ctr"/>
            <a:endParaRPr lang="en-US" sz="2000" dirty="0"/>
          </a:p>
          <a:p>
            <a:pPr algn="ctr"/>
            <a:endParaRPr lang="en-US" sz="2000" dirty="0"/>
          </a:p>
        </p:txBody>
      </p:sp>
    </p:spTree>
    <p:extLst>
      <p:ext uri="{BB962C8B-B14F-4D97-AF65-F5344CB8AC3E}">
        <p14:creationId xmlns:p14="http://schemas.microsoft.com/office/powerpoint/2010/main" val="1617335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4D15C2-1CBF-9844-70EF-0E1CD646C42E}"/>
              </a:ext>
            </a:extLst>
          </p:cNvPr>
          <p:cNvSpPr txBox="1"/>
          <p:nvPr/>
        </p:nvSpPr>
        <p:spPr>
          <a:xfrm>
            <a:off x="0" y="654809"/>
            <a:ext cx="9144000" cy="175432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1"/>
            <a:r>
              <a:rPr lang="en-US" sz="2000" baseline="30000" dirty="0">
                <a:solidFill>
                  <a:schemeClr val="bg1"/>
                </a:solidFill>
              </a:rPr>
              <a:t>8 </a:t>
            </a:r>
            <a:r>
              <a:rPr lang="en-US" sz="2000" dirty="0">
                <a:solidFill>
                  <a:schemeClr val="bg1"/>
                </a:solidFill>
              </a:rPr>
              <a:t>Be sober, be vigilant; because your adversary the devil, as a roaring lion, walketh about, seeking whom he may devour: </a:t>
            </a:r>
          </a:p>
          <a:p>
            <a:pPr lvl="1"/>
            <a:r>
              <a:rPr lang="en-US" sz="2000" baseline="30000" dirty="0">
                <a:solidFill>
                  <a:schemeClr val="bg1"/>
                </a:solidFill>
              </a:rPr>
              <a:t>9</a:t>
            </a:r>
            <a:r>
              <a:rPr lang="en-US" sz="2000" dirty="0">
                <a:solidFill>
                  <a:schemeClr val="bg1"/>
                </a:solidFill>
              </a:rPr>
              <a:t> Whom resist </a:t>
            </a:r>
            <a:r>
              <a:rPr lang="en-US" sz="2000" dirty="0" err="1">
                <a:solidFill>
                  <a:schemeClr val="bg1"/>
                </a:solidFill>
              </a:rPr>
              <a:t>stedfast</a:t>
            </a:r>
            <a:r>
              <a:rPr lang="en-US" sz="2000" dirty="0">
                <a:solidFill>
                  <a:schemeClr val="bg1"/>
                </a:solidFill>
              </a:rPr>
              <a:t> in the faith, knowing that the same afflictions are accomplished in your brethren that are in the world.</a:t>
            </a:r>
          </a:p>
        </p:txBody>
      </p:sp>
      <p:sp>
        <p:nvSpPr>
          <p:cNvPr id="3" name="Scroll: Horizontal 2">
            <a:extLst>
              <a:ext uri="{FF2B5EF4-FFF2-40B4-BE49-F238E27FC236}">
                <a16:creationId xmlns:a16="http://schemas.microsoft.com/office/drawing/2014/main" id="{268291C2-DDA6-A864-6C59-A0E94B521F3B}"/>
              </a:ext>
            </a:extLst>
          </p:cNvPr>
          <p:cNvSpPr/>
          <p:nvPr/>
        </p:nvSpPr>
        <p:spPr>
          <a:xfrm>
            <a:off x="372533" y="2409135"/>
            <a:ext cx="8398934" cy="3940864"/>
          </a:xfrm>
          <a:prstGeom prst="horizontalScroll">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t>Remember we can use parenthesis (..)</a:t>
            </a:r>
          </a:p>
          <a:p>
            <a:pPr algn="ctr"/>
            <a:r>
              <a:rPr lang="en-US" sz="2800" dirty="0"/>
              <a:t>to highlight and separate </a:t>
            </a:r>
          </a:p>
          <a:p>
            <a:pPr algn="ctr"/>
            <a:r>
              <a:rPr lang="en-US" sz="2800" dirty="0"/>
              <a:t>statements and commands</a:t>
            </a:r>
          </a:p>
        </p:txBody>
      </p:sp>
    </p:spTree>
    <p:extLst>
      <p:ext uri="{BB962C8B-B14F-4D97-AF65-F5344CB8AC3E}">
        <p14:creationId xmlns:p14="http://schemas.microsoft.com/office/powerpoint/2010/main" val="23845172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543B2E6-AA00-FA8E-CFA6-5550B79E77B1}"/>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30741"/>
          <a:stretch/>
        </p:blipFill>
        <p:spPr>
          <a:xfrm>
            <a:off x="0" y="1"/>
            <a:ext cx="9144000" cy="6858000"/>
          </a:xfrm>
          <a:prstGeom prst="rect">
            <a:avLst/>
          </a:prstGeom>
        </p:spPr>
      </p:pic>
      <p:sp>
        <p:nvSpPr>
          <p:cNvPr id="6" name="Scroll: Vertical 5">
            <a:extLst>
              <a:ext uri="{FF2B5EF4-FFF2-40B4-BE49-F238E27FC236}">
                <a16:creationId xmlns:a16="http://schemas.microsoft.com/office/drawing/2014/main" id="{996C67F1-658B-BF94-41DA-FFA04D75B581}"/>
              </a:ext>
            </a:extLst>
          </p:cNvPr>
          <p:cNvSpPr/>
          <p:nvPr/>
        </p:nvSpPr>
        <p:spPr>
          <a:xfrm>
            <a:off x="0" y="491067"/>
            <a:ext cx="9143999" cy="3860799"/>
          </a:xfrm>
          <a:prstGeom prst="verticalScroll">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dirty="0">
                <a:solidFill>
                  <a:schemeClr val="bg1"/>
                </a:solidFill>
              </a:rPr>
              <a:t>Revelation 20:1-2</a:t>
            </a:r>
          </a:p>
          <a:p>
            <a:r>
              <a:rPr lang="en-US" sz="2000" dirty="0">
                <a:solidFill>
                  <a:schemeClr val="bg1"/>
                </a:solidFill>
              </a:rPr>
              <a:t>And I saw an angel come down from heaven, </a:t>
            </a:r>
          </a:p>
          <a:p>
            <a:r>
              <a:rPr lang="en-US" sz="2000" dirty="0">
                <a:solidFill>
                  <a:schemeClr val="bg1"/>
                </a:solidFill>
              </a:rPr>
              <a:t>having the key of the bottomless pit and a great chain in his hand. </a:t>
            </a:r>
          </a:p>
          <a:p>
            <a:r>
              <a:rPr lang="en-US" sz="2000" dirty="0">
                <a:solidFill>
                  <a:schemeClr val="bg1"/>
                </a:solidFill>
              </a:rPr>
              <a:t>And he laid hold on the </a:t>
            </a:r>
            <a:r>
              <a:rPr lang="en-US" sz="2000" dirty="0">
                <a:solidFill>
                  <a:srgbClr val="FFFF00"/>
                </a:solidFill>
              </a:rPr>
              <a:t>dragon</a:t>
            </a:r>
            <a:r>
              <a:rPr lang="en-US" sz="2000" dirty="0">
                <a:solidFill>
                  <a:schemeClr val="bg1"/>
                </a:solidFill>
              </a:rPr>
              <a:t>, that old </a:t>
            </a:r>
            <a:r>
              <a:rPr lang="en-US" sz="2000" dirty="0">
                <a:solidFill>
                  <a:srgbClr val="FFFF00"/>
                </a:solidFill>
              </a:rPr>
              <a:t>serpent</a:t>
            </a:r>
            <a:r>
              <a:rPr lang="en-US" sz="2000" dirty="0">
                <a:solidFill>
                  <a:schemeClr val="bg1"/>
                </a:solidFill>
              </a:rPr>
              <a:t>, which is the </a:t>
            </a:r>
            <a:r>
              <a:rPr lang="en-US" sz="2000" dirty="0">
                <a:solidFill>
                  <a:srgbClr val="FFFF00"/>
                </a:solidFill>
              </a:rPr>
              <a:t>Devil</a:t>
            </a:r>
            <a:r>
              <a:rPr lang="en-US" sz="2000" dirty="0">
                <a:solidFill>
                  <a:schemeClr val="bg1"/>
                </a:solidFill>
              </a:rPr>
              <a:t>, and </a:t>
            </a:r>
            <a:r>
              <a:rPr lang="en-US" sz="2000" dirty="0">
                <a:solidFill>
                  <a:srgbClr val="FFFF00"/>
                </a:solidFill>
              </a:rPr>
              <a:t>Satan</a:t>
            </a:r>
            <a:r>
              <a:rPr lang="en-US" sz="2000" dirty="0">
                <a:solidFill>
                  <a:schemeClr val="bg1"/>
                </a:solidFill>
              </a:rPr>
              <a:t>, and bound him a thousand years…</a:t>
            </a:r>
          </a:p>
          <a:p>
            <a:endParaRPr lang="en-US" sz="2000" dirty="0">
              <a:solidFill>
                <a:schemeClr val="bg1"/>
              </a:solidFill>
            </a:endParaRPr>
          </a:p>
          <a:p>
            <a:r>
              <a:rPr lang="en-US" sz="2000" dirty="0">
                <a:solidFill>
                  <a:schemeClr val="bg1"/>
                </a:solidFill>
              </a:rPr>
              <a:t>And the devil that deceived them was cast into the lake of fire and brimstone, where the beast and the false prophet are, and shall be tormented day and night for ever and ever. </a:t>
            </a:r>
          </a:p>
          <a:p>
            <a:r>
              <a:rPr lang="en-US" sz="2000" dirty="0">
                <a:solidFill>
                  <a:schemeClr val="bg1"/>
                </a:solidFill>
              </a:rPr>
              <a:t>Revelation 20:10</a:t>
            </a:r>
          </a:p>
        </p:txBody>
      </p:sp>
    </p:spTree>
    <p:extLst>
      <p:ext uri="{BB962C8B-B14F-4D97-AF65-F5344CB8AC3E}">
        <p14:creationId xmlns:p14="http://schemas.microsoft.com/office/powerpoint/2010/main" val="11444179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peech Bubble: Rectangle 2">
            <a:extLst>
              <a:ext uri="{FF2B5EF4-FFF2-40B4-BE49-F238E27FC236}">
                <a16:creationId xmlns:a16="http://schemas.microsoft.com/office/drawing/2014/main" id="{9C5D168F-F336-7A76-7669-05529BB123B1}"/>
              </a:ext>
            </a:extLst>
          </p:cNvPr>
          <p:cNvSpPr/>
          <p:nvPr/>
        </p:nvSpPr>
        <p:spPr>
          <a:xfrm>
            <a:off x="1659465" y="2716911"/>
            <a:ext cx="7103534" cy="3997155"/>
          </a:xfrm>
          <a:prstGeom prst="wedgeRectCallout">
            <a:avLst>
              <a:gd name="adj1" fmla="val -38117"/>
              <a:gd name="adj2" fmla="val -76046"/>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1"/>
            <a:r>
              <a:rPr lang="en-US" dirty="0"/>
              <a:t>g0476. </a:t>
            </a:r>
            <a:r>
              <a:rPr lang="en-US" dirty="0" err="1"/>
              <a:t>ἀντίδικος</a:t>
            </a:r>
            <a:r>
              <a:rPr lang="en-US" dirty="0"/>
              <a:t> </a:t>
            </a:r>
            <a:r>
              <a:rPr lang="en-US" dirty="0" err="1"/>
              <a:t>antidikos</a:t>
            </a:r>
            <a:r>
              <a:rPr lang="en-US" dirty="0"/>
              <a:t>; an opponent (in a lawsuit);</a:t>
            </a:r>
          </a:p>
          <a:p>
            <a:pPr lvl="1"/>
            <a:endParaRPr lang="en-US" dirty="0"/>
          </a:p>
          <a:p>
            <a:pPr lvl="1"/>
            <a:r>
              <a:rPr lang="en-US" dirty="0"/>
              <a:t>AV (5) - adversary 5;</a:t>
            </a:r>
          </a:p>
          <a:p>
            <a:pPr lvl="1"/>
            <a:r>
              <a:rPr lang="en-US" dirty="0"/>
              <a:t>an opponent in a suit of law, an adversary, an enemy</a:t>
            </a:r>
          </a:p>
          <a:p>
            <a:pPr lvl="1"/>
            <a:endParaRPr lang="en-US" dirty="0"/>
          </a:p>
          <a:p>
            <a:pPr lvl="1"/>
            <a:r>
              <a:rPr lang="en-US" dirty="0"/>
              <a:t>Greek = adversary or opponent</a:t>
            </a:r>
          </a:p>
          <a:p>
            <a:pPr lvl="1"/>
            <a:r>
              <a:rPr lang="en-US" dirty="0"/>
              <a:t>Hebrew equiv = Satan – the Adversary</a:t>
            </a:r>
          </a:p>
        </p:txBody>
      </p:sp>
      <p:sp>
        <p:nvSpPr>
          <p:cNvPr id="2" name="TextBox 1">
            <a:extLst>
              <a:ext uri="{FF2B5EF4-FFF2-40B4-BE49-F238E27FC236}">
                <a16:creationId xmlns:a16="http://schemas.microsoft.com/office/drawing/2014/main" id="{654D15C2-1CBF-9844-70EF-0E1CD646C42E}"/>
              </a:ext>
            </a:extLst>
          </p:cNvPr>
          <p:cNvSpPr txBox="1"/>
          <p:nvPr/>
        </p:nvSpPr>
        <p:spPr>
          <a:xfrm>
            <a:off x="0" y="654809"/>
            <a:ext cx="9144000" cy="2062103"/>
          </a:xfrm>
          <a:prstGeom prst="rect">
            <a:avLst/>
          </a:prstGeom>
          <a:noFill/>
        </p:spPr>
        <p:txBody>
          <a:bodyPr wrap="square" rtlCol="0">
            <a:spAutoFit/>
          </a:bodyPr>
          <a:lstStyle/>
          <a:p>
            <a:pPr algn="ctr"/>
            <a:r>
              <a:rPr lang="en-US" sz="2800" b="1" dirty="0">
                <a:solidFill>
                  <a:schemeClr val="bg1"/>
                </a:solidFill>
              </a:rPr>
              <a:t>1 Peter 5:8</a:t>
            </a:r>
            <a:endParaRPr lang="en-US" sz="2000" dirty="0">
              <a:solidFill>
                <a:schemeClr val="bg1"/>
              </a:solidFill>
            </a:endParaRPr>
          </a:p>
          <a:p>
            <a:pPr lvl="1"/>
            <a:endParaRPr lang="en-US" sz="2000" dirty="0">
              <a:solidFill>
                <a:schemeClr val="bg1"/>
              </a:solidFill>
            </a:endParaRPr>
          </a:p>
          <a:p>
            <a:pPr lvl="1"/>
            <a:r>
              <a:rPr lang="en-US" sz="2000" dirty="0">
                <a:solidFill>
                  <a:schemeClr val="bg1"/>
                </a:solidFill>
              </a:rPr>
              <a:t>because your </a:t>
            </a:r>
            <a:r>
              <a:rPr lang="en-US" sz="2000" b="1" dirty="0">
                <a:solidFill>
                  <a:srgbClr val="FFFF00"/>
                </a:solidFill>
              </a:rPr>
              <a:t>adversary</a:t>
            </a:r>
            <a:r>
              <a:rPr lang="en-US" sz="2000" dirty="0">
                <a:solidFill>
                  <a:schemeClr val="bg1"/>
                </a:solidFill>
              </a:rPr>
              <a:t> the devil, </a:t>
            </a:r>
          </a:p>
          <a:p>
            <a:pPr lvl="1"/>
            <a:r>
              <a:rPr lang="en-US" sz="2000" dirty="0">
                <a:solidFill>
                  <a:schemeClr val="bg1"/>
                </a:solidFill>
              </a:rPr>
              <a:t>as a roaring lion, </a:t>
            </a:r>
          </a:p>
          <a:p>
            <a:pPr lvl="1"/>
            <a:r>
              <a:rPr lang="en-US" sz="2000" dirty="0">
                <a:solidFill>
                  <a:schemeClr val="bg1"/>
                </a:solidFill>
              </a:rPr>
              <a:t>walketh about, </a:t>
            </a:r>
          </a:p>
          <a:p>
            <a:pPr lvl="1"/>
            <a:r>
              <a:rPr lang="en-US" sz="2000" dirty="0">
                <a:solidFill>
                  <a:schemeClr val="bg1"/>
                </a:solidFill>
              </a:rPr>
              <a:t>seeking whom he may devour</a:t>
            </a:r>
          </a:p>
        </p:txBody>
      </p:sp>
    </p:spTree>
    <p:extLst>
      <p:ext uri="{BB962C8B-B14F-4D97-AF65-F5344CB8AC3E}">
        <p14:creationId xmlns:p14="http://schemas.microsoft.com/office/powerpoint/2010/main" val="40228696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AF21CC6F-D4DD-1CA1-3784-CD41CA3E224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9467" y="0"/>
            <a:ext cx="4944533" cy="3708400"/>
          </a:xfrm>
          <a:prstGeom prst="rect">
            <a:avLst/>
          </a:prstGeom>
          <a:noFill/>
          <a:extLst>
            <a:ext uri="{909E8E84-426E-40DD-AFC4-6F175D3DCCD1}">
              <a14:hiddenFill xmlns:a14="http://schemas.microsoft.com/office/drawing/2010/main">
                <a:solidFill>
                  <a:srgbClr val="FFFFFF"/>
                </a:solidFill>
              </a14:hiddenFill>
            </a:ext>
          </a:extLst>
        </p:spPr>
      </p:pic>
      <p:sp>
        <p:nvSpPr>
          <p:cNvPr id="2" name="Explosion: 14 Points 1">
            <a:extLst>
              <a:ext uri="{FF2B5EF4-FFF2-40B4-BE49-F238E27FC236}">
                <a16:creationId xmlns:a16="http://schemas.microsoft.com/office/drawing/2014/main" id="{E3A1678D-1D4A-D82E-DD97-D1F5C421B910}"/>
              </a:ext>
            </a:extLst>
          </p:cNvPr>
          <p:cNvSpPr/>
          <p:nvPr/>
        </p:nvSpPr>
        <p:spPr>
          <a:xfrm rot="20960383">
            <a:off x="-32103" y="293396"/>
            <a:ext cx="5271206" cy="2876075"/>
          </a:xfrm>
          <a:prstGeom prst="irregularSeal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Satan is </a:t>
            </a:r>
          </a:p>
          <a:p>
            <a:pPr algn="ctr"/>
            <a:r>
              <a:rPr lang="en-US" sz="1600" dirty="0">
                <a:solidFill>
                  <a:schemeClr val="bg1"/>
                </a:solidFill>
              </a:rPr>
              <a:t>doing his work… </a:t>
            </a:r>
          </a:p>
          <a:p>
            <a:pPr algn="ctr"/>
            <a:endParaRPr lang="en-US" sz="1600" dirty="0">
              <a:solidFill>
                <a:schemeClr val="bg1"/>
              </a:solidFill>
            </a:endParaRPr>
          </a:p>
        </p:txBody>
      </p:sp>
    </p:spTree>
    <p:extLst>
      <p:ext uri="{BB962C8B-B14F-4D97-AF65-F5344CB8AC3E}">
        <p14:creationId xmlns:p14="http://schemas.microsoft.com/office/powerpoint/2010/main" val="17879877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AF21CC6F-D4DD-1CA1-3784-CD41CA3E224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9467" y="0"/>
            <a:ext cx="4944533" cy="3708400"/>
          </a:xfrm>
          <a:prstGeom prst="rect">
            <a:avLst/>
          </a:prstGeom>
          <a:noFill/>
          <a:extLst>
            <a:ext uri="{909E8E84-426E-40DD-AFC4-6F175D3DCCD1}">
              <a14:hiddenFill xmlns:a14="http://schemas.microsoft.com/office/drawing/2010/main">
                <a:solidFill>
                  <a:srgbClr val="FFFFFF"/>
                </a:solidFill>
              </a14:hiddenFill>
            </a:ext>
          </a:extLst>
        </p:spPr>
      </p:pic>
      <p:sp>
        <p:nvSpPr>
          <p:cNvPr id="6" name="Explosion: 14 Points 5">
            <a:extLst>
              <a:ext uri="{FF2B5EF4-FFF2-40B4-BE49-F238E27FC236}">
                <a16:creationId xmlns:a16="http://schemas.microsoft.com/office/drawing/2014/main" id="{EC9C4EAB-A86B-A303-9CC1-13DC2CFB0406}"/>
              </a:ext>
            </a:extLst>
          </p:cNvPr>
          <p:cNvSpPr/>
          <p:nvPr/>
        </p:nvSpPr>
        <p:spPr>
          <a:xfrm rot="20960383">
            <a:off x="-32103" y="293396"/>
            <a:ext cx="5271206" cy="2876075"/>
          </a:xfrm>
          <a:prstGeom prst="irregularSeal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Satan is </a:t>
            </a:r>
          </a:p>
          <a:p>
            <a:pPr algn="ctr"/>
            <a:r>
              <a:rPr lang="en-US" sz="1600" dirty="0">
                <a:solidFill>
                  <a:schemeClr val="bg1"/>
                </a:solidFill>
              </a:rPr>
              <a:t>doing his work… </a:t>
            </a:r>
          </a:p>
          <a:p>
            <a:pPr algn="ctr"/>
            <a:r>
              <a:rPr lang="en-US" sz="1600" dirty="0">
                <a:solidFill>
                  <a:schemeClr val="bg1"/>
                </a:solidFill>
              </a:rPr>
              <a:t>but the Lord is doing His</a:t>
            </a:r>
          </a:p>
        </p:txBody>
      </p:sp>
    </p:spTree>
    <p:extLst>
      <p:ext uri="{BB962C8B-B14F-4D97-AF65-F5344CB8AC3E}">
        <p14:creationId xmlns:p14="http://schemas.microsoft.com/office/powerpoint/2010/main" val="39340566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AF21CC6F-D4DD-1CA1-3784-CD41CA3E224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9467" y="0"/>
            <a:ext cx="4944533" cy="3708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D36664D-313D-A97B-6497-CF43628F3AAC}"/>
              </a:ext>
            </a:extLst>
          </p:cNvPr>
          <p:cNvSpPr txBox="1"/>
          <p:nvPr/>
        </p:nvSpPr>
        <p:spPr>
          <a:xfrm>
            <a:off x="67731" y="3255139"/>
            <a:ext cx="4097597" cy="461665"/>
          </a:xfrm>
          <a:prstGeom prst="rect">
            <a:avLst/>
          </a:prstGeom>
          <a:noFill/>
        </p:spPr>
        <p:txBody>
          <a:bodyPr wrap="none" rtlCol="0">
            <a:spAutoFit/>
          </a:bodyPr>
          <a:lstStyle/>
          <a:p>
            <a:r>
              <a:rPr lang="en-US" sz="2400" dirty="0">
                <a:solidFill>
                  <a:schemeClr val="bg1"/>
                </a:solidFill>
              </a:rPr>
              <a:t>God is omniscient - Satan is not</a:t>
            </a:r>
          </a:p>
        </p:txBody>
      </p:sp>
      <p:sp>
        <p:nvSpPr>
          <p:cNvPr id="6" name="Explosion: 14 Points 5">
            <a:extLst>
              <a:ext uri="{FF2B5EF4-FFF2-40B4-BE49-F238E27FC236}">
                <a16:creationId xmlns:a16="http://schemas.microsoft.com/office/drawing/2014/main" id="{EC9C4EAB-A86B-A303-9CC1-13DC2CFB0406}"/>
              </a:ext>
            </a:extLst>
          </p:cNvPr>
          <p:cNvSpPr/>
          <p:nvPr/>
        </p:nvSpPr>
        <p:spPr>
          <a:xfrm rot="20960383">
            <a:off x="-32103" y="293396"/>
            <a:ext cx="5271206" cy="2876075"/>
          </a:xfrm>
          <a:prstGeom prst="irregularSeal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Satan is </a:t>
            </a:r>
          </a:p>
          <a:p>
            <a:pPr algn="ctr"/>
            <a:r>
              <a:rPr lang="en-US" sz="1600" dirty="0">
                <a:solidFill>
                  <a:schemeClr val="bg1"/>
                </a:solidFill>
              </a:rPr>
              <a:t>doing his work… </a:t>
            </a:r>
          </a:p>
          <a:p>
            <a:pPr algn="ctr"/>
            <a:r>
              <a:rPr lang="en-US" sz="1600" dirty="0">
                <a:solidFill>
                  <a:schemeClr val="bg1"/>
                </a:solidFill>
              </a:rPr>
              <a:t>but the Lord is doing His</a:t>
            </a:r>
          </a:p>
        </p:txBody>
      </p:sp>
    </p:spTree>
    <p:extLst>
      <p:ext uri="{BB962C8B-B14F-4D97-AF65-F5344CB8AC3E}">
        <p14:creationId xmlns:p14="http://schemas.microsoft.com/office/powerpoint/2010/main" val="21421396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AF21CC6F-D4DD-1CA1-3784-CD41CA3E224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9467" y="0"/>
            <a:ext cx="4944533" cy="3708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D36664D-313D-A97B-6497-CF43628F3AAC}"/>
              </a:ext>
            </a:extLst>
          </p:cNvPr>
          <p:cNvSpPr txBox="1"/>
          <p:nvPr/>
        </p:nvSpPr>
        <p:spPr>
          <a:xfrm>
            <a:off x="67731" y="3255139"/>
            <a:ext cx="4088042" cy="461665"/>
          </a:xfrm>
          <a:prstGeom prst="rect">
            <a:avLst/>
          </a:prstGeom>
          <a:noFill/>
        </p:spPr>
        <p:txBody>
          <a:bodyPr wrap="none" rtlCol="0">
            <a:spAutoFit/>
          </a:bodyPr>
          <a:lstStyle/>
          <a:p>
            <a:r>
              <a:rPr lang="en-US" sz="2400" dirty="0">
                <a:solidFill>
                  <a:schemeClr val="bg1"/>
                </a:solidFill>
              </a:rPr>
              <a:t>God is omniscient - Satan is not</a:t>
            </a:r>
          </a:p>
        </p:txBody>
      </p:sp>
      <p:sp>
        <p:nvSpPr>
          <p:cNvPr id="2" name="Scroll: Vertical 1">
            <a:extLst>
              <a:ext uri="{FF2B5EF4-FFF2-40B4-BE49-F238E27FC236}">
                <a16:creationId xmlns:a16="http://schemas.microsoft.com/office/drawing/2014/main" id="{B8859F76-5AE6-B682-2DFA-E0DB7E09F125}"/>
              </a:ext>
            </a:extLst>
          </p:cNvPr>
          <p:cNvSpPr/>
          <p:nvPr/>
        </p:nvSpPr>
        <p:spPr>
          <a:xfrm>
            <a:off x="3721100" y="2861733"/>
            <a:ext cx="5422900" cy="3708400"/>
          </a:xfrm>
          <a:prstGeom prst="verticalScroll">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2400" dirty="0"/>
              <a:t>Omniscient = All knowing</a:t>
            </a:r>
          </a:p>
          <a:p>
            <a:pPr algn="ctr"/>
            <a:endParaRPr lang="en-US" dirty="0"/>
          </a:p>
          <a:p>
            <a:pPr algn="ctr"/>
            <a:r>
              <a:rPr lang="en-US" sz="2400" b="1" dirty="0"/>
              <a:t>Job 1:</a:t>
            </a:r>
          </a:p>
          <a:p>
            <a:pPr algn="ctr"/>
            <a:r>
              <a:rPr lang="en-US" sz="2000" dirty="0"/>
              <a:t>Satan did not know </a:t>
            </a:r>
          </a:p>
          <a:p>
            <a:pPr algn="ctr"/>
            <a:r>
              <a:rPr lang="en-US" sz="2000" dirty="0"/>
              <a:t>that Job would honour God</a:t>
            </a:r>
          </a:p>
          <a:p>
            <a:pPr algn="ctr"/>
            <a:r>
              <a:rPr lang="en-US" sz="2000" dirty="0"/>
              <a:t>even if he lost all that he had,</a:t>
            </a:r>
          </a:p>
          <a:p>
            <a:pPr algn="ctr"/>
            <a:r>
              <a:rPr lang="en-US" sz="2000" dirty="0"/>
              <a:t>including his health and his family</a:t>
            </a:r>
          </a:p>
          <a:p>
            <a:pPr algn="ctr"/>
            <a:endParaRPr lang="en-US" dirty="0"/>
          </a:p>
          <a:p>
            <a:pPr algn="ctr"/>
            <a:r>
              <a:rPr lang="en-US" dirty="0"/>
              <a:t>But God knows everything!</a:t>
            </a:r>
          </a:p>
          <a:p>
            <a:pPr algn="ctr"/>
            <a:endParaRPr lang="en-US" dirty="0"/>
          </a:p>
          <a:p>
            <a:pPr algn="ctr"/>
            <a:endParaRPr lang="en-US" dirty="0"/>
          </a:p>
          <a:p>
            <a:pPr algn="ctr"/>
            <a:endParaRPr lang="en-US" dirty="0"/>
          </a:p>
          <a:p>
            <a:pPr algn="ctr"/>
            <a:endParaRPr lang="en-US" dirty="0"/>
          </a:p>
        </p:txBody>
      </p:sp>
      <p:sp>
        <p:nvSpPr>
          <p:cNvPr id="3" name="Explosion: 14 Points 2">
            <a:extLst>
              <a:ext uri="{FF2B5EF4-FFF2-40B4-BE49-F238E27FC236}">
                <a16:creationId xmlns:a16="http://schemas.microsoft.com/office/drawing/2014/main" id="{D32DC6C5-0FDD-75A8-D0E4-0D6544C85251}"/>
              </a:ext>
            </a:extLst>
          </p:cNvPr>
          <p:cNvSpPr/>
          <p:nvPr/>
        </p:nvSpPr>
        <p:spPr>
          <a:xfrm rot="20960383">
            <a:off x="-32103" y="293396"/>
            <a:ext cx="5271206" cy="2876075"/>
          </a:xfrm>
          <a:prstGeom prst="irregularSeal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Satan is </a:t>
            </a:r>
          </a:p>
          <a:p>
            <a:pPr algn="ctr"/>
            <a:r>
              <a:rPr lang="en-US" sz="1600" dirty="0">
                <a:solidFill>
                  <a:schemeClr val="bg1"/>
                </a:solidFill>
              </a:rPr>
              <a:t>doing his work… </a:t>
            </a:r>
          </a:p>
          <a:p>
            <a:pPr algn="ctr"/>
            <a:r>
              <a:rPr lang="en-US" sz="1600" dirty="0">
                <a:solidFill>
                  <a:schemeClr val="bg1"/>
                </a:solidFill>
              </a:rPr>
              <a:t>but the Lord is doing His</a:t>
            </a:r>
          </a:p>
        </p:txBody>
      </p:sp>
    </p:spTree>
    <p:extLst>
      <p:ext uri="{BB962C8B-B14F-4D97-AF65-F5344CB8AC3E}">
        <p14:creationId xmlns:p14="http://schemas.microsoft.com/office/powerpoint/2010/main" val="37458887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AF21CC6F-D4DD-1CA1-3784-CD41CA3E224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9467" y="0"/>
            <a:ext cx="4944533" cy="3708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D36664D-313D-A97B-6497-CF43628F3AAC}"/>
              </a:ext>
            </a:extLst>
          </p:cNvPr>
          <p:cNvSpPr txBox="1"/>
          <p:nvPr/>
        </p:nvSpPr>
        <p:spPr>
          <a:xfrm>
            <a:off x="67731" y="3255139"/>
            <a:ext cx="4190506" cy="1200329"/>
          </a:xfrm>
          <a:prstGeom prst="rect">
            <a:avLst/>
          </a:prstGeom>
          <a:noFill/>
        </p:spPr>
        <p:txBody>
          <a:bodyPr wrap="none" rtlCol="0">
            <a:spAutoFit/>
          </a:bodyPr>
          <a:lstStyle/>
          <a:p>
            <a:r>
              <a:rPr lang="en-US" sz="2400" dirty="0">
                <a:solidFill>
                  <a:schemeClr val="bg1"/>
                </a:solidFill>
              </a:rPr>
              <a:t>God is omniscient - Satan is not</a:t>
            </a:r>
          </a:p>
          <a:p>
            <a:r>
              <a:rPr lang="en-US" sz="2400" dirty="0">
                <a:solidFill>
                  <a:schemeClr val="bg1"/>
                </a:solidFill>
              </a:rPr>
              <a:t>God is omnipotent - Satan is not</a:t>
            </a:r>
          </a:p>
          <a:p>
            <a:endParaRPr lang="en-GB" sz="2400" dirty="0">
              <a:solidFill>
                <a:schemeClr val="bg1"/>
              </a:solidFill>
            </a:endParaRPr>
          </a:p>
        </p:txBody>
      </p:sp>
      <p:sp>
        <p:nvSpPr>
          <p:cNvPr id="3" name="Explosion: 14 Points 2">
            <a:extLst>
              <a:ext uri="{FF2B5EF4-FFF2-40B4-BE49-F238E27FC236}">
                <a16:creationId xmlns:a16="http://schemas.microsoft.com/office/drawing/2014/main" id="{53412D2F-78CB-9B1D-E543-886281229F8D}"/>
              </a:ext>
            </a:extLst>
          </p:cNvPr>
          <p:cNvSpPr/>
          <p:nvPr/>
        </p:nvSpPr>
        <p:spPr>
          <a:xfrm rot="20960383">
            <a:off x="-32103" y="293396"/>
            <a:ext cx="5271206" cy="2876075"/>
          </a:xfrm>
          <a:prstGeom prst="irregularSeal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Satan is </a:t>
            </a:r>
          </a:p>
          <a:p>
            <a:pPr algn="ctr"/>
            <a:r>
              <a:rPr lang="en-US" sz="1600" dirty="0">
                <a:solidFill>
                  <a:schemeClr val="bg1"/>
                </a:solidFill>
              </a:rPr>
              <a:t>doing his work… </a:t>
            </a:r>
          </a:p>
          <a:p>
            <a:pPr algn="ctr"/>
            <a:r>
              <a:rPr lang="en-US" sz="1600" dirty="0">
                <a:solidFill>
                  <a:schemeClr val="bg1"/>
                </a:solidFill>
              </a:rPr>
              <a:t>but the Lord is doing His</a:t>
            </a:r>
          </a:p>
        </p:txBody>
      </p:sp>
    </p:spTree>
    <p:extLst>
      <p:ext uri="{BB962C8B-B14F-4D97-AF65-F5344CB8AC3E}">
        <p14:creationId xmlns:p14="http://schemas.microsoft.com/office/powerpoint/2010/main" val="2074251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AF21CC6F-D4DD-1CA1-3784-CD41CA3E224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9467" y="0"/>
            <a:ext cx="4944533" cy="3708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D36664D-313D-A97B-6497-CF43628F3AAC}"/>
              </a:ext>
            </a:extLst>
          </p:cNvPr>
          <p:cNvSpPr txBox="1"/>
          <p:nvPr/>
        </p:nvSpPr>
        <p:spPr>
          <a:xfrm>
            <a:off x="67731" y="3255139"/>
            <a:ext cx="4190506" cy="1200329"/>
          </a:xfrm>
          <a:prstGeom prst="rect">
            <a:avLst/>
          </a:prstGeom>
          <a:noFill/>
        </p:spPr>
        <p:txBody>
          <a:bodyPr wrap="none" rtlCol="0">
            <a:spAutoFit/>
          </a:bodyPr>
          <a:lstStyle/>
          <a:p>
            <a:r>
              <a:rPr lang="en-US" sz="2400" dirty="0">
                <a:solidFill>
                  <a:schemeClr val="bg1"/>
                </a:solidFill>
              </a:rPr>
              <a:t>God is omniscient - Satan is not</a:t>
            </a:r>
          </a:p>
          <a:p>
            <a:r>
              <a:rPr lang="en-US" sz="2400" dirty="0">
                <a:solidFill>
                  <a:schemeClr val="bg1"/>
                </a:solidFill>
              </a:rPr>
              <a:t>God is omnipotent - Satan is not</a:t>
            </a:r>
          </a:p>
          <a:p>
            <a:endParaRPr lang="en-GB" sz="2400" dirty="0">
              <a:solidFill>
                <a:schemeClr val="bg1"/>
              </a:solidFill>
            </a:endParaRPr>
          </a:p>
        </p:txBody>
      </p:sp>
      <p:sp>
        <p:nvSpPr>
          <p:cNvPr id="2" name="Scroll: Vertical 1">
            <a:extLst>
              <a:ext uri="{FF2B5EF4-FFF2-40B4-BE49-F238E27FC236}">
                <a16:creationId xmlns:a16="http://schemas.microsoft.com/office/drawing/2014/main" id="{B8859F76-5AE6-B682-2DFA-E0DB7E09F125}"/>
              </a:ext>
            </a:extLst>
          </p:cNvPr>
          <p:cNvSpPr/>
          <p:nvPr/>
        </p:nvSpPr>
        <p:spPr>
          <a:xfrm>
            <a:off x="3801534" y="2870200"/>
            <a:ext cx="5422900" cy="3771606"/>
          </a:xfrm>
          <a:prstGeom prst="verticalScroll">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2400" dirty="0"/>
              <a:t>Omnipotent = All powerful </a:t>
            </a:r>
          </a:p>
          <a:p>
            <a:pPr algn="ctr"/>
            <a:endParaRPr lang="en-US" dirty="0"/>
          </a:p>
          <a:p>
            <a:pPr algn="ctr"/>
            <a:endParaRPr lang="en-US" sz="1800" dirty="0"/>
          </a:p>
          <a:p>
            <a:pPr algn="ctr"/>
            <a:r>
              <a:rPr lang="en-US" sz="2000" b="1" dirty="0"/>
              <a:t>Luke 11: </a:t>
            </a:r>
          </a:p>
          <a:p>
            <a:pPr algn="ctr"/>
            <a:r>
              <a:rPr lang="en-US" dirty="0"/>
              <a:t>S</a:t>
            </a:r>
            <a:r>
              <a:rPr lang="en-US" sz="1800" dirty="0"/>
              <a:t>peaks about the devil being a strong man:</a:t>
            </a:r>
          </a:p>
          <a:p>
            <a:pPr algn="ctr"/>
            <a:r>
              <a:rPr lang="en-US" sz="1800" dirty="0"/>
              <a:t>but when a stronger than he is come</a:t>
            </a:r>
          </a:p>
          <a:p>
            <a:pPr algn="ctr"/>
            <a:r>
              <a:rPr lang="en-US" dirty="0"/>
              <a:t>he overcomes him</a:t>
            </a:r>
          </a:p>
          <a:p>
            <a:pPr algn="ctr"/>
            <a:r>
              <a:rPr lang="en-US" sz="1800" dirty="0"/>
              <a:t>and spoils his goods.</a:t>
            </a:r>
          </a:p>
          <a:p>
            <a:pPr algn="ctr"/>
            <a:endParaRPr lang="en-US" dirty="0"/>
          </a:p>
          <a:p>
            <a:pPr algn="ctr"/>
            <a:endParaRPr lang="en-US" dirty="0"/>
          </a:p>
          <a:p>
            <a:pPr algn="ctr"/>
            <a:r>
              <a:rPr lang="en-US" dirty="0"/>
              <a:t>With God nothing is impossible!</a:t>
            </a:r>
          </a:p>
          <a:p>
            <a:pPr algn="ctr"/>
            <a:endParaRPr lang="en-US" dirty="0"/>
          </a:p>
          <a:p>
            <a:pPr algn="ctr"/>
            <a:endParaRPr lang="en-US" dirty="0"/>
          </a:p>
          <a:p>
            <a:pPr algn="ctr"/>
            <a:endParaRPr lang="en-GB" dirty="0"/>
          </a:p>
        </p:txBody>
      </p:sp>
      <p:sp>
        <p:nvSpPr>
          <p:cNvPr id="3" name="Explosion: 14 Points 2">
            <a:extLst>
              <a:ext uri="{FF2B5EF4-FFF2-40B4-BE49-F238E27FC236}">
                <a16:creationId xmlns:a16="http://schemas.microsoft.com/office/drawing/2014/main" id="{9C02DA3F-EFC5-B69A-9251-00FD659301D5}"/>
              </a:ext>
            </a:extLst>
          </p:cNvPr>
          <p:cNvSpPr/>
          <p:nvPr/>
        </p:nvSpPr>
        <p:spPr>
          <a:xfrm rot="20960383">
            <a:off x="-32103" y="293396"/>
            <a:ext cx="5271206" cy="2876075"/>
          </a:xfrm>
          <a:prstGeom prst="irregularSeal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Satan is </a:t>
            </a:r>
          </a:p>
          <a:p>
            <a:pPr algn="ctr"/>
            <a:r>
              <a:rPr lang="en-US" sz="1600" dirty="0">
                <a:solidFill>
                  <a:schemeClr val="bg1"/>
                </a:solidFill>
              </a:rPr>
              <a:t>doing his work… </a:t>
            </a:r>
          </a:p>
          <a:p>
            <a:pPr algn="ctr"/>
            <a:r>
              <a:rPr lang="en-US" sz="1600" dirty="0">
                <a:solidFill>
                  <a:schemeClr val="bg1"/>
                </a:solidFill>
              </a:rPr>
              <a:t>but the Lord is doing His</a:t>
            </a:r>
          </a:p>
        </p:txBody>
      </p:sp>
    </p:spTree>
    <p:extLst>
      <p:ext uri="{BB962C8B-B14F-4D97-AF65-F5344CB8AC3E}">
        <p14:creationId xmlns:p14="http://schemas.microsoft.com/office/powerpoint/2010/main" val="11567832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AF21CC6F-D4DD-1CA1-3784-CD41CA3E224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9467" y="0"/>
            <a:ext cx="4944533" cy="3708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D36664D-313D-A97B-6497-CF43628F3AAC}"/>
              </a:ext>
            </a:extLst>
          </p:cNvPr>
          <p:cNvSpPr txBox="1"/>
          <p:nvPr/>
        </p:nvSpPr>
        <p:spPr>
          <a:xfrm>
            <a:off x="67731" y="3255139"/>
            <a:ext cx="4306820" cy="1569660"/>
          </a:xfrm>
          <a:prstGeom prst="rect">
            <a:avLst/>
          </a:prstGeom>
          <a:noFill/>
        </p:spPr>
        <p:txBody>
          <a:bodyPr wrap="none" rtlCol="0">
            <a:spAutoFit/>
          </a:bodyPr>
          <a:lstStyle/>
          <a:p>
            <a:r>
              <a:rPr lang="en-US" sz="2400" dirty="0">
                <a:solidFill>
                  <a:schemeClr val="bg1"/>
                </a:solidFill>
              </a:rPr>
              <a:t>God is omniscient - Satan is not</a:t>
            </a:r>
          </a:p>
          <a:p>
            <a:r>
              <a:rPr lang="en-US" sz="2400" dirty="0">
                <a:solidFill>
                  <a:schemeClr val="bg1"/>
                </a:solidFill>
              </a:rPr>
              <a:t>God is omnipotent - Satan is not</a:t>
            </a:r>
          </a:p>
          <a:p>
            <a:r>
              <a:rPr lang="en-US" sz="2400" dirty="0">
                <a:solidFill>
                  <a:schemeClr val="bg1"/>
                </a:solidFill>
              </a:rPr>
              <a:t>God is omnipresent - Satan is not</a:t>
            </a:r>
          </a:p>
          <a:p>
            <a:endParaRPr lang="en-GB" sz="2400" dirty="0">
              <a:solidFill>
                <a:schemeClr val="bg1"/>
              </a:solidFill>
            </a:endParaRPr>
          </a:p>
        </p:txBody>
      </p:sp>
      <p:sp>
        <p:nvSpPr>
          <p:cNvPr id="3" name="Explosion: 14 Points 2">
            <a:extLst>
              <a:ext uri="{FF2B5EF4-FFF2-40B4-BE49-F238E27FC236}">
                <a16:creationId xmlns:a16="http://schemas.microsoft.com/office/drawing/2014/main" id="{A774468D-3DA1-10AC-5D3F-2288A3D80099}"/>
              </a:ext>
            </a:extLst>
          </p:cNvPr>
          <p:cNvSpPr/>
          <p:nvPr/>
        </p:nvSpPr>
        <p:spPr>
          <a:xfrm rot="20960383">
            <a:off x="-32103" y="293396"/>
            <a:ext cx="5271206" cy="2876075"/>
          </a:xfrm>
          <a:prstGeom prst="irregularSeal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Satan is </a:t>
            </a:r>
          </a:p>
          <a:p>
            <a:pPr algn="ctr"/>
            <a:r>
              <a:rPr lang="en-US" sz="1600" dirty="0">
                <a:solidFill>
                  <a:schemeClr val="bg1"/>
                </a:solidFill>
              </a:rPr>
              <a:t>doing his work… </a:t>
            </a:r>
          </a:p>
          <a:p>
            <a:pPr algn="ctr"/>
            <a:r>
              <a:rPr lang="en-US" sz="1600" dirty="0">
                <a:solidFill>
                  <a:schemeClr val="bg1"/>
                </a:solidFill>
              </a:rPr>
              <a:t>but the Lord is doing His</a:t>
            </a:r>
          </a:p>
        </p:txBody>
      </p:sp>
    </p:spTree>
    <p:extLst>
      <p:ext uri="{BB962C8B-B14F-4D97-AF65-F5344CB8AC3E}">
        <p14:creationId xmlns:p14="http://schemas.microsoft.com/office/powerpoint/2010/main" val="21856261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AF21CC6F-D4DD-1CA1-3784-CD41CA3E224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9467" y="0"/>
            <a:ext cx="4944533" cy="3708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D36664D-313D-A97B-6497-CF43628F3AAC}"/>
              </a:ext>
            </a:extLst>
          </p:cNvPr>
          <p:cNvSpPr txBox="1"/>
          <p:nvPr/>
        </p:nvSpPr>
        <p:spPr>
          <a:xfrm>
            <a:off x="67731" y="3255139"/>
            <a:ext cx="4306820" cy="1569660"/>
          </a:xfrm>
          <a:prstGeom prst="rect">
            <a:avLst/>
          </a:prstGeom>
          <a:noFill/>
        </p:spPr>
        <p:txBody>
          <a:bodyPr wrap="none" rtlCol="0">
            <a:spAutoFit/>
          </a:bodyPr>
          <a:lstStyle/>
          <a:p>
            <a:r>
              <a:rPr lang="en-US" sz="2400" dirty="0">
                <a:solidFill>
                  <a:schemeClr val="bg1"/>
                </a:solidFill>
              </a:rPr>
              <a:t>God is omniscient - Satan is not</a:t>
            </a:r>
          </a:p>
          <a:p>
            <a:r>
              <a:rPr lang="en-US" sz="2400" dirty="0">
                <a:solidFill>
                  <a:schemeClr val="bg1"/>
                </a:solidFill>
              </a:rPr>
              <a:t>God is omnipotent - Satan is not</a:t>
            </a:r>
          </a:p>
          <a:p>
            <a:r>
              <a:rPr lang="en-US" sz="2400" dirty="0">
                <a:solidFill>
                  <a:schemeClr val="bg1"/>
                </a:solidFill>
              </a:rPr>
              <a:t>God is omnipresent - Satan is not</a:t>
            </a:r>
          </a:p>
          <a:p>
            <a:endParaRPr lang="en-GB" sz="2400" dirty="0">
              <a:solidFill>
                <a:schemeClr val="bg1"/>
              </a:solidFill>
            </a:endParaRPr>
          </a:p>
        </p:txBody>
      </p:sp>
      <p:sp>
        <p:nvSpPr>
          <p:cNvPr id="3" name="Scroll: Vertical 2">
            <a:extLst>
              <a:ext uri="{FF2B5EF4-FFF2-40B4-BE49-F238E27FC236}">
                <a16:creationId xmlns:a16="http://schemas.microsoft.com/office/drawing/2014/main" id="{7624DCD3-2750-A99E-EB8D-D549EFD47D77}"/>
              </a:ext>
            </a:extLst>
          </p:cNvPr>
          <p:cNvSpPr/>
          <p:nvPr/>
        </p:nvSpPr>
        <p:spPr>
          <a:xfrm>
            <a:off x="3801534" y="2870200"/>
            <a:ext cx="5422900" cy="3771606"/>
          </a:xfrm>
          <a:prstGeom prst="verticalScroll">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2400" dirty="0"/>
              <a:t>Omnipresent = everywhere</a:t>
            </a:r>
          </a:p>
          <a:p>
            <a:pPr algn="ctr"/>
            <a:endParaRPr lang="en-US" dirty="0"/>
          </a:p>
          <a:p>
            <a:pPr algn="ctr"/>
            <a:r>
              <a:rPr lang="en-US" sz="2000" b="1" dirty="0"/>
              <a:t>Rev 20:</a:t>
            </a:r>
          </a:p>
          <a:p>
            <a:pPr algn="ctr"/>
            <a:r>
              <a:rPr lang="en-US" sz="1800" dirty="0"/>
              <a:t>Satan will be taken </a:t>
            </a:r>
          </a:p>
          <a:p>
            <a:pPr algn="ctr"/>
            <a:r>
              <a:rPr lang="en-US" dirty="0"/>
              <a:t>and bound with a great chain </a:t>
            </a:r>
          </a:p>
          <a:p>
            <a:pPr algn="ctr"/>
            <a:r>
              <a:rPr lang="en-US" dirty="0"/>
              <a:t>which he will not be able to break</a:t>
            </a:r>
          </a:p>
          <a:p>
            <a:pPr algn="ctr"/>
            <a:r>
              <a:rPr lang="en-US" dirty="0"/>
              <a:t>and he will not be able </a:t>
            </a:r>
          </a:p>
          <a:p>
            <a:pPr algn="ctr"/>
            <a:r>
              <a:rPr lang="en-US" dirty="0"/>
              <a:t>to deceive the nations </a:t>
            </a:r>
          </a:p>
          <a:p>
            <a:pPr algn="ctr"/>
            <a:endParaRPr lang="en-US" sz="1800" dirty="0"/>
          </a:p>
          <a:p>
            <a:pPr algn="ctr"/>
            <a:r>
              <a:rPr lang="en-US" dirty="0"/>
              <a:t>With God nothing is impossible!</a:t>
            </a:r>
          </a:p>
          <a:p>
            <a:pPr algn="ctr"/>
            <a:endParaRPr lang="en-US" dirty="0"/>
          </a:p>
          <a:p>
            <a:pPr algn="ctr"/>
            <a:endParaRPr lang="en-US" dirty="0"/>
          </a:p>
          <a:p>
            <a:pPr algn="ctr"/>
            <a:endParaRPr lang="en-US" dirty="0"/>
          </a:p>
          <a:p>
            <a:pPr algn="ctr"/>
            <a:endParaRPr lang="en-GB" dirty="0"/>
          </a:p>
        </p:txBody>
      </p:sp>
      <p:sp>
        <p:nvSpPr>
          <p:cNvPr id="6" name="Explosion: 14 Points 5">
            <a:extLst>
              <a:ext uri="{FF2B5EF4-FFF2-40B4-BE49-F238E27FC236}">
                <a16:creationId xmlns:a16="http://schemas.microsoft.com/office/drawing/2014/main" id="{B180C298-5266-B716-7AF5-722FD79B2E05}"/>
              </a:ext>
            </a:extLst>
          </p:cNvPr>
          <p:cNvSpPr/>
          <p:nvPr/>
        </p:nvSpPr>
        <p:spPr>
          <a:xfrm rot="20960383">
            <a:off x="-32103" y="293396"/>
            <a:ext cx="5271206" cy="2876075"/>
          </a:xfrm>
          <a:prstGeom prst="irregularSeal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Satan is </a:t>
            </a:r>
          </a:p>
          <a:p>
            <a:pPr algn="ctr"/>
            <a:r>
              <a:rPr lang="en-US" sz="1600" dirty="0">
                <a:solidFill>
                  <a:schemeClr val="bg1"/>
                </a:solidFill>
              </a:rPr>
              <a:t>doing his work… </a:t>
            </a:r>
          </a:p>
          <a:p>
            <a:pPr algn="ctr"/>
            <a:r>
              <a:rPr lang="en-US" sz="1600" dirty="0">
                <a:solidFill>
                  <a:schemeClr val="bg1"/>
                </a:solidFill>
              </a:rPr>
              <a:t>but the Lord is doing His</a:t>
            </a:r>
          </a:p>
        </p:txBody>
      </p:sp>
    </p:spTree>
    <p:extLst>
      <p:ext uri="{BB962C8B-B14F-4D97-AF65-F5344CB8AC3E}">
        <p14:creationId xmlns:p14="http://schemas.microsoft.com/office/powerpoint/2010/main" val="3923234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4D15C2-1CBF-9844-70EF-0E1CD646C42E}"/>
              </a:ext>
            </a:extLst>
          </p:cNvPr>
          <p:cNvSpPr txBox="1"/>
          <p:nvPr/>
        </p:nvSpPr>
        <p:spPr>
          <a:xfrm>
            <a:off x="0" y="654809"/>
            <a:ext cx="9144000" cy="267765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2"/>
            <a:endParaRPr lang="en-US" sz="2000" dirty="0">
              <a:solidFill>
                <a:schemeClr val="bg1"/>
              </a:solidFill>
            </a:endParaRPr>
          </a:p>
          <a:p>
            <a:pPr lvl="1"/>
            <a:r>
              <a:rPr lang="en-US" sz="2000" dirty="0">
                <a:solidFill>
                  <a:srgbClr val="FFFF00"/>
                </a:solidFill>
              </a:rPr>
              <a:t>Be sober, be vigilant; </a:t>
            </a:r>
          </a:p>
          <a:p>
            <a:pPr lvl="1"/>
            <a:r>
              <a:rPr lang="en-US" sz="2000" dirty="0">
                <a:solidFill>
                  <a:schemeClr val="bg1"/>
                </a:solidFill>
              </a:rPr>
              <a:t>(because your adversary the devil, as a roaring lion, walketh about, seeking whom he may devour)</a:t>
            </a:r>
          </a:p>
          <a:p>
            <a:pPr lvl="1"/>
            <a:r>
              <a:rPr lang="en-US" sz="2000" dirty="0">
                <a:solidFill>
                  <a:srgbClr val="FFFF00"/>
                </a:solidFill>
              </a:rPr>
              <a:t>Whom resist </a:t>
            </a:r>
            <a:r>
              <a:rPr lang="en-US" sz="2000" dirty="0" err="1">
                <a:solidFill>
                  <a:srgbClr val="FFFF00"/>
                </a:solidFill>
              </a:rPr>
              <a:t>stedfast</a:t>
            </a:r>
            <a:r>
              <a:rPr lang="en-US" sz="2000" dirty="0">
                <a:solidFill>
                  <a:srgbClr val="FFFF00"/>
                </a:solidFill>
              </a:rPr>
              <a:t> in the faith, </a:t>
            </a:r>
          </a:p>
          <a:p>
            <a:pPr lvl="1"/>
            <a:r>
              <a:rPr lang="en-US" sz="2000" dirty="0">
                <a:solidFill>
                  <a:schemeClr val="bg1"/>
                </a:solidFill>
              </a:rPr>
              <a:t>(knowing that the same afflictions are accomplished in your brethren that are in the world.)</a:t>
            </a:r>
          </a:p>
        </p:txBody>
      </p:sp>
    </p:spTree>
    <p:extLst>
      <p:ext uri="{BB962C8B-B14F-4D97-AF65-F5344CB8AC3E}">
        <p14:creationId xmlns:p14="http://schemas.microsoft.com/office/powerpoint/2010/main" val="5492422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AF21CC6F-D4DD-1CA1-3784-CD41CA3E224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9467" y="0"/>
            <a:ext cx="4944533" cy="3708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D36664D-313D-A97B-6497-CF43628F3AAC}"/>
              </a:ext>
            </a:extLst>
          </p:cNvPr>
          <p:cNvSpPr txBox="1"/>
          <p:nvPr/>
        </p:nvSpPr>
        <p:spPr>
          <a:xfrm>
            <a:off x="67731" y="3255139"/>
            <a:ext cx="4306820" cy="1569660"/>
          </a:xfrm>
          <a:prstGeom prst="rect">
            <a:avLst/>
          </a:prstGeom>
          <a:noFill/>
        </p:spPr>
        <p:txBody>
          <a:bodyPr wrap="none" rtlCol="0">
            <a:spAutoFit/>
          </a:bodyPr>
          <a:lstStyle/>
          <a:p>
            <a:r>
              <a:rPr lang="en-US" sz="2400" dirty="0">
                <a:solidFill>
                  <a:schemeClr val="bg1"/>
                </a:solidFill>
              </a:rPr>
              <a:t>God is omniscient - Satan is not</a:t>
            </a:r>
          </a:p>
          <a:p>
            <a:r>
              <a:rPr lang="en-US" sz="2400" dirty="0">
                <a:solidFill>
                  <a:schemeClr val="bg1"/>
                </a:solidFill>
              </a:rPr>
              <a:t>God is omnipotent - Satan is not</a:t>
            </a:r>
          </a:p>
          <a:p>
            <a:r>
              <a:rPr lang="en-US" sz="2400" dirty="0">
                <a:solidFill>
                  <a:schemeClr val="bg1"/>
                </a:solidFill>
              </a:rPr>
              <a:t>God is omnipresent - Satan is not</a:t>
            </a:r>
          </a:p>
          <a:p>
            <a:r>
              <a:rPr lang="en-US" sz="2400" dirty="0">
                <a:solidFill>
                  <a:schemeClr val="bg1"/>
                </a:solidFill>
              </a:rPr>
              <a:t>God is light - Satan is not</a:t>
            </a:r>
          </a:p>
        </p:txBody>
      </p:sp>
      <p:sp>
        <p:nvSpPr>
          <p:cNvPr id="6" name="Explosion: 14 Points 5">
            <a:extLst>
              <a:ext uri="{FF2B5EF4-FFF2-40B4-BE49-F238E27FC236}">
                <a16:creationId xmlns:a16="http://schemas.microsoft.com/office/drawing/2014/main" id="{5E7EB4D7-A983-92A2-9B17-ECBAE47D6FBC}"/>
              </a:ext>
            </a:extLst>
          </p:cNvPr>
          <p:cNvSpPr/>
          <p:nvPr/>
        </p:nvSpPr>
        <p:spPr>
          <a:xfrm rot="20960383">
            <a:off x="-32103" y="293396"/>
            <a:ext cx="5271206" cy="2876075"/>
          </a:xfrm>
          <a:prstGeom prst="irregularSeal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Satan is </a:t>
            </a:r>
          </a:p>
          <a:p>
            <a:pPr algn="ctr"/>
            <a:r>
              <a:rPr lang="en-US" sz="1600" dirty="0">
                <a:solidFill>
                  <a:schemeClr val="bg1"/>
                </a:solidFill>
              </a:rPr>
              <a:t>doing his work… </a:t>
            </a:r>
          </a:p>
          <a:p>
            <a:pPr algn="ctr"/>
            <a:r>
              <a:rPr lang="en-US" sz="1600" dirty="0">
                <a:solidFill>
                  <a:schemeClr val="bg1"/>
                </a:solidFill>
              </a:rPr>
              <a:t>but the Lord is doing His</a:t>
            </a:r>
          </a:p>
        </p:txBody>
      </p:sp>
    </p:spTree>
    <p:extLst>
      <p:ext uri="{BB962C8B-B14F-4D97-AF65-F5344CB8AC3E}">
        <p14:creationId xmlns:p14="http://schemas.microsoft.com/office/powerpoint/2010/main" val="24908033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AF21CC6F-D4DD-1CA1-3784-CD41CA3E224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9467" y="0"/>
            <a:ext cx="4944533" cy="3708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D36664D-313D-A97B-6497-CF43628F3AAC}"/>
              </a:ext>
            </a:extLst>
          </p:cNvPr>
          <p:cNvSpPr txBox="1"/>
          <p:nvPr/>
        </p:nvSpPr>
        <p:spPr>
          <a:xfrm>
            <a:off x="67731" y="3255139"/>
            <a:ext cx="4306820" cy="1569660"/>
          </a:xfrm>
          <a:prstGeom prst="rect">
            <a:avLst/>
          </a:prstGeom>
          <a:noFill/>
        </p:spPr>
        <p:txBody>
          <a:bodyPr wrap="none" rtlCol="0">
            <a:spAutoFit/>
          </a:bodyPr>
          <a:lstStyle/>
          <a:p>
            <a:r>
              <a:rPr lang="en-US" sz="2400" dirty="0">
                <a:solidFill>
                  <a:schemeClr val="bg1"/>
                </a:solidFill>
              </a:rPr>
              <a:t>God is omniscient - Satan is not</a:t>
            </a:r>
          </a:p>
          <a:p>
            <a:r>
              <a:rPr lang="en-US" sz="2400" dirty="0">
                <a:solidFill>
                  <a:schemeClr val="bg1"/>
                </a:solidFill>
              </a:rPr>
              <a:t>God is omnipotent - Satan is not</a:t>
            </a:r>
          </a:p>
          <a:p>
            <a:r>
              <a:rPr lang="en-US" sz="2400" dirty="0">
                <a:solidFill>
                  <a:schemeClr val="bg1"/>
                </a:solidFill>
              </a:rPr>
              <a:t>God is omnipresent - Satan is not</a:t>
            </a:r>
          </a:p>
          <a:p>
            <a:r>
              <a:rPr lang="en-US" sz="2400" dirty="0">
                <a:solidFill>
                  <a:schemeClr val="bg1"/>
                </a:solidFill>
              </a:rPr>
              <a:t>God is light - Satan is not</a:t>
            </a:r>
          </a:p>
        </p:txBody>
      </p:sp>
      <p:sp>
        <p:nvSpPr>
          <p:cNvPr id="3" name="Scroll: Vertical 2">
            <a:extLst>
              <a:ext uri="{FF2B5EF4-FFF2-40B4-BE49-F238E27FC236}">
                <a16:creationId xmlns:a16="http://schemas.microsoft.com/office/drawing/2014/main" id="{A27A90AE-64FC-0B90-976A-9C8D3828E886}"/>
              </a:ext>
            </a:extLst>
          </p:cNvPr>
          <p:cNvSpPr/>
          <p:nvPr/>
        </p:nvSpPr>
        <p:spPr>
          <a:xfrm>
            <a:off x="3801534" y="2870200"/>
            <a:ext cx="5422900" cy="3771606"/>
          </a:xfrm>
          <a:prstGeom prst="verticalScroll">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sz="1800" dirty="0"/>
          </a:p>
          <a:p>
            <a:pPr algn="ctr"/>
            <a:r>
              <a:rPr lang="en-US" sz="2000" b="1" dirty="0"/>
              <a:t>2 Corinthians 11:14 </a:t>
            </a:r>
          </a:p>
          <a:p>
            <a:pPr algn="ctr"/>
            <a:r>
              <a:rPr lang="en-US" dirty="0"/>
              <a:t>for Satan himself is transformed </a:t>
            </a:r>
          </a:p>
          <a:p>
            <a:pPr algn="ctr"/>
            <a:r>
              <a:rPr lang="en-US" dirty="0"/>
              <a:t>into an angel of light. </a:t>
            </a:r>
          </a:p>
          <a:p>
            <a:pPr algn="ctr"/>
            <a:endParaRPr lang="en-US" dirty="0"/>
          </a:p>
          <a:p>
            <a:pPr algn="ctr"/>
            <a:r>
              <a:rPr lang="en-US" dirty="0"/>
              <a:t>Transform means:</a:t>
            </a:r>
          </a:p>
          <a:p>
            <a:pPr algn="ctr"/>
            <a:r>
              <a:rPr lang="en-US" dirty="0"/>
              <a:t>to take on an outward form</a:t>
            </a:r>
          </a:p>
          <a:p>
            <a:pPr algn="ctr"/>
            <a:r>
              <a:rPr lang="en-US" dirty="0"/>
              <a:t>to hide what is on the inside</a:t>
            </a:r>
          </a:p>
          <a:p>
            <a:pPr algn="ctr"/>
            <a:endParaRPr lang="en-US" dirty="0"/>
          </a:p>
          <a:p>
            <a:pPr algn="ctr"/>
            <a:r>
              <a:rPr lang="en-US" dirty="0"/>
              <a:t>our Lord was transfigured on the mount</a:t>
            </a:r>
          </a:p>
          <a:p>
            <a:pPr algn="ctr"/>
            <a:r>
              <a:rPr lang="en-US" dirty="0"/>
              <a:t>Transfigure means:</a:t>
            </a:r>
          </a:p>
          <a:p>
            <a:pPr algn="ctr"/>
            <a:r>
              <a:rPr lang="en-US" dirty="0"/>
              <a:t>to take on an outward form </a:t>
            </a:r>
          </a:p>
          <a:p>
            <a:pPr algn="ctr"/>
            <a:r>
              <a:rPr lang="en-US" dirty="0"/>
              <a:t>which displays what is on the inside</a:t>
            </a:r>
          </a:p>
          <a:p>
            <a:pPr algn="ctr"/>
            <a:endParaRPr lang="en-US" dirty="0"/>
          </a:p>
          <a:p>
            <a:pPr algn="ctr"/>
            <a:endParaRPr lang="en-US" dirty="0"/>
          </a:p>
        </p:txBody>
      </p:sp>
      <p:sp>
        <p:nvSpPr>
          <p:cNvPr id="2" name="Explosion: 14 Points 1">
            <a:extLst>
              <a:ext uri="{FF2B5EF4-FFF2-40B4-BE49-F238E27FC236}">
                <a16:creationId xmlns:a16="http://schemas.microsoft.com/office/drawing/2014/main" id="{37978558-0179-7C8B-2017-941D0606C7FA}"/>
              </a:ext>
            </a:extLst>
          </p:cNvPr>
          <p:cNvSpPr/>
          <p:nvPr/>
        </p:nvSpPr>
        <p:spPr>
          <a:xfrm rot="20960383">
            <a:off x="-32103" y="293396"/>
            <a:ext cx="5271206" cy="2876075"/>
          </a:xfrm>
          <a:prstGeom prst="irregularSeal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Satan is </a:t>
            </a:r>
          </a:p>
          <a:p>
            <a:pPr algn="ctr"/>
            <a:r>
              <a:rPr lang="en-US" sz="1600" dirty="0">
                <a:solidFill>
                  <a:schemeClr val="bg1"/>
                </a:solidFill>
              </a:rPr>
              <a:t>doing his work… </a:t>
            </a:r>
          </a:p>
          <a:p>
            <a:pPr algn="ctr"/>
            <a:r>
              <a:rPr lang="en-US" sz="1600" dirty="0">
                <a:solidFill>
                  <a:schemeClr val="bg1"/>
                </a:solidFill>
              </a:rPr>
              <a:t>but the Lord is doing His</a:t>
            </a:r>
          </a:p>
        </p:txBody>
      </p:sp>
    </p:spTree>
    <p:extLst>
      <p:ext uri="{BB962C8B-B14F-4D97-AF65-F5344CB8AC3E}">
        <p14:creationId xmlns:p14="http://schemas.microsoft.com/office/powerpoint/2010/main" val="38393610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AF21CC6F-D4DD-1CA1-3784-CD41CA3E224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9467" y="0"/>
            <a:ext cx="4944533" cy="3708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D36664D-313D-A97B-6497-CF43628F3AAC}"/>
              </a:ext>
            </a:extLst>
          </p:cNvPr>
          <p:cNvSpPr txBox="1"/>
          <p:nvPr/>
        </p:nvSpPr>
        <p:spPr>
          <a:xfrm>
            <a:off x="67731" y="3255139"/>
            <a:ext cx="4314451" cy="2308324"/>
          </a:xfrm>
          <a:prstGeom prst="rect">
            <a:avLst/>
          </a:prstGeom>
          <a:noFill/>
        </p:spPr>
        <p:txBody>
          <a:bodyPr wrap="none" rtlCol="0">
            <a:spAutoFit/>
          </a:bodyPr>
          <a:lstStyle/>
          <a:p>
            <a:r>
              <a:rPr lang="en-US" sz="2400" dirty="0">
                <a:solidFill>
                  <a:schemeClr val="bg1"/>
                </a:solidFill>
              </a:rPr>
              <a:t>God is omniscient - Satan is not</a:t>
            </a:r>
          </a:p>
          <a:p>
            <a:r>
              <a:rPr lang="en-US" sz="2400" dirty="0">
                <a:solidFill>
                  <a:schemeClr val="bg1"/>
                </a:solidFill>
              </a:rPr>
              <a:t>God is omnipotent - Satan is not</a:t>
            </a:r>
          </a:p>
          <a:p>
            <a:r>
              <a:rPr lang="en-US" sz="2400" dirty="0">
                <a:solidFill>
                  <a:schemeClr val="bg1"/>
                </a:solidFill>
              </a:rPr>
              <a:t>God is omnipresent - Satan is not</a:t>
            </a:r>
          </a:p>
          <a:p>
            <a:r>
              <a:rPr lang="en-US" sz="2400" dirty="0">
                <a:solidFill>
                  <a:schemeClr val="bg1"/>
                </a:solidFill>
              </a:rPr>
              <a:t>God is light - Satan is not </a:t>
            </a:r>
          </a:p>
          <a:p>
            <a:r>
              <a:rPr lang="en-US" sz="2400" dirty="0">
                <a:solidFill>
                  <a:schemeClr val="bg1"/>
                </a:solidFill>
              </a:rPr>
              <a:t>God sets men free - Satan binds</a:t>
            </a:r>
          </a:p>
          <a:p>
            <a:endParaRPr lang="en-GB" sz="2400" dirty="0">
              <a:solidFill>
                <a:schemeClr val="bg1"/>
              </a:solidFill>
            </a:endParaRPr>
          </a:p>
        </p:txBody>
      </p:sp>
      <p:sp>
        <p:nvSpPr>
          <p:cNvPr id="2" name="Explosion: 14 Points 1">
            <a:extLst>
              <a:ext uri="{FF2B5EF4-FFF2-40B4-BE49-F238E27FC236}">
                <a16:creationId xmlns:a16="http://schemas.microsoft.com/office/drawing/2014/main" id="{542B3683-9750-46F9-B5D5-1AE3694064BA}"/>
              </a:ext>
            </a:extLst>
          </p:cNvPr>
          <p:cNvSpPr/>
          <p:nvPr/>
        </p:nvSpPr>
        <p:spPr>
          <a:xfrm rot="20960383">
            <a:off x="-32103" y="293396"/>
            <a:ext cx="5271206" cy="2876075"/>
          </a:xfrm>
          <a:prstGeom prst="irregularSeal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Satan is </a:t>
            </a:r>
          </a:p>
          <a:p>
            <a:pPr algn="ctr"/>
            <a:r>
              <a:rPr lang="en-US" sz="1600" dirty="0">
                <a:solidFill>
                  <a:schemeClr val="bg1"/>
                </a:solidFill>
              </a:rPr>
              <a:t>doing his work… </a:t>
            </a:r>
          </a:p>
          <a:p>
            <a:pPr algn="ctr"/>
            <a:r>
              <a:rPr lang="en-US" sz="1600" dirty="0">
                <a:solidFill>
                  <a:schemeClr val="bg1"/>
                </a:solidFill>
              </a:rPr>
              <a:t>but the Lord is doing His</a:t>
            </a:r>
          </a:p>
        </p:txBody>
      </p:sp>
    </p:spTree>
    <p:extLst>
      <p:ext uri="{BB962C8B-B14F-4D97-AF65-F5344CB8AC3E}">
        <p14:creationId xmlns:p14="http://schemas.microsoft.com/office/powerpoint/2010/main" val="31571093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AF21CC6F-D4DD-1CA1-3784-CD41CA3E224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9467" y="0"/>
            <a:ext cx="4944533" cy="3708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D36664D-313D-A97B-6497-CF43628F3AAC}"/>
              </a:ext>
            </a:extLst>
          </p:cNvPr>
          <p:cNvSpPr txBox="1"/>
          <p:nvPr/>
        </p:nvSpPr>
        <p:spPr>
          <a:xfrm>
            <a:off x="67731" y="3255139"/>
            <a:ext cx="4320413" cy="2308324"/>
          </a:xfrm>
          <a:prstGeom prst="rect">
            <a:avLst/>
          </a:prstGeom>
          <a:noFill/>
        </p:spPr>
        <p:txBody>
          <a:bodyPr wrap="none" rtlCol="0">
            <a:spAutoFit/>
          </a:bodyPr>
          <a:lstStyle/>
          <a:p>
            <a:r>
              <a:rPr lang="en-US" sz="2400" dirty="0">
                <a:solidFill>
                  <a:schemeClr val="bg1"/>
                </a:solidFill>
              </a:rPr>
              <a:t>God is omniscient - Satan is not</a:t>
            </a:r>
          </a:p>
          <a:p>
            <a:r>
              <a:rPr lang="en-US" sz="2400" dirty="0">
                <a:solidFill>
                  <a:schemeClr val="bg1"/>
                </a:solidFill>
              </a:rPr>
              <a:t>God is omnipotent - Satan is not</a:t>
            </a:r>
          </a:p>
          <a:p>
            <a:r>
              <a:rPr lang="en-US" sz="2400" dirty="0">
                <a:solidFill>
                  <a:schemeClr val="bg1"/>
                </a:solidFill>
              </a:rPr>
              <a:t>God is omnipresent - Satan is not</a:t>
            </a:r>
          </a:p>
          <a:p>
            <a:r>
              <a:rPr lang="en-US" sz="2400" dirty="0">
                <a:solidFill>
                  <a:schemeClr val="bg1"/>
                </a:solidFill>
              </a:rPr>
              <a:t>God is light - Satan is not </a:t>
            </a:r>
          </a:p>
          <a:p>
            <a:r>
              <a:rPr lang="en-US" sz="2400" dirty="0">
                <a:solidFill>
                  <a:schemeClr val="bg1"/>
                </a:solidFill>
              </a:rPr>
              <a:t>God sets men free - Satan binds</a:t>
            </a:r>
          </a:p>
          <a:p>
            <a:endParaRPr lang="en-GB" sz="2400" dirty="0">
              <a:solidFill>
                <a:schemeClr val="bg1"/>
              </a:solidFill>
            </a:endParaRPr>
          </a:p>
        </p:txBody>
      </p:sp>
      <p:sp>
        <p:nvSpPr>
          <p:cNvPr id="3" name="Scroll: Vertical 2">
            <a:extLst>
              <a:ext uri="{FF2B5EF4-FFF2-40B4-BE49-F238E27FC236}">
                <a16:creationId xmlns:a16="http://schemas.microsoft.com/office/drawing/2014/main" id="{A27A90AE-64FC-0B90-976A-9C8D3828E886}"/>
              </a:ext>
            </a:extLst>
          </p:cNvPr>
          <p:cNvSpPr/>
          <p:nvPr/>
        </p:nvSpPr>
        <p:spPr>
          <a:xfrm>
            <a:off x="3801534" y="2870200"/>
            <a:ext cx="5422900" cy="3771606"/>
          </a:xfrm>
          <a:prstGeom prst="verticalScroll">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2000" b="1" dirty="0"/>
              <a:t>Luke 13:16 </a:t>
            </a:r>
          </a:p>
          <a:p>
            <a:pPr algn="ctr"/>
            <a:r>
              <a:rPr lang="en-US" dirty="0"/>
              <a:t>And ought not this woman, </a:t>
            </a:r>
          </a:p>
          <a:p>
            <a:pPr algn="ctr"/>
            <a:r>
              <a:rPr lang="en-US" dirty="0"/>
              <a:t>being a daughter of Abraham, </a:t>
            </a:r>
          </a:p>
          <a:p>
            <a:pPr algn="ctr"/>
            <a:r>
              <a:rPr lang="en-US" dirty="0"/>
              <a:t>whom Satan hath bound, lo, these 18 years,</a:t>
            </a:r>
          </a:p>
          <a:p>
            <a:pPr algn="ctr"/>
            <a:r>
              <a:rPr lang="en-US" dirty="0"/>
              <a:t>be loosed from this bond on the sabbath day? </a:t>
            </a:r>
          </a:p>
          <a:p>
            <a:pPr algn="ctr"/>
            <a:endParaRPr lang="en-US" dirty="0"/>
          </a:p>
          <a:p>
            <a:pPr algn="ctr"/>
            <a:endParaRPr lang="en-US" dirty="0"/>
          </a:p>
          <a:p>
            <a:pPr algn="ctr"/>
            <a:r>
              <a:rPr lang="en-US" sz="2000" b="1" dirty="0"/>
              <a:t>John 8:36 </a:t>
            </a:r>
          </a:p>
          <a:p>
            <a:pPr algn="ctr"/>
            <a:r>
              <a:rPr lang="en-US" dirty="0"/>
              <a:t>If the Son therefore shall make you free, </a:t>
            </a:r>
          </a:p>
          <a:p>
            <a:pPr algn="ctr"/>
            <a:r>
              <a:rPr lang="en-US" dirty="0"/>
              <a:t>ye shall be free indeed. </a:t>
            </a:r>
          </a:p>
          <a:p>
            <a:pPr algn="ctr"/>
            <a:endParaRPr lang="en-GB" dirty="0"/>
          </a:p>
        </p:txBody>
      </p:sp>
      <p:sp>
        <p:nvSpPr>
          <p:cNvPr id="2" name="Explosion: 14 Points 1">
            <a:extLst>
              <a:ext uri="{FF2B5EF4-FFF2-40B4-BE49-F238E27FC236}">
                <a16:creationId xmlns:a16="http://schemas.microsoft.com/office/drawing/2014/main" id="{4DE0A1DF-0511-309A-7183-DB375033D231}"/>
              </a:ext>
            </a:extLst>
          </p:cNvPr>
          <p:cNvSpPr/>
          <p:nvPr/>
        </p:nvSpPr>
        <p:spPr>
          <a:xfrm rot="20960383">
            <a:off x="-32103" y="293396"/>
            <a:ext cx="5271206" cy="2876075"/>
          </a:xfrm>
          <a:prstGeom prst="irregularSeal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Satan is </a:t>
            </a:r>
          </a:p>
          <a:p>
            <a:pPr algn="ctr"/>
            <a:r>
              <a:rPr lang="en-US" sz="1600" dirty="0">
                <a:solidFill>
                  <a:schemeClr val="bg1"/>
                </a:solidFill>
              </a:rPr>
              <a:t>doing his work… </a:t>
            </a:r>
          </a:p>
          <a:p>
            <a:pPr algn="ctr"/>
            <a:r>
              <a:rPr lang="en-US" sz="1600" dirty="0">
                <a:solidFill>
                  <a:schemeClr val="bg1"/>
                </a:solidFill>
              </a:rPr>
              <a:t>but the Lord is doing His</a:t>
            </a:r>
          </a:p>
        </p:txBody>
      </p:sp>
    </p:spTree>
    <p:extLst>
      <p:ext uri="{BB962C8B-B14F-4D97-AF65-F5344CB8AC3E}">
        <p14:creationId xmlns:p14="http://schemas.microsoft.com/office/powerpoint/2010/main" val="28917285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AF21CC6F-D4DD-1CA1-3784-CD41CA3E224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9467" y="0"/>
            <a:ext cx="4944533" cy="3708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D36664D-313D-A97B-6497-CF43628F3AAC}"/>
              </a:ext>
            </a:extLst>
          </p:cNvPr>
          <p:cNvSpPr txBox="1"/>
          <p:nvPr/>
        </p:nvSpPr>
        <p:spPr>
          <a:xfrm>
            <a:off x="67731" y="3255139"/>
            <a:ext cx="4306820" cy="2677656"/>
          </a:xfrm>
          <a:prstGeom prst="rect">
            <a:avLst/>
          </a:prstGeom>
          <a:noFill/>
        </p:spPr>
        <p:txBody>
          <a:bodyPr wrap="none" rtlCol="0">
            <a:spAutoFit/>
          </a:bodyPr>
          <a:lstStyle/>
          <a:p>
            <a:r>
              <a:rPr lang="en-US" sz="2400" dirty="0">
                <a:solidFill>
                  <a:schemeClr val="bg1"/>
                </a:solidFill>
              </a:rPr>
              <a:t>God is omniscient - Satan is not</a:t>
            </a:r>
          </a:p>
          <a:p>
            <a:r>
              <a:rPr lang="en-US" sz="2400" dirty="0">
                <a:solidFill>
                  <a:schemeClr val="bg1"/>
                </a:solidFill>
              </a:rPr>
              <a:t>God is omnipotent - Satan is not</a:t>
            </a:r>
          </a:p>
          <a:p>
            <a:r>
              <a:rPr lang="en-US" sz="2400" dirty="0">
                <a:solidFill>
                  <a:schemeClr val="bg1"/>
                </a:solidFill>
              </a:rPr>
              <a:t>God is omnipresent - Satan is not</a:t>
            </a:r>
          </a:p>
          <a:p>
            <a:r>
              <a:rPr lang="en-US" sz="2400" dirty="0">
                <a:solidFill>
                  <a:schemeClr val="bg1"/>
                </a:solidFill>
              </a:rPr>
              <a:t>God is light - Satan is not </a:t>
            </a:r>
          </a:p>
          <a:p>
            <a:r>
              <a:rPr lang="en-US" sz="2400" dirty="0">
                <a:solidFill>
                  <a:schemeClr val="bg1"/>
                </a:solidFill>
              </a:rPr>
              <a:t>God sets men free - Satan binds</a:t>
            </a:r>
          </a:p>
          <a:p>
            <a:r>
              <a:rPr lang="en-US" sz="2400" dirty="0">
                <a:solidFill>
                  <a:schemeClr val="bg1"/>
                </a:solidFill>
              </a:rPr>
              <a:t>God is greater than Satan</a:t>
            </a:r>
          </a:p>
          <a:p>
            <a:endParaRPr lang="en-GB" sz="2400" dirty="0">
              <a:solidFill>
                <a:schemeClr val="bg1"/>
              </a:solidFill>
            </a:endParaRPr>
          </a:p>
        </p:txBody>
      </p:sp>
      <p:sp>
        <p:nvSpPr>
          <p:cNvPr id="2" name="Explosion: 14 Points 1">
            <a:extLst>
              <a:ext uri="{FF2B5EF4-FFF2-40B4-BE49-F238E27FC236}">
                <a16:creationId xmlns:a16="http://schemas.microsoft.com/office/drawing/2014/main" id="{5E963586-9220-31CA-FF18-F793C2BDF401}"/>
              </a:ext>
            </a:extLst>
          </p:cNvPr>
          <p:cNvSpPr/>
          <p:nvPr/>
        </p:nvSpPr>
        <p:spPr>
          <a:xfrm rot="20960383">
            <a:off x="-32103" y="293396"/>
            <a:ext cx="5271206" cy="2876075"/>
          </a:xfrm>
          <a:prstGeom prst="irregularSeal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Satan is </a:t>
            </a:r>
          </a:p>
          <a:p>
            <a:pPr algn="ctr"/>
            <a:r>
              <a:rPr lang="en-US" sz="1600" dirty="0">
                <a:solidFill>
                  <a:schemeClr val="bg1"/>
                </a:solidFill>
              </a:rPr>
              <a:t>doing his work… </a:t>
            </a:r>
          </a:p>
          <a:p>
            <a:pPr algn="ctr"/>
            <a:r>
              <a:rPr lang="en-US" sz="1600" dirty="0">
                <a:solidFill>
                  <a:schemeClr val="bg1"/>
                </a:solidFill>
              </a:rPr>
              <a:t>but the Lord is doing His</a:t>
            </a:r>
          </a:p>
        </p:txBody>
      </p:sp>
    </p:spTree>
    <p:extLst>
      <p:ext uri="{BB962C8B-B14F-4D97-AF65-F5344CB8AC3E}">
        <p14:creationId xmlns:p14="http://schemas.microsoft.com/office/powerpoint/2010/main" val="42369490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AF21CC6F-D4DD-1CA1-3784-CD41CA3E224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9467" y="0"/>
            <a:ext cx="4944533" cy="3708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D36664D-313D-A97B-6497-CF43628F3AAC}"/>
              </a:ext>
            </a:extLst>
          </p:cNvPr>
          <p:cNvSpPr txBox="1"/>
          <p:nvPr/>
        </p:nvSpPr>
        <p:spPr>
          <a:xfrm>
            <a:off x="67731" y="3255139"/>
            <a:ext cx="4306820" cy="2677656"/>
          </a:xfrm>
          <a:prstGeom prst="rect">
            <a:avLst/>
          </a:prstGeom>
          <a:noFill/>
        </p:spPr>
        <p:txBody>
          <a:bodyPr wrap="none" rtlCol="0">
            <a:spAutoFit/>
          </a:bodyPr>
          <a:lstStyle/>
          <a:p>
            <a:r>
              <a:rPr lang="en-US" sz="2400" dirty="0">
                <a:solidFill>
                  <a:schemeClr val="bg1"/>
                </a:solidFill>
              </a:rPr>
              <a:t>God is omniscient - Satan is not</a:t>
            </a:r>
          </a:p>
          <a:p>
            <a:r>
              <a:rPr lang="en-US" sz="2400" dirty="0">
                <a:solidFill>
                  <a:schemeClr val="bg1"/>
                </a:solidFill>
              </a:rPr>
              <a:t>God is omnipotent - Satan is not</a:t>
            </a:r>
          </a:p>
          <a:p>
            <a:r>
              <a:rPr lang="en-US" sz="2400" dirty="0">
                <a:solidFill>
                  <a:schemeClr val="bg1"/>
                </a:solidFill>
              </a:rPr>
              <a:t>God is omnipresent - Satan is not</a:t>
            </a:r>
          </a:p>
          <a:p>
            <a:r>
              <a:rPr lang="en-US" sz="2400" dirty="0">
                <a:solidFill>
                  <a:schemeClr val="bg1"/>
                </a:solidFill>
              </a:rPr>
              <a:t>God is light - Satan is not </a:t>
            </a:r>
          </a:p>
          <a:p>
            <a:r>
              <a:rPr lang="en-US" sz="2400" dirty="0">
                <a:solidFill>
                  <a:schemeClr val="bg1"/>
                </a:solidFill>
              </a:rPr>
              <a:t>God sets men free - Satan binds</a:t>
            </a:r>
          </a:p>
          <a:p>
            <a:r>
              <a:rPr lang="en-US" sz="2400" dirty="0">
                <a:solidFill>
                  <a:schemeClr val="bg1"/>
                </a:solidFill>
              </a:rPr>
              <a:t>God is greater than Satan</a:t>
            </a:r>
          </a:p>
          <a:p>
            <a:endParaRPr lang="en-GB" sz="2400" dirty="0">
              <a:solidFill>
                <a:schemeClr val="bg1"/>
              </a:solidFill>
            </a:endParaRPr>
          </a:p>
        </p:txBody>
      </p:sp>
      <p:sp>
        <p:nvSpPr>
          <p:cNvPr id="3" name="Scroll: Vertical 2">
            <a:extLst>
              <a:ext uri="{FF2B5EF4-FFF2-40B4-BE49-F238E27FC236}">
                <a16:creationId xmlns:a16="http://schemas.microsoft.com/office/drawing/2014/main" id="{A27A90AE-64FC-0B90-976A-9C8D3828E886}"/>
              </a:ext>
            </a:extLst>
          </p:cNvPr>
          <p:cNvSpPr/>
          <p:nvPr/>
        </p:nvSpPr>
        <p:spPr>
          <a:xfrm>
            <a:off x="3801534" y="2870200"/>
            <a:ext cx="5422900" cy="3771606"/>
          </a:xfrm>
          <a:prstGeom prst="verticalScroll">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2000" b="1" dirty="0"/>
              <a:t>1 John 4:4 </a:t>
            </a:r>
          </a:p>
          <a:p>
            <a:pPr algn="ctr"/>
            <a:r>
              <a:rPr lang="en-US" dirty="0"/>
              <a:t>Ye are of God, little children, </a:t>
            </a:r>
          </a:p>
          <a:p>
            <a:pPr algn="ctr"/>
            <a:r>
              <a:rPr lang="en-US" dirty="0"/>
              <a:t>and have overcome them: </a:t>
            </a:r>
          </a:p>
          <a:p>
            <a:pPr algn="ctr"/>
            <a:r>
              <a:rPr lang="en-US" dirty="0"/>
              <a:t>because greater is he that is in you, </a:t>
            </a:r>
          </a:p>
          <a:p>
            <a:pPr algn="ctr"/>
            <a:r>
              <a:rPr lang="en-US" dirty="0"/>
              <a:t>than he that is in the world. </a:t>
            </a:r>
          </a:p>
          <a:p>
            <a:pPr algn="ctr"/>
            <a:endParaRPr lang="en-US" dirty="0"/>
          </a:p>
          <a:p>
            <a:pPr algn="ctr"/>
            <a:endParaRPr lang="en-US" dirty="0"/>
          </a:p>
          <a:p>
            <a:pPr algn="ctr"/>
            <a:endParaRPr lang="en-US" dirty="0"/>
          </a:p>
          <a:p>
            <a:pPr algn="ctr"/>
            <a:endParaRPr lang="en-GB" dirty="0"/>
          </a:p>
        </p:txBody>
      </p:sp>
      <p:sp>
        <p:nvSpPr>
          <p:cNvPr id="2" name="Explosion: 14 Points 1">
            <a:extLst>
              <a:ext uri="{FF2B5EF4-FFF2-40B4-BE49-F238E27FC236}">
                <a16:creationId xmlns:a16="http://schemas.microsoft.com/office/drawing/2014/main" id="{0CDA71C3-7B99-E00E-5C94-8935F24F7DB8}"/>
              </a:ext>
            </a:extLst>
          </p:cNvPr>
          <p:cNvSpPr/>
          <p:nvPr/>
        </p:nvSpPr>
        <p:spPr>
          <a:xfrm rot="20960383">
            <a:off x="-32103" y="293396"/>
            <a:ext cx="5271206" cy="2876075"/>
          </a:xfrm>
          <a:prstGeom prst="irregularSeal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Satan is </a:t>
            </a:r>
          </a:p>
          <a:p>
            <a:pPr algn="ctr"/>
            <a:r>
              <a:rPr lang="en-US" sz="1600" dirty="0">
                <a:solidFill>
                  <a:schemeClr val="bg1"/>
                </a:solidFill>
              </a:rPr>
              <a:t>doing his work… </a:t>
            </a:r>
          </a:p>
          <a:p>
            <a:pPr algn="ctr"/>
            <a:r>
              <a:rPr lang="en-US" sz="1600" dirty="0">
                <a:solidFill>
                  <a:schemeClr val="bg1"/>
                </a:solidFill>
              </a:rPr>
              <a:t>but the Lord is doing His</a:t>
            </a:r>
          </a:p>
        </p:txBody>
      </p:sp>
    </p:spTree>
    <p:extLst>
      <p:ext uri="{BB962C8B-B14F-4D97-AF65-F5344CB8AC3E}">
        <p14:creationId xmlns:p14="http://schemas.microsoft.com/office/powerpoint/2010/main" val="18431668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AF21CC6F-D4DD-1CA1-3784-CD41CA3E224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9467" y="0"/>
            <a:ext cx="4944533" cy="3708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D36664D-313D-A97B-6497-CF43628F3AAC}"/>
              </a:ext>
            </a:extLst>
          </p:cNvPr>
          <p:cNvSpPr txBox="1"/>
          <p:nvPr/>
        </p:nvSpPr>
        <p:spPr>
          <a:xfrm>
            <a:off x="67731" y="3255139"/>
            <a:ext cx="4306820" cy="3416320"/>
          </a:xfrm>
          <a:prstGeom prst="rect">
            <a:avLst/>
          </a:prstGeom>
          <a:noFill/>
        </p:spPr>
        <p:txBody>
          <a:bodyPr wrap="none" rtlCol="0">
            <a:spAutoFit/>
          </a:bodyPr>
          <a:lstStyle/>
          <a:p>
            <a:r>
              <a:rPr lang="en-US" sz="2400" dirty="0">
                <a:solidFill>
                  <a:schemeClr val="bg1"/>
                </a:solidFill>
              </a:rPr>
              <a:t>God is omniscient - Satan is not</a:t>
            </a:r>
          </a:p>
          <a:p>
            <a:r>
              <a:rPr lang="en-US" sz="2400" dirty="0">
                <a:solidFill>
                  <a:schemeClr val="bg1"/>
                </a:solidFill>
              </a:rPr>
              <a:t>God is omnipotent - Satan is not</a:t>
            </a:r>
          </a:p>
          <a:p>
            <a:r>
              <a:rPr lang="en-US" sz="2400" dirty="0">
                <a:solidFill>
                  <a:schemeClr val="bg1"/>
                </a:solidFill>
              </a:rPr>
              <a:t>God is omnipresent - Satan is not</a:t>
            </a:r>
          </a:p>
          <a:p>
            <a:r>
              <a:rPr lang="en-US" sz="2400" dirty="0">
                <a:solidFill>
                  <a:schemeClr val="bg1"/>
                </a:solidFill>
              </a:rPr>
              <a:t>God is light - Satan is not </a:t>
            </a:r>
          </a:p>
          <a:p>
            <a:r>
              <a:rPr lang="en-US" sz="2400" dirty="0">
                <a:solidFill>
                  <a:schemeClr val="bg1"/>
                </a:solidFill>
              </a:rPr>
              <a:t>God sets men free - Satan binds</a:t>
            </a:r>
          </a:p>
          <a:p>
            <a:r>
              <a:rPr lang="en-US" sz="2400" dirty="0">
                <a:solidFill>
                  <a:schemeClr val="bg1"/>
                </a:solidFill>
              </a:rPr>
              <a:t>God is greater than Satan</a:t>
            </a:r>
          </a:p>
          <a:p>
            <a:r>
              <a:rPr lang="en-US" sz="2400" dirty="0">
                <a:solidFill>
                  <a:schemeClr val="bg1"/>
                </a:solidFill>
              </a:rPr>
              <a:t>God's plans will be fulfilled – </a:t>
            </a:r>
          </a:p>
          <a:p>
            <a:r>
              <a:rPr lang="en-US" sz="2400" dirty="0">
                <a:solidFill>
                  <a:schemeClr val="bg1"/>
                </a:solidFill>
              </a:rPr>
              <a:t>Satan’s will not</a:t>
            </a:r>
          </a:p>
          <a:p>
            <a:endParaRPr lang="en-GB" sz="2400" dirty="0">
              <a:solidFill>
                <a:schemeClr val="bg1"/>
              </a:solidFill>
            </a:endParaRPr>
          </a:p>
        </p:txBody>
      </p:sp>
      <p:sp>
        <p:nvSpPr>
          <p:cNvPr id="2" name="Explosion: 14 Points 1">
            <a:extLst>
              <a:ext uri="{FF2B5EF4-FFF2-40B4-BE49-F238E27FC236}">
                <a16:creationId xmlns:a16="http://schemas.microsoft.com/office/drawing/2014/main" id="{8BACD6AC-4D83-2568-D020-2539AA1EBA6C}"/>
              </a:ext>
            </a:extLst>
          </p:cNvPr>
          <p:cNvSpPr/>
          <p:nvPr/>
        </p:nvSpPr>
        <p:spPr>
          <a:xfrm rot="20960383">
            <a:off x="-32103" y="293396"/>
            <a:ext cx="5271206" cy="2876075"/>
          </a:xfrm>
          <a:prstGeom prst="irregularSeal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Satan is </a:t>
            </a:r>
          </a:p>
          <a:p>
            <a:pPr algn="ctr"/>
            <a:r>
              <a:rPr lang="en-US" sz="1600" dirty="0">
                <a:solidFill>
                  <a:schemeClr val="bg1"/>
                </a:solidFill>
              </a:rPr>
              <a:t>doing his work… </a:t>
            </a:r>
          </a:p>
          <a:p>
            <a:pPr algn="ctr"/>
            <a:r>
              <a:rPr lang="en-US" sz="1600" dirty="0">
                <a:solidFill>
                  <a:schemeClr val="bg1"/>
                </a:solidFill>
              </a:rPr>
              <a:t>but the Lord is doing His</a:t>
            </a:r>
          </a:p>
        </p:txBody>
      </p:sp>
    </p:spTree>
    <p:extLst>
      <p:ext uri="{BB962C8B-B14F-4D97-AF65-F5344CB8AC3E}">
        <p14:creationId xmlns:p14="http://schemas.microsoft.com/office/powerpoint/2010/main" val="7858941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AF21CC6F-D4DD-1CA1-3784-CD41CA3E224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9467" y="0"/>
            <a:ext cx="4944533" cy="3708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D36664D-313D-A97B-6497-CF43628F3AAC}"/>
              </a:ext>
            </a:extLst>
          </p:cNvPr>
          <p:cNvSpPr txBox="1"/>
          <p:nvPr/>
        </p:nvSpPr>
        <p:spPr>
          <a:xfrm>
            <a:off x="67731" y="3255139"/>
            <a:ext cx="4306820" cy="3416320"/>
          </a:xfrm>
          <a:prstGeom prst="rect">
            <a:avLst/>
          </a:prstGeom>
          <a:noFill/>
        </p:spPr>
        <p:txBody>
          <a:bodyPr wrap="none" rtlCol="0">
            <a:spAutoFit/>
          </a:bodyPr>
          <a:lstStyle/>
          <a:p>
            <a:r>
              <a:rPr lang="en-US" sz="2400" dirty="0">
                <a:solidFill>
                  <a:schemeClr val="bg1"/>
                </a:solidFill>
              </a:rPr>
              <a:t>God is omniscient - Satan is not</a:t>
            </a:r>
          </a:p>
          <a:p>
            <a:r>
              <a:rPr lang="en-US" sz="2400" dirty="0">
                <a:solidFill>
                  <a:schemeClr val="bg1"/>
                </a:solidFill>
              </a:rPr>
              <a:t>God is omnipotent - Satan is not</a:t>
            </a:r>
          </a:p>
          <a:p>
            <a:r>
              <a:rPr lang="en-US" sz="2400" dirty="0">
                <a:solidFill>
                  <a:schemeClr val="bg1"/>
                </a:solidFill>
              </a:rPr>
              <a:t>God is omnipresent - Satan is not</a:t>
            </a:r>
          </a:p>
          <a:p>
            <a:r>
              <a:rPr lang="en-US" sz="2400" dirty="0">
                <a:solidFill>
                  <a:schemeClr val="bg1"/>
                </a:solidFill>
              </a:rPr>
              <a:t>God is light - Satan is not </a:t>
            </a:r>
          </a:p>
          <a:p>
            <a:r>
              <a:rPr lang="en-US" sz="2400" dirty="0">
                <a:solidFill>
                  <a:schemeClr val="bg1"/>
                </a:solidFill>
              </a:rPr>
              <a:t>God sets men free - Satan binds</a:t>
            </a:r>
          </a:p>
          <a:p>
            <a:r>
              <a:rPr lang="en-US" sz="2400" dirty="0">
                <a:solidFill>
                  <a:schemeClr val="bg1"/>
                </a:solidFill>
              </a:rPr>
              <a:t>God is greater than Satan</a:t>
            </a:r>
          </a:p>
          <a:p>
            <a:r>
              <a:rPr lang="en-US" sz="2400" dirty="0">
                <a:solidFill>
                  <a:schemeClr val="bg1"/>
                </a:solidFill>
              </a:rPr>
              <a:t>God's plans will be fulfilled – </a:t>
            </a:r>
          </a:p>
          <a:p>
            <a:r>
              <a:rPr lang="en-US" sz="2400" dirty="0">
                <a:solidFill>
                  <a:schemeClr val="bg1"/>
                </a:solidFill>
              </a:rPr>
              <a:t>Satan’s plans will not</a:t>
            </a:r>
          </a:p>
          <a:p>
            <a:endParaRPr lang="en-GB" sz="2400" dirty="0">
              <a:solidFill>
                <a:schemeClr val="bg1"/>
              </a:solidFill>
            </a:endParaRPr>
          </a:p>
        </p:txBody>
      </p:sp>
      <p:sp>
        <p:nvSpPr>
          <p:cNvPr id="3" name="Scroll: Vertical 2">
            <a:extLst>
              <a:ext uri="{FF2B5EF4-FFF2-40B4-BE49-F238E27FC236}">
                <a16:creationId xmlns:a16="http://schemas.microsoft.com/office/drawing/2014/main" id="{A27A90AE-64FC-0B90-976A-9C8D3828E886}"/>
              </a:ext>
            </a:extLst>
          </p:cNvPr>
          <p:cNvSpPr/>
          <p:nvPr/>
        </p:nvSpPr>
        <p:spPr>
          <a:xfrm>
            <a:off x="3801534" y="2870200"/>
            <a:ext cx="5422900" cy="3771606"/>
          </a:xfrm>
          <a:prstGeom prst="verticalScroll">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2000" b="1" dirty="0"/>
              <a:t>Romans 16:20 </a:t>
            </a:r>
          </a:p>
          <a:p>
            <a:pPr algn="ctr"/>
            <a:r>
              <a:rPr lang="en-US" dirty="0"/>
              <a:t>and the God of peace </a:t>
            </a:r>
          </a:p>
          <a:p>
            <a:pPr algn="ctr"/>
            <a:r>
              <a:rPr lang="en-US" dirty="0"/>
              <a:t>shall bruise Satan under your feet shortly. </a:t>
            </a:r>
          </a:p>
          <a:p>
            <a:pPr algn="ctr"/>
            <a:r>
              <a:rPr lang="en-US" dirty="0"/>
              <a:t>the grace of our Lord Jesus Christ </a:t>
            </a:r>
          </a:p>
          <a:p>
            <a:pPr algn="ctr"/>
            <a:r>
              <a:rPr lang="en-US" dirty="0"/>
              <a:t>be with you. Amen. </a:t>
            </a:r>
            <a:br>
              <a:rPr lang="en-US" dirty="0"/>
            </a:br>
            <a:endParaRPr lang="en-US" dirty="0"/>
          </a:p>
          <a:p>
            <a:pPr algn="ctr"/>
            <a:endParaRPr lang="en-GB" dirty="0"/>
          </a:p>
        </p:txBody>
      </p:sp>
      <p:sp>
        <p:nvSpPr>
          <p:cNvPr id="2" name="Explosion: 14 Points 1">
            <a:extLst>
              <a:ext uri="{FF2B5EF4-FFF2-40B4-BE49-F238E27FC236}">
                <a16:creationId xmlns:a16="http://schemas.microsoft.com/office/drawing/2014/main" id="{A5EB2EE5-877E-335E-FC45-84F67D7DBABE}"/>
              </a:ext>
            </a:extLst>
          </p:cNvPr>
          <p:cNvSpPr/>
          <p:nvPr/>
        </p:nvSpPr>
        <p:spPr>
          <a:xfrm rot="20960383">
            <a:off x="-32103" y="293396"/>
            <a:ext cx="5271206" cy="2876075"/>
          </a:xfrm>
          <a:prstGeom prst="irregularSeal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Satan is </a:t>
            </a:r>
          </a:p>
          <a:p>
            <a:pPr algn="ctr"/>
            <a:r>
              <a:rPr lang="en-US" sz="1600" dirty="0">
                <a:solidFill>
                  <a:schemeClr val="bg1"/>
                </a:solidFill>
              </a:rPr>
              <a:t>doing his work… </a:t>
            </a:r>
          </a:p>
          <a:p>
            <a:pPr algn="ctr"/>
            <a:r>
              <a:rPr lang="en-US" sz="1600" dirty="0">
                <a:solidFill>
                  <a:schemeClr val="bg1"/>
                </a:solidFill>
              </a:rPr>
              <a:t>but the Lord is doing His</a:t>
            </a:r>
          </a:p>
        </p:txBody>
      </p:sp>
    </p:spTree>
    <p:extLst>
      <p:ext uri="{BB962C8B-B14F-4D97-AF65-F5344CB8AC3E}">
        <p14:creationId xmlns:p14="http://schemas.microsoft.com/office/powerpoint/2010/main" val="32006459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AF21CC6F-D4DD-1CA1-3784-CD41CA3E224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9467" y="0"/>
            <a:ext cx="4944533" cy="3708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D36664D-313D-A97B-6497-CF43628F3AAC}"/>
              </a:ext>
            </a:extLst>
          </p:cNvPr>
          <p:cNvSpPr txBox="1"/>
          <p:nvPr/>
        </p:nvSpPr>
        <p:spPr>
          <a:xfrm>
            <a:off x="67731" y="3255139"/>
            <a:ext cx="4306820" cy="3416320"/>
          </a:xfrm>
          <a:prstGeom prst="rect">
            <a:avLst/>
          </a:prstGeom>
          <a:noFill/>
        </p:spPr>
        <p:txBody>
          <a:bodyPr wrap="none" rtlCol="0">
            <a:spAutoFit/>
          </a:bodyPr>
          <a:lstStyle/>
          <a:p>
            <a:r>
              <a:rPr lang="en-US" sz="2400" dirty="0">
                <a:solidFill>
                  <a:srgbClr val="FFFF00"/>
                </a:solidFill>
              </a:rPr>
              <a:t>God is omniscient </a:t>
            </a:r>
            <a:r>
              <a:rPr lang="en-US" sz="2400" dirty="0">
                <a:solidFill>
                  <a:schemeClr val="bg1"/>
                </a:solidFill>
              </a:rPr>
              <a:t>- Satan is not</a:t>
            </a:r>
          </a:p>
          <a:p>
            <a:r>
              <a:rPr lang="en-US" sz="2400" dirty="0">
                <a:solidFill>
                  <a:srgbClr val="FFFF00"/>
                </a:solidFill>
              </a:rPr>
              <a:t>God is omnipotent</a:t>
            </a:r>
            <a:r>
              <a:rPr lang="en-US" sz="2400" dirty="0">
                <a:solidFill>
                  <a:schemeClr val="bg1"/>
                </a:solidFill>
              </a:rPr>
              <a:t> - Satan is not</a:t>
            </a:r>
          </a:p>
          <a:p>
            <a:r>
              <a:rPr lang="en-US" sz="2400" dirty="0">
                <a:solidFill>
                  <a:srgbClr val="FFFF00"/>
                </a:solidFill>
              </a:rPr>
              <a:t>God is omnipresent </a:t>
            </a:r>
            <a:r>
              <a:rPr lang="en-US" sz="2400" dirty="0">
                <a:solidFill>
                  <a:schemeClr val="bg1"/>
                </a:solidFill>
              </a:rPr>
              <a:t>- Satan is not</a:t>
            </a:r>
          </a:p>
          <a:p>
            <a:r>
              <a:rPr lang="en-US" sz="2400" dirty="0">
                <a:solidFill>
                  <a:srgbClr val="FFFF00"/>
                </a:solidFill>
              </a:rPr>
              <a:t>God is light </a:t>
            </a:r>
            <a:r>
              <a:rPr lang="en-US" sz="2400" dirty="0">
                <a:solidFill>
                  <a:schemeClr val="bg1"/>
                </a:solidFill>
              </a:rPr>
              <a:t>- Satan is not </a:t>
            </a:r>
          </a:p>
          <a:p>
            <a:r>
              <a:rPr lang="en-US" sz="2400" dirty="0">
                <a:solidFill>
                  <a:srgbClr val="FFFF00"/>
                </a:solidFill>
              </a:rPr>
              <a:t>God sets men free </a:t>
            </a:r>
            <a:r>
              <a:rPr lang="en-US" sz="2400" dirty="0">
                <a:solidFill>
                  <a:schemeClr val="bg1"/>
                </a:solidFill>
              </a:rPr>
              <a:t>- Satan binds</a:t>
            </a:r>
          </a:p>
          <a:p>
            <a:r>
              <a:rPr lang="en-US" sz="2400" dirty="0">
                <a:solidFill>
                  <a:srgbClr val="FFFF00"/>
                </a:solidFill>
              </a:rPr>
              <a:t>God is greater </a:t>
            </a:r>
            <a:r>
              <a:rPr lang="en-US" sz="2400" dirty="0">
                <a:solidFill>
                  <a:schemeClr val="bg1"/>
                </a:solidFill>
              </a:rPr>
              <a:t>than Satan</a:t>
            </a:r>
          </a:p>
          <a:p>
            <a:r>
              <a:rPr lang="en-US" sz="2400" dirty="0">
                <a:solidFill>
                  <a:srgbClr val="FFFF00"/>
                </a:solidFill>
              </a:rPr>
              <a:t>God's plans will be fulfilled</a:t>
            </a:r>
            <a:r>
              <a:rPr lang="en-US" sz="2400" dirty="0">
                <a:solidFill>
                  <a:schemeClr val="bg1"/>
                </a:solidFill>
              </a:rPr>
              <a:t> – </a:t>
            </a:r>
          </a:p>
          <a:p>
            <a:r>
              <a:rPr lang="en-US" sz="2400" dirty="0">
                <a:solidFill>
                  <a:schemeClr val="bg1"/>
                </a:solidFill>
              </a:rPr>
              <a:t>Satan’s plans will not</a:t>
            </a:r>
          </a:p>
          <a:p>
            <a:endParaRPr lang="en-GB" sz="2400" dirty="0">
              <a:solidFill>
                <a:schemeClr val="bg1"/>
              </a:solidFill>
            </a:endParaRPr>
          </a:p>
        </p:txBody>
      </p:sp>
      <p:sp>
        <p:nvSpPr>
          <p:cNvPr id="2" name="Explosion: 14 Points 1">
            <a:extLst>
              <a:ext uri="{FF2B5EF4-FFF2-40B4-BE49-F238E27FC236}">
                <a16:creationId xmlns:a16="http://schemas.microsoft.com/office/drawing/2014/main" id="{1A13D705-F710-E266-D491-D1E86571BE6E}"/>
              </a:ext>
            </a:extLst>
          </p:cNvPr>
          <p:cNvSpPr/>
          <p:nvPr/>
        </p:nvSpPr>
        <p:spPr>
          <a:xfrm rot="20960383">
            <a:off x="-32103" y="293396"/>
            <a:ext cx="5271206" cy="2876075"/>
          </a:xfrm>
          <a:prstGeom prst="irregularSeal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Satan is </a:t>
            </a:r>
          </a:p>
          <a:p>
            <a:pPr algn="ctr"/>
            <a:r>
              <a:rPr lang="en-US" sz="1600" dirty="0">
                <a:solidFill>
                  <a:schemeClr val="bg1"/>
                </a:solidFill>
              </a:rPr>
              <a:t>doing his work… </a:t>
            </a:r>
          </a:p>
          <a:p>
            <a:pPr algn="ctr"/>
            <a:r>
              <a:rPr lang="en-US" sz="1600" dirty="0">
                <a:solidFill>
                  <a:schemeClr val="bg1"/>
                </a:solidFill>
              </a:rPr>
              <a:t>but the Lord is doing His</a:t>
            </a:r>
          </a:p>
        </p:txBody>
      </p:sp>
    </p:spTree>
    <p:extLst>
      <p:ext uri="{BB962C8B-B14F-4D97-AF65-F5344CB8AC3E}">
        <p14:creationId xmlns:p14="http://schemas.microsoft.com/office/powerpoint/2010/main" val="20290005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4D15C2-1CBF-9844-70EF-0E1CD646C42E}"/>
              </a:ext>
            </a:extLst>
          </p:cNvPr>
          <p:cNvSpPr txBox="1"/>
          <p:nvPr/>
        </p:nvSpPr>
        <p:spPr>
          <a:xfrm>
            <a:off x="0" y="654808"/>
            <a:ext cx="9144000" cy="267765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2"/>
            <a:endParaRPr lang="en-US" sz="2000" dirty="0">
              <a:solidFill>
                <a:schemeClr val="bg1"/>
              </a:solidFill>
            </a:endParaRPr>
          </a:p>
          <a:p>
            <a:pPr lvl="1"/>
            <a:r>
              <a:rPr lang="en-US" sz="2000" dirty="0">
                <a:solidFill>
                  <a:srgbClr val="FFFF00"/>
                </a:solidFill>
              </a:rPr>
              <a:t>Be sober, be vigilant; </a:t>
            </a:r>
          </a:p>
          <a:p>
            <a:pPr lvl="1"/>
            <a:r>
              <a:rPr lang="en-US" sz="2000" dirty="0">
                <a:solidFill>
                  <a:schemeClr val="bg1"/>
                </a:solidFill>
              </a:rPr>
              <a:t>(because your adversary the devil, as a roaring lion, walketh about, seeking whom he may devour)</a:t>
            </a:r>
          </a:p>
          <a:p>
            <a:pPr lvl="1"/>
            <a:r>
              <a:rPr lang="en-US" sz="2000" dirty="0">
                <a:solidFill>
                  <a:schemeClr val="bg1"/>
                </a:solidFill>
              </a:rPr>
              <a:t>Whom</a:t>
            </a:r>
            <a:r>
              <a:rPr lang="en-US" sz="2000" dirty="0">
                <a:solidFill>
                  <a:srgbClr val="FFFF00"/>
                </a:solidFill>
              </a:rPr>
              <a:t> resist steadfast in the faith, </a:t>
            </a:r>
          </a:p>
          <a:p>
            <a:pPr lvl="1"/>
            <a:r>
              <a:rPr lang="en-US" sz="2000" dirty="0">
                <a:solidFill>
                  <a:schemeClr val="bg1"/>
                </a:solidFill>
              </a:rPr>
              <a:t>(</a:t>
            </a:r>
            <a:r>
              <a:rPr lang="en-US" sz="2000" dirty="0">
                <a:solidFill>
                  <a:srgbClr val="FFFF00"/>
                </a:solidFill>
              </a:rPr>
              <a:t>knowing</a:t>
            </a:r>
            <a:r>
              <a:rPr lang="en-US" sz="2000" dirty="0">
                <a:solidFill>
                  <a:schemeClr val="bg1"/>
                </a:solidFill>
              </a:rPr>
              <a:t> that the same afflictions are accomplished in your brethren that are in the world.)</a:t>
            </a:r>
          </a:p>
        </p:txBody>
      </p:sp>
      <p:sp>
        <p:nvSpPr>
          <p:cNvPr id="3" name="Scroll: Horizontal 2">
            <a:extLst>
              <a:ext uri="{FF2B5EF4-FFF2-40B4-BE49-F238E27FC236}">
                <a16:creationId xmlns:a16="http://schemas.microsoft.com/office/drawing/2014/main" id="{445F6C15-71DC-37E5-770B-F2768277AF8D}"/>
              </a:ext>
            </a:extLst>
          </p:cNvPr>
          <p:cNvSpPr/>
          <p:nvPr/>
        </p:nvSpPr>
        <p:spPr>
          <a:xfrm>
            <a:off x="922867" y="3022600"/>
            <a:ext cx="7476066" cy="3835400"/>
          </a:xfrm>
          <a:prstGeom prst="horizontalScroll">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t>We need to be</a:t>
            </a:r>
          </a:p>
          <a:p>
            <a:pPr algn="ctr"/>
            <a:r>
              <a:rPr lang="en-US" sz="3600" dirty="0"/>
              <a:t>sober, vigilant and steadfast</a:t>
            </a:r>
          </a:p>
          <a:p>
            <a:pPr algn="ctr"/>
            <a:r>
              <a:rPr lang="en-US" sz="3600" dirty="0"/>
              <a:t>for the devil is our enemy!</a:t>
            </a:r>
          </a:p>
          <a:p>
            <a:pPr algn="ctr"/>
            <a:endParaRPr lang="en-GB" sz="3600" dirty="0"/>
          </a:p>
        </p:txBody>
      </p:sp>
    </p:spTree>
    <p:extLst>
      <p:ext uri="{BB962C8B-B14F-4D97-AF65-F5344CB8AC3E}">
        <p14:creationId xmlns:p14="http://schemas.microsoft.com/office/powerpoint/2010/main" val="1671243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peech Bubble: Rectangle 3">
            <a:extLst>
              <a:ext uri="{FF2B5EF4-FFF2-40B4-BE49-F238E27FC236}">
                <a16:creationId xmlns:a16="http://schemas.microsoft.com/office/drawing/2014/main" id="{7BD31FD9-2A2C-409C-D585-4CA04B820976}"/>
              </a:ext>
            </a:extLst>
          </p:cNvPr>
          <p:cNvSpPr/>
          <p:nvPr/>
        </p:nvSpPr>
        <p:spPr>
          <a:xfrm>
            <a:off x="1557867" y="3818467"/>
            <a:ext cx="6705600" cy="1955800"/>
          </a:xfrm>
          <a:prstGeom prst="wedgeRectCallout">
            <a:avLst>
              <a:gd name="adj1" fmla="val -38504"/>
              <a:gd name="adj2" fmla="val -158983"/>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2"/>
            <a:r>
              <a:rPr lang="en-US" dirty="0"/>
              <a:t>These are the commands Peter gives:</a:t>
            </a:r>
            <a:endParaRPr lang="en-GB" dirty="0"/>
          </a:p>
        </p:txBody>
      </p:sp>
      <p:sp>
        <p:nvSpPr>
          <p:cNvPr id="2" name="TextBox 1">
            <a:extLst>
              <a:ext uri="{FF2B5EF4-FFF2-40B4-BE49-F238E27FC236}">
                <a16:creationId xmlns:a16="http://schemas.microsoft.com/office/drawing/2014/main" id="{654D15C2-1CBF-9844-70EF-0E1CD646C42E}"/>
              </a:ext>
            </a:extLst>
          </p:cNvPr>
          <p:cNvSpPr txBox="1"/>
          <p:nvPr/>
        </p:nvSpPr>
        <p:spPr>
          <a:xfrm>
            <a:off x="0" y="654809"/>
            <a:ext cx="9144000" cy="267765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2"/>
            <a:endParaRPr lang="en-US" sz="2000" dirty="0">
              <a:solidFill>
                <a:schemeClr val="bg1"/>
              </a:solidFill>
            </a:endParaRPr>
          </a:p>
          <a:p>
            <a:pPr lvl="1"/>
            <a:r>
              <a:rPr lang="en-US" sz="2000" dirty="0">
                <a:solidFill>
                  <a:srgbClr val="FFFF00"/>
                </a:solidFill>
              </a:rPr>
              <a:t>Be sober, be vigilant; </a:t>
            </a:r>
          </a:p>
          <a:p>
            <a:pPr lvl="1"/>
            <a:r>
              <a:rPr lang="en-US" sz="2000" dirty="0">
                <a:solidFill>
                  <a:schemeClr val="bg1"/>
                </a:solidFill>
              </a:rPr>
              <a:t>(because your adversary the devil, as a roaring lion, walketh about, seeking whom he may devour)</a:t>
            </a:r>
          </a:p>
          <a:p>
            <a:pPr lvl="1"/>
            <a:r>
              <a:rPr lang="en-US" sz="2000" dirty="0">
                <a:solidFill>
                  <a:srgbClr val="FFFF00"/>
                </a:solidFill>
              </a:rPr>
              <a:t>Whom resist </a:t>
            </a:r>
            <a:r>
              <a:rPr lang="en-US" sz="2000" dirty="0" err="1">
                <a:solidFill>
                  <a:srgbClr val="FFFF00"/>
                </a:solidFill>
              </a:rPr>
              <a:t>stedfast</a:t>
            </a:r>
            <a:r>
              <a:rPr lang="en-US" sz="2000" dirty="0">
                <a:solidFill>
                  <a:srgbClr val="FFFF00"/>
                </a:solidFill>
              </a:rPr>
              <a:t> in the faith, </a:t>
            </a:r>
          </a:p>
          <a:p>
            <a:pPr lvl="1"/>
            <a:r>
              <a:rPr lang="en-US" sz="2000" dirty="0">
                <a:solidFill>
                  <a:schemeClr val="bg1"/>
                </a:solidFill>
              </a:rPr>
              <a:t>(knowing that the same afflictions are accomplished in your brethren that are in the world.)</a:t>
            </a:r>
          </a:p>
        </p:txBody>
      </p:sp>
      <p:sp>
        <p:nvSpPr>
          <p:cNvPr id="3" name="Speech Bubble: Rectangle 2">
            <a:extLst>
              <a:ext uri="{FF2B5EF4-FFF2-40B4-BE49-F238E27FC236}">
                <a16:creationId xmlns:a16="http://schemas.microsoft.com/office/drawing/2014/main" id="{677334B3-3C61-B3EE-6F4B-8C941371BB3E}"/>
              </a:ext>
            </a:extLst>
          </p:cNvPr>
          <p:cNvSpPr/>
          <p:nvPr/>
        </p:nvSpPr>
        <p:spPr>
          <a:xfrm>
            <a:off x="1557867" y="3818467"/>
            <a:ext cx="6705600" cy="1955800"/>
          </a:xfrm>
          <a:prstGeom prst="wedgeRectCallout">
            <a:avLst>
              <a:gd name="adj1" fmla="val -45196"/>
              <a:gd name="adj2" fmla="val -11093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2"/>
            <a:r>
              <a:rPr lang="en-US" sz="2400" dirty="0"/>
              <a:t>These are the commands Peter gives:</a:t>
            </a:r>
            <a:endParaRPr lang="en-GB" sz="2400" dirty="0"/>
          </a:p>
        </p:txBody>
      </p:sp>
    </p:spTree>
    <p:extLst>
      <p:ext uri="{BB962C8B-B14F-4D97-AF65-F5344CB8AC3E}">
        <p14:creationId xmlns:p14="http://schemas.microsoft.com/office/powerpoint/2010/main" val="9237349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15441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5FBDD9D-0263-1482-5F8B-75AC85328042}"/>
              </a:ext>
            </a:extLst>
          </p:cNvPr>
          <p:cNvSpPr txBox="1"/>
          <p:nvPr/>
        </p:nvSpPr>
        <p:spPr>
          <a:xfrm>
            <a:off x="0" y="279401"/>
            <a:ext cx="9144000" cy="1754326"/>
          </a:xfrm>
          <a:prstGeom prst="rect">
            <a:avLst/>
          </a:prstGeom>
          <a:noFill/>
        </p:spPr>
        <p:txBody>
          <a:bodyPr wrap="square" rtlCol="0">
            <a:spAutoFit/>
          </a:bodyPr>
          <a:lstStyle/>
          <a:p>
            <a:pPr algn="ctr"/>
            <a:r>
              <a:rPr lang="en-US" sz="2400" dirty="0">
                <a:solidFill>
                  <a:schemeClr val="bg1"/>
                </a:solidFill>
              </a:rPr>
              <a:t>Genesis 3:1 </a:t>
            </a:r>
          </a:p>
          <a:p>
            <a:pPr algn="ctr"/>
            <a:r>
              <a:rPr lang="en-US" sz="2400" dirty="0">
                <a:solidFill>
                  <a:schemeClr val="bg1"/>
                </a:solidFill>
              </a:rPr>
              <a:t>Now the serpent was more </a:t>
            </a:r>
            <a:r>
              <a:rPr lang="en-US" sz="2400" dirty="0" err="1">
                <a:solidFill>
                  <a:srgbClr val="FFFF00"/>
                </a:solidFill>
              </a:rPr>
              <a:t>subtil</a:t>
            </a:r>
            <a:r>
              <a:rPr lang="en-US" sz="2400" dirty="0">
                <a:solidFill>
                  <a:schemeClr val="bg1"/>
                </a:solidFill>
              </a:rPr>
              <a:t> than any beast of the field </a:t>
            </a:r>
          </a:p>
          <a:p>
            <a:pPr algn="ctr"/>
            <a:r>
              <a:rPr lang="en-US" sz="2400" dirty="0">
                <a:solidFill>
                  <a:schemeClr val="bg1"/>
                </a:solidFill>
              </a:rPr>
              <a:t>which the LORD God had made.</a:t>
            </a:r>
          </a:p>
          <a:p>
            <a:pPr algn="ctr"/>
            <a:endParaRPr lang="en-US" sz="2400" dirty="0">
              <a:solidFill>
                <a:schemeClr val="bg1"/>
              </a:solidFill>
            </a:endParaRPr>
          </a:p>
          <a:p>
            <a:endParaRPr lang="en-US" sz="1200" dirty="0">
              <a:solidFill>
                <a:schemeClr val="bg1"/>
              </a:solidFill>
            </a:endParaRPr>
          </a:p>
        </p:txBody>
      </p:sp>
    </p:spTree>
    <p:extLst>
      <p:ext uri="{BB962C8B-B14F-4D97-AF65-F5344CB8AC3E}">
        <p14:creationId xmlns:p14="http://schemas.microsoft.com/office/powerpoint/2010/main" val="37048791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5FBDD9D-0263-1482-5F8B-75AC85328042}"/>
              </a:ext>
            </a:extLst>
          </p:cNvPr>
          <p:cNvSpPr txBox="1"/>
          <p:nvPr/>
        </p:nvSpPr>
        <p:spPr>
          <a:xfrm>
            <a:off x="0" y="279401"/>
            <a:ext cx="9144000" cy="5078313"/>
          </a:xfrm>
          <a:prstGeom prst="rect">
            <a:avLst/>
          </a:prstGeom>
          <a:noFill/>
        </p:spPr>
        <p:txBody>
          <a:bodyPr wrap="square" rtlCol="0">
            <a:spAutoFit/>
          </a:bodyPr>
          <a:lstStyle/>
          <a:p>
            <a:pPr algn="ctr"/>
            <a:r>
              <a:rPr lang="en-US" sz="2400" dirty="0">
                <a:solidFill>
                  <a:schemeClr val="bg1"/>
                </a:solidFill>
              </a:rPr>
              <a:t>Genesis 3:1 </a:t>
            </a:r>
          </a:p>
          <a:p>
            <a:pPr algn="ctr"/>
            <a:r>
              <a:rPr lang="en-US" sz="2400" dirty="0">
                <a:solidFill>
                  <a:schemeClr val="bg1"/>
                </a:solidFill>
              </a:rPr>
              <a:t>Now the serpent was more </a:t>
            </a:r>
            <a:r>
              <a:rPr lang="en-US" sz="2400" dirty="0" err="1">
                <a:solidFill>
                  <a:srgbClr val="FFFF00"/>
                </a:solidFill>
              </a:rPr>
              <a:t>subtil</a:t>
            </a:r>
            <a:r>
              <a:rPr lang="en-US" sz="2400" dirty="0">
                <a:solidFill>
                  <a:schemeClr val="bg1"/>
                </a:solidFill>
              </a:rPr>
              <a:t> than any beast of the field </a:t>
            </a:r>
          </a:p>
          <a:p>
            <a:pPr algn="ctr"/>
            <a:r>
              <a:rPr lang="en-US" sz="2400" dirty="0">
                <a:solidFill>
                  <a:schemeClr val="bg1"/>
                </a:solidFill>
              </a:rPr>
              <a:t>which the LORD God had made.</a:t>
            </a:r>
          </a:p>
          <a:p>
            <a:pPr algn="ctr"/>
            <a:endParaRPr lang="en-US" sz="2400" dirty="0">
              <a:solidFill>
                <a:schemeClr val="bg1"/>
              </a:solidFill>
            </a:endParaRPr>
          </a:p>
          <a:p>
            <a:r>
              <a:rPr lang="en-US" dirty="0">
                <a:solidFill>
                  <a:schemeClr val="bg1"/>
                </a:solidFill>
              </a:rPr>
              <a:t>English Standard Version:</a:t>
            </a:r>
          </a:p>
          <a:p>
            <a:r>
              <a:rPr lang="en-US" dirty="0">
                <a:solidFill>
                  <a:schemeClr val="bg1"/>
                </a:solidFill>
              </a:rPr>
              <a:t>Now the serpent was more </a:t>
            </a:r>
            <a:r>
              <a:rPr lang="en-US" dirty="0">
                <a:solidFill>
                  <a:srgbClr val="FFFF00"/>
                </a:solidFill>
              </a:rPr>
              <a:t>crafty</a:t>
            </a:r>
            <a:r>
              <a:rPr lang="en-US" dirty="0">
                <a:solidFill>
                  <a:schemeClr val="bg1"/>
                </a:solidFill>
              </a:rPr>
              <a:t>… </a:t>
            </a:r>
          </a:p>
          <a:p>
            <a:endParaRPr lang="en-US" dirty="0">
              <a:solidFill>
                <a:schemeClr val="bg1"/>
              </a:solidFill>
            </a:endParaRPr>
          </a:p>
          <a:p>
            <a:r>
              <a:rPr lang="en-US" dirty="0">
                <a:solidFill>
                  <a:schemeClr val="bg1"/>
                </a:solidFill>
              </a:rPr>
              <a:t>New King James Version:</a:t>
            </a:r>
          </a:p>
          <a:p>
            <a:r>
              <a:rPr lang="en-US" dirty="0">
                <a:solidFill>
                  <a:schemeClr val="bg1"/>
                </a:solidFill>
              </a:rPr>
              <a:t>Now the serpent was more </a:t>
            </a:r>
            <a:r>
              <a:rPr lang="en-US" dirty="0">
                <a:solidFill>
                  <a:srgbClr val="FFFF00"/>
                </a:solidFill>
              </a:rPr>
              <a:t>cunning</a:t>
            </a:r>
            <a:r>
              <a:rPr lang="en-US" dirty="0">
                <a:solidFill>
                  <a:schemeClr val="bg1"/>
                </a:solidFill>
              </a:rPr>
              <a:t>… </a:t>
            </a:r>
          </a:p>
          <a:p>
            <a:endParaRPr lang="en-US" dirty="0">
              <a:solidFill>
                <a:schemeClr val="bg1"/>
              </a:solidFill>
            </a:endParaRPr>
          </a:p>
          <a:p>
            <a:r>
              <a:rPr lang="en-US" dirty="0">
                <a:solidFill>
                  <a:schemeClr val="bg1"/>
                </a:solidFill>
              </a:rPr>
              <a:t>International Standard Version:</a:t>
            </a:r>
          </a:p>
          <a:p>
            <a:r>
              <a:rPr lang="en-US" dirty="0">
                <a:solidFill>
                  <a:schemeClr val="bg1"/>
                </a:solidFill>
              </a:rPr>
              <a:t>Now the Shining One was more </a:t>
            </a:r>
            <a:r>
              <a:rPr lang="en-US" dirty="0">
                <a:solidFill>
                  <a:srgbClr val="FFFF00"/>
                </a:solidFill>
              </a:rPr>
              <a:t>clever</a:t>
            </a:r>
            <a:r>
              <a:rPr lang="en-US" dirty="0">
                <a:solidFill>
                  <a:schemeClr val="bg1"/>
                </a:solidFill>
              </a:rPr>
              <a:t> than any… </a:t>
            </a:r>
            <a:endParaRPr lang="en-GB" dirty="0">
              <a:solidFill>
                <a:schemeClr val="bg1"/>
              </a:solidFill>
            </a:endParaRPr>
          </a:p>
          <a:p>
            <a:endParaRPr lang="en-US" dirty="0">
              <a:solidFill>
                <a:schemeClr val="bg1"/>
              </a:solidFill>
            </a:endParaRPr>
          </a:p>
          <a:p>
            <a:r>
              <a:rPr lang="en-US" dirty="0">
                <a:solidFill>
                  <a:schemeClr val="bg1"/>
                </a:solidFill>
              </a:rPr>
              <a:t>New Living Translation:</a:t>
            </a:r>
          </a:p>
          <a:p>
            <a:r>
              <a:rPr lang="en-US" dirty="0">
                <a:solidFill>
                  <a:schemeClr val="bg1"/>
                </a:solidFill>
              </a:rPr>
              <a:t>The serpent was the </a:t>
            </a:r>
            <a:r>
              <a:rPr lang="en-US" dirty="0">
                <a:solidFill>
                  <a:srgbClr val="FFFF00"/>
                </a:solidFill>
              </a:rPr>
              <a:t>shrewdest</a:t>
            </a:r>
            <a:r>
              <a:rPr lang="en-US" dirty="0">
                <a:solidFill>
                  <a:schemeClr val="bg1"/>
                </a:solidFill>
              </a:rPr>
              <a:t> of all… </a:t>
            </a:r>
          </a:p>
          <a:p>
            <a:endParaRPr lang="en-US" dirty="0">
              <a:solidFill>
                <a:schemeClr val="bg1"/>
              </a:solidFill>
            </a:endParaRPr>
          </a:p>
          <a:p>
            <a:endParaRPr lang="en-US" sz="1200" dirty="0">
              <a:solidFill>
                <a:schemeClr val="bg1"/>
              </a:solidFill>
            </a:endParaRPr>
          </a:p>
        </p:txBody>
      </p:sp>
    </p:spTree>
    <p:extLst>
      <p:ext uri="{BB962C8B-B14F-4D97-AF65-F5344CB8AC3E}">
        <p14:creationId xmlns:p14="http://schemas.microsoft.com/office/powerpoint/2010/main" val="41291748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5FBDD9D-0263-1482-5F8B-75AC85328042}"/>
              </a:ext>
            </a:extLst>
          </p:cNvPr>
          <p:cNvSpPr txBox="1"/>
          <p:nvPr/>
        </p:nvSpPr>
        <p:spPr>
          <a:xfrm>
            <a:off x="0" y="279401"/>
            <a:ext cx="9144000" cy="5078313"/>
          </a:xfrm>
          <a:prstGeom prst="rect">
            <a:avLst/>
          </a:prstGeom>
          <a:noFill/>
        </p:spPr>
        <p:txBody>
          <a:bodyPr wrap="square" rtlCol="0">
            <a:spAutoFit/>
          </a:bodyPr>
          <a:lstStyle/>
          <a:p>
            <a:pPr algn="ctr"/>
            <a:r>
              <a:rPr lang="en-US" sz="2400" dirty="0">
                <a:solidFill>
                  <a:schemeClr val="bg1"/>
                </a:solidFill>
              </a:rPr>
              <a:t>Genesis 3:1 </a:t>
            </a:r>
          </a:p>
          <a:p>
            <a:pPr algn="ctr"/>
            <a:r>
              <a:rPr lang="en-US" sz="2400" dirty="0">
                <a:solidFill>
                  <a:schemeClr val="bg1"/>
                </a:solidFill>
              </a:rPr>
              <a:t>Now the serpent was more </a:t>
            </a:r>
            <a:r>
              <a:rPr lang="en-US" sz="2400" dirty="0" err="1">
                <a:solidFill>
                  <a:srgbClr val="FFFF00"/>
                </a:solidFill>
              </a:rPr>
              <a:t>subtil</a:t>
            </a:r>
            <a:r>
              <a:rPr lang="en-US" sz="2400" dirty="0">
                <a:solidFill>
                  <a:schemeClr val="bg1"/>
                </a:solidFill>
              </a:rPr>
              <a:t> than any beast of the field </a:t>
            </a:r>
          </a:p>
          <a:p>
            <a:pPr algn="ctr"/>
            <a:r>
              <a:rPr lang="en-US" sz="2400" dirty="0">
                <a:solidFill>
                  <a:schemeClr val="bg1"/>
                </a:solidFill>
              </a:rPr>
              <a:t>which the </a:t>
            </a:r>
            <a:r>
              <a:rPr lang="en-US" sz="2400" dirty="0">
                <a:solidFill>
                  <a:srgbClr val="FFFF00"/>
                </a:solidFill>
              </a:rPr>
              <a:t>LORD God had made</a:t>
            </a:r>
            <a:r>
              <a:rPr lang="en-US" sz="2400" dirty="0">
                <a:solidFill>
                  <a:schemeClr val="bg1"/>
                </a:solidFill>
              </a:rPr>
              <a:t>.</a:t>
            </a:r>
          </a:p>
          <a:p>
            <a:pPr algn="ctr"/>
            <a:endParaRPr lang="en-US" sz="2400" dirty="0">
              <a:solidFill>
                <a:schemeClr val="bg1"/>
              </a:solidFill>
            </a:endParaRPr>
          </a:p>
          <a:p>
            <a:r>
              <a:rPr lang="en-US" dirty="0">
                <a:solidFill>
                  <a:schemeClr val="bg1"/>
                </a:solidFill>
              </a:rPr>
              <a:t>English Standard Version:</a:t>
            </a:r>
          </a:p>
          <a:p>
            <a:r>
              <a:rPr lang="en-US" dirty="0">
                <a:solidFill>
                  <a:schemeClr val="bg1"/>
                </a:solidFill>
              </a:rPr>
              <a:t>Now the serpent was more </a:t>
            </a:r>
            <a:r>
              <a:rPr lang="en-US" dirty="0">
                <a:solidFill>
                  <a:srgbClr val="FFFF00"/>
                </a:solidFill>
              </a:rPr>
              <a:t>crafty</a:t>
            </a:r>
            <a:r>
              <a:rPr lang="en-US" dirty="0">
                <a:solidFill>
                  <a:schemeClr val="bg1"/>
                </a:solidFill>
              </a:rPr>
              <a:t>… </a:t>
            </a:r>
          </a:p>
          <a:p>
            <a:endParaRPr lang="en-US" dirty="0">
              <a:solidFill>
                <a:schemeClr val="bg1"/>
              </a:solidFill>
            </a:endParaRPr>
          </a:p>
          <a:p>
            <a:r>
              <a:rPr lang="en-US" dirty="0">
                <a:solidFill>
                  <a:schemeClr val="bg1"/>
                </a:solidFill>
              </a:rPr>
              <a:t>New King James Version:</a:t>
            </a:r>
          </a:p>
          <a:p>
            <a:r>
              <a:rPr lang="en-US" dirty="0">
                <a:solidFill>
                  <a:schemeClr val="bg1"/>
                </a:solidFill>
              </a:rPr>
              <a:t>Now the serpent was more </a:t>
            </a:r>
            <a:r>
              <a:rPr lang="en-US" dirty="0">
                <a:solidFill>
                  <a:srgbClr val="FFFF00"/>
                </a:solidFill>
              </a:rPr>
              <a:t>cunning</a:t>
            </a:r>
            <a:r>
              <a:rPr lang="en-US" dirty="0">
                <a:solidFill>
                  <a:schemeClr val="bg1"/>
                </a:solidFill>
              </a:rPr>
              <a:t>… </a:t>
            </a:r>
          </a:p>
          <a:p>
            <a:endParaRPr lang="en-US" dirty="0">
              <a:solidFill>
                <a:schemeClr val="bg1"/>
              </a:solidFill>
            </a:endParaRPr>
          </a:p>
          <a:p>
            <a:r>
              <a:rPr lang="en-US" dirty="0">
                <a:solidFill>
                  <a:schemeClr val="bg1"/>
                </a:solidFill>
              </a:rPr>
              <a:t>International Standard Version:</a:t>
            </a:r>
          </a:p>
          <a:p>
            <a:r>
              <a:rPr lang="en-US" dirty="0">
                <a:solidFill>
                  <a:schemeClr val="bg1"/>
                </a:solidFill>
              </a:rPr>
              <a:t>Now the Shining One was more </a:t>
            </a:r>
            <a:r>
              <a:rPr lang="en-US" dirty="0">
                <a:solidFill>
                  <a:srgbClr val="FFFF00"/>
                </a:solidFill>
              </a:rPr>
              <a:t>clever</a:t>
            </a:r>
            <a:r>
              <a:rPr lang="en-US" dirty="0">
                <a:solidFill>
                  <a:schemeClr val="bg1"/>
                </a:solidFill>
              </a:rPr>
              <a:t> than any… </a:t>
            </a:r>
            <a:endParaRPr lang="en-GB" dirty="0">
              <a:solidFill>
                <a:schemeClr val="bg1"/>
              </a:solidFill>
            </a:endParaRPr>
          </a:p>
          <a:p>
            <a:endParaRPr lang="en-US" dirty="0">
              <a:solidFill>
                <a:schemeClr val="bg1"/>
              </a:solidFill>
            </a:endParaRPr>
          </a:p>
          <a:p>
            <a:r>
              <a:rPr lang="en-US" dirty="0">
                <a:solidFill>
                  <a:schemeClr val="bg1"/>
                </a:solidFill>
              </a:rPr>
              <a:t>New Living Translation:</a:t>
            </a:r>
          </a:p>
          <a:p>
            <a:r>
              <a:rPr lang="en-US" dirty="0">
                <a:solidFill>
                  <a:schemeClr val="bg1"/>
                </a:solidFill>
              </a:rPr>
              <a:t>The serpent was the </a:t>
            </a:r>
            <a:r>
              <a:rPr lang="en-US" dirty="0">
                <a:solidFill>
                  <a:srgbClr val="FFFF00"/>
                </a:solidFill>
              </a:rPr>
              <a:t>shrewdest</a:t>
            </a:r>
            <a:r>
              <a:rPr lang="en-US" dirty="0">
                <a:solidFill>
                  <a:schemeClr val="bg1"/>
                </a:solidFill>
              </a:rPr>
              <a:t> of all… </a:t>
            </a:r>
          </a:p>
          <a:p>
            <a:endParaRPr lang="en-US" dirty="0">
              <a:solidFill>
                <a:schemeClr val="bg1"/>
              </a:solidFill>
            </a:endParaRPr>
          </a:p>
          <a:p>
            <a:endParaRPr lang="en-US" sz="1200" dirty="0">
              <a:solidFill>
                <a:schemeClr val="bg1"/>
              </a:solidFill>
            </a:endParaRPr>
          </a:p>
        </p:txBody>
      </p:sp>
      <p:sp>
        <p:nvSpPr>
          <p:cNvPr id="3" name="Speech Bubble: Rectangle 2">
            <a:extLst>
              <a:ext uri="{FF2B5EF4-FFF2-40B4-BE49-F238E27FC236}">
                <a16:creationId xmlns:a16="http://schemas.microsoft.com/office/drawing/2014/main" id="{CF315453-F559-7FA1-8F4A-E30D20B690AD}"/>
              </a:ext>
            </a:extLst>
          </p:cNvPr>
          <p:cNvSpPr/>
          <p:nvPr/>
        </p:nvSpPr>
        <p:spPr>
          <a:xfrm>
            <a:off x="5207000" y="2563714"/>
            <a:ext cx="3767667" cy="1838953"/>
          </a:xfrm>
          <a:prstGeom prst="wedgeRectCallout">
            <a:avLst>
              <a:gd name="adj1" fmla="val -63304"/>
              <a:gd name="adj2" fmla="val -113224"/>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t>The serpent was a creature </a:t>
            </a:r>
          </a:p>
          <a:p>
            <a:pPr algn="ctr"/>
            <a:r>
              <a:rPr lang="en-US" sz="2400" dirty="0"/>
              <a:t>which the Lord had made</a:t>
            </a:r>
            <a:endParaRPr lang="en-GB" sz="2400" dirty="0"/>
          </a:p>
        </p:txBody>
      </p:sp>
    </p:spTree>
    <p:extLst>
      <p:ext uri="{BB962C8B-B14F-4D97-AF65-F5344CB8AC3E}">
        <p14:creationId xmlns:p14="http://schemas.microsoft.com/office/powerpoint/2010/main" val="245006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w: Curved Right 2">
            <a:extLst>
              <a:ext uri="{FF2B5EF4-FFF2-40B4-BE49-F238E27FC236}">
                <a16:creationId xmlns:a16="http://schemas.microsoft.com/office/drawing/2014/main" id="{296B686A-D12E-F22A-1ADD-0FCB3B63FE8E}"/>
              </a:ext>
            </a:extLst>
          </p:cNvPr>
          <p:cNvSpPr/>
          <p:nvPr/>
        </p:nvSpPr>
        <p:spPr>
          <a:xfrm rot="10800000">
            <a:off x="2980265" y="186267"/>
            <a:ext cx="4800601" cy="3945466"/>
          </a:xfrm>
          <a:prstGeom prst="curvedRightArrow">
            <a:avLst>
              <a:gd name="adj1" fmla="val 12470"/>
              <a:gd name="adj2" fmla="val 37827"/>
              <a:gd name="adj3" fmla="val 2500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 name="TextBox 1">
            <a:extLst>
              <a:ext uri="{FF2B5EF4-FFF2-40B4-BE49-F238E27FC236}">
                <a16:creationId xmlns:a16="http://schemas.microsoft.com/office/drawing/2014/main" id="{45FBDD9D-0263-1482-5F8B-75AC85328042}"/>
              </a:ext>
            </a:extLst>
          </p:cNvPr>
          <p:cNvSpPr txBox="1"/>
          <p:nvPr/>
        </p:nvSpPr>
        <p:spPr>
          <a:xfrm>
            <a:off x="0" y="279401"/>
            <a:ext cx="9144000" cy="5078313"/>
          </a:xfrm>
          <a:prstGeom prst="rect">
            <a:avLst/>
          </a:prstGeom>
          <a:noFill/>
        </p:spPr>
        <p:txBody>
          <a:bodyPr wrap="square" rtlCol="0">
            <a:spAutoFit/>
          </a:bodyPr>
          <a:lstStyle/>
          <a:p>
            <a:pPr algn="ctr"/>
            <a:r>
              <a:rPr lang="en-US" sz="2400" dirty="0">
                <a:solidFill>
                  <a:schemeClr val="bg1"/>
                </a:solidFill>
              </a:rPr>
              <a:t>Genesis 3:1 </a:t>
            </a:r>
          </a:p>
          <a:p>
            <a:pPr algn="ctr"/>
            <a:r>
              <a:rPr lang="en-US" sz="2400" dirty="0">
                <a:solidFill>
                  <a:schemeClr val="bg1"/>
                </a:solidFill>
              </a:rPr>
              <a:t>Now the </a:t>
            </a:r>
            <a:r>
              <a:rPr lang="en-US" sz="2400" b="1" dirty="0">
                <a:solidFill>
                  <a:srgbClr val="FFFF00"/>
                </a:solidFill>
              </a:rPr>
              <a:t>serpent</a:t>
            </a:r>
            <a:r>
              <a:rPr lang="en-US" sz="2400" dirty="0">
                <a:solidFill>
                  <a:schemeClr val="bg1"/>
                </a:solidFill>
              </a:rPr>
              <a:t> was more </a:t>
            </a:r>
            <a:r>
              <a:rPr lang="en-US" sz="2400" dirty="0" err="1">
                <a:solidFill>
                  <a:schemeClr val="bg1"/>
                </a:solidFill>
              </a:rPr>
              <a:t>subtil</a:t>
            </a:r>
            <a:r>
              <a:rPr lang="en-US" sz="2400" dirty="0">
                <a:solidFill>
                  <a:schemeClr val="bg1"/>
                </a:solidFill>
              </a:rPr>
              <a:t> than any beast of the field </a:t>
            </a:r>
          </a:p>
          <a:p>
            <a:pPr algn="ctr"/>
            <a:r>
              <a:rPr lang="en-US" sz="2400" dirty="0">
                <a:solidFill>
                  <a:schemeClr val="bg1"/>
                </a:solidFill>
              </a:rPr>
              <a:t>which the LORD God had made.</a:t>
            </a:r>
          </a:p>
          <a:p>
            <a:pPr algn="ctr"/>
            <a:endParaRPr lang="en-US" sz="2400" dirty="0">
              <a:solidFill>
                <a:schemeClr val="bg1"/>
              </a:solidFill>
            </a:endParaRPr>
          </a:p>
          <a:p>
            <a:r>
              <a:rPr lang="en-US" dirty="0">
                <a:solidFill>
                  <a:schemeClr val="bg1"/>
                </a:solidFill>
              </a:rPr>
              <a:t>English Standard Version:</a:t>
            </a:r>
          </a:p>
          <a:p>
            <a:r>
              <a:rPr lang="en-US" dirty="0">
                <a:solidFill>
                  <a:schemeClr val="bg1"/>
                </a:solidFill>
              </a:rPr>
              <a:t>Now the serpent was more crafty… </a:t>
            </a:r>
          </a:p>
          <a:p>
            <a:endParaRPr lang="en-US" dirty="0">
              <a:solidFill>
                <a:schemeClr val="bg1"/>
              </a:solidFill>
            </a:endParaRPr>
          </a:p>
          <a:p>
            <a:r>
              <a:rPr lang="en-US" dirty="0">
                <a:solidFill>
                  <a:schemeClr val="bg1"/>
                </a:solidFill>
              </a:rPr>
              <a:t>New King James Version:</a:t>
            </a:r>
          </a:p>
          <a:p>
            <a:r>
              <a:rPr lang="en-US" dirty="0">
                <a:solidFill>
                  <a:schemeClr val="bg1"/>
                </a:solidFill>
              </a:rPr>
              <a:t>Now the serpent was more cunning… </a:t>
            </a:r>
          </a:p>
          <a:p>
            <a:endParaRPr lang="en-US" dirty="0">
              <a:solidFill>
                <a:schemeClr val="bg1"/>
              </a:solidFill>
            </a:endParaRPr>
          </a:p>
          <a:p>
            <a:r>
              <a:rPr lang="en-US" dirty="0">
                <a:solidFill>
                  <a:schemeClr val="bg1"/>
                </a:solidFill>
              </a:rPr>
              <a:t>International Standard Version:</a:t>
            </a:r>
          </a:p>
          <a:p>
            <a:r>
              <a:rPr lang="en-US" dirty="0">
                <a:solidFill>
                  <a:schemeClr val="bg1"/>
                </a:solidFill>
              </a:rPr>
              <a:t>Now </a:t>
            </a:r>
            <a:r>
              <a:rPr lang="en-US" b="1" dirty="0">
                <a:solidFill>
                  <a:srgbClr val="FFFF00"/>
                </a:solidFill>
              </a:rPr>
              <a:t>the Shining One </a:t>
            </a:r>
            <a:r>
              <a:rPr lang="en-US" dirty="0">
                <a:solidFill>
                  <a:schemeClr val="bg1"/>
                </a:solidFill>
              </a:rPr>
              <a:t>was more clever than any… </a:t>
            </a:r>
            <a:endParaRPr lang="en-GB" dirty="0">
              <a:solidFill>
                <a:schemeClr val="bg1"/>
              </a:solidFill>
            </a:endParaRPr>
          </a:p>
          <a:p>
            <a:endParaRPr lang="en-US" dirty="0">
              <a:solidFill>
                <a:schemeClr val="bg1"/>
              </a:solidFill>
            </a:endParaRPr>
          </a:p>
          <a:p>
            <a:r>
              <a:rPr lang="en-US" dirty="0">
                <a:solidFill>
                  <a:schemeClr val="bg1"/>
                </a:solidFill>
              </a:rPr>
              <a:t>New Living Translation:</a:t>
            </a:r>
          </a:p>
          <a:p>
            <a:r>
              <a:rPr lang="en-US" dirty="0">
                <a:solidFill>
                  <a:schemeClr val="bg1"/>
                </a:solidFill>
              </a:rPr>
              <a:t>The serpent was the shrewdest of all… </a:t>
            </a:r>
          </a:p>
          <a:p>
            <a:endParaRPr lang="en-US" dirty="0">
              <a:solidFill>
                <a:schemeClr val="bg1"/>
              </a:solidFill>
            </a:endParaRPr>
          </a:p>
          <a:p>
            <a:endParaRPr lang="en-US" sz="1200" dirty="0">
              <a:solidFill>
                <a:schemeClr val="bg1"/>
              </a:solidFill>
            </a:endParaRPr>
          </a:p>
        </p:txBody>
      </p:sp>
    </p:spTree>
    <p:extLst>
      <p:ext uri="{BB962C8B-B14F-4D97-AF65-F5344CB8AC3E}">
        <p14:creationId xmlns:p14="http://schemas.microsoft.com/office/powerpoint/2010/main" val="300561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5FBDD9D-0263-1482-5F8B-75AC85328042}"/>
              </a:ext>
            </a:extLst>
          </p:cNvPr>
          <p:cNvSpPr txBox="1"/>
          <p:nvPr/>
        </p:nvSpPr>
        <p:spPr>
          <a:xfrm>
            <a:off x="0" y="279401"/>
            <a:ext cx="9144000" cy="3416320"/>
          </a:xfrm>
          <a:prstGeom prst="rect">
            <a:avLst/>
          </a:prstGeom>
          <a:noFill/>
        </p:spPr>
        <p:txBody>
          <a:bodyPr wrap="square" rtlCol="0">
            <a:spAutoFit/>
          </a:bodyPr>
          <a:lstStyle/>
          <a:p>
            <a:pPr algn="ctr"/>
            <a:r>
              <a:rPr lang="en-US" sz="2400" dirty="0">
                <a:solidFill>
                  <a:schemeClr val="bg1"/>
                </a:solidFill>
              </a:rPr>
              <a:t>Genesis 3:1 </a:t>
            </a:r>
          </a:p>
          <a:p>
            <a:pPr algn="ctr"/>
            <a:r>
              <a:rPr lang="en-US" sz="2400" dirty="0">
                <a:solidFill>
                  <a:schemeClr val="bg1"/>
                </a:solidFill>
              </a:rPr>
              <a:t>Now the </a:t>
            </a:r>
            <a:r>
              <a:rPr lang="en-US" sz="2400" b="1" dirty="0">
                <a:solidFill>
                  <a:srgbClr val="FFFF00"/>
                </a:solidFill>
              </a:rPr>
              <a:t>serpent</a:t>
            </a:r>
            <a:r>
              <a:rPr lang="en-US" sz="2400" dirty="0">
                <a:solidFill>
                  <a:schemeClr val="bg1"/>
                </a:solidFill>
              </a:rPr>
              <a:t> was more </a:t>
            </a:r>
            <a:r>
              <a:rPr lang="en-US" sz="2400" dirty="0" err="1">
                <a:solidFill>
                  <a:schemeClr val="bg1"/>
                </a:solidFill>
              </a:rPr>
              <a:t>subtil</a:t>
            </a:r>
            <a:r>
              <a:rPr lang="en-US" sz="2400" dirty="0">
                <a:solidFill>
                  <a:schemeClr val="bg1"/>
                </a:solidFill>
              </a:rPr>
              <a:t> than any beast of the field </a:t>
            </a:r>
          </a:p>
          <a:p>
            <a:pPr algn="ctr"/>
            <a:r>
              <a:rPr lang="en-US" sz="2400" dirty="0">
                <a:solidFill>
                  <a:schemeClr val="bg1"/>
                </a:solidFill>
              </a:rPr>
              <a:t>which the LORD God had made.</a:t>
            </a:r>
          </a:p>
          <a:p>
            <a:pPr algn="ctr"/>
            <a:endParaRPr lang="en-US" sz="2400" dirty="0">
              <a:solidFill>
                <a:schemeClr val="bg1"/>
              </a:solidFill>
            </a:endParaRPr>
          </a:p>
          <a:p>
            <a:r>
              <a:rPr lang="en-US" dirty="0">
                <a:solidFill>
                  <a:schemeClr val="bg1"/>
                </a:solidFill>
              </a:rPr>
              <a:t>Numbers 21:8</a:t>
            </a:r>
          </a:p>
          <a:p>
            <a:r>
              <a:rPr lang="en-US" dirty="0">
                <a:solidFill>
                  <a:schemeClr val="bg1"/>
                </a:solidFill>
              </a:rPr>
              <a:t>And the LORD said unto Moses, Make thee a </a:t>
            </a:r>
            <a:r>
              <a:rPr lang="en-US" dirty="0">
                <a:solidFill>
                  <a:srgbClr val="FFFF00"/>
                </a:solidFill>
              </a:rPr>
              <a:t>fiery serpent </a:t>
            </a:r>
          </a:p>
          <a:p>
            <a:endParaRPr lang="en-US" dirty="0">
              <a:solidFill>
                <a:schemeClr val="bg1"/>
              </a:solidFill>
            </a:endParaRPr>
          </a:p>
          <a:p>
            <a:r>
              <a:rPr lang="en-US" dirty="0">
                <a:solidFill>
                  <a:schemeClr val="bg1"/>
                </a:solidFill>
              </a:rPr>
              <a:t>Isaiah 6:2</a:t>
            </a:r>
          </a:p>
          <a:p>
            <a:r>
              <a:rPr lang="en-US" dirty="0">
                <a:solidFill>
                  <a:schemeClr val="bg1"/>
                </a:solidFill>
              </a:rPr>
              <a:t>Above it stood the </a:t>
            </a:r>
            <a:r>
              <a:rPr lang="en-US" dirty="0" err="1">
                <a:solidFill>
                  <a:srgbClr val="FFFF00"/>
                </a:solidFill>
              </a:rPr>
              <a:t>seraphims</a:t>
            </a:r>
            <a:r>
              <a:rPr lang="en-US" dirty="0">
                <a:solidFill>
                  <a:schemeClr val="bg1"/>
                </a:solidFill>
              </a:rPr>
              <a:t>: each one had six wings; with twain he covered his face, and with twain he covered his feet, and with twain he did fly.</a:t>
            </a:r>
          </a:p>
          <a:p>
            <a:endParaRPr lang="en-US" sz="1200" dirty="0">
              <a:solidFill>
                <a:schemeClr val="bg1"/>
              </a:solidFill>
            </a:endParaRPr>
          </a:p>
        </p:txBody>
      </p:sp>
    </p:spTree>
    <p:extLst>
      <p:ext uri="{BB962C8B-B14F-4D97-AF65-F5344CB8AC3E}">
        <p14:creationId xmlns:p14="http://schemas.microsoft.com/office/powerpoint/2010/main" val="141081626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5FBDD9D-0263-1482-5F8B-75AC85328042}"/>
              </a:ext>
            </a:extLst>
          </p:cNvPr>
          <p:cNvSpPr txBox="1"/>
          <p:nvPr/>
        </p:nvSpPr>
        <p:spPr>
          <a:xfrm>
            <a:off x="0" y="279401"/>
            <a:ext cx="9144000" cy="3416320"/>
          </a:xfrm>
          <a:prstGeom prst="rect">
            <a:avLst/>
          </a:prstGeom>
          <a:noFill/>
        </p:spPr>
        <p:txBody>
          <a:bodyPr wrap="square" rtlCol="0">
            <a:spAutoFit/>
          </a:bodyPr>
          <a:lstStyle/>
          <a:p>
            <a:pPr algn="ctr"/>
            <a:r>
              <a:rPr lang="en-US" sz="2400" dirty="0">
                <a:solidFill>
                  <a:schemeClr val="bg1"/>
                </a:solidFill>
              </a:rPr>
              <a:t>Genesis 3:1 </a:t>
            </a:r>
          </a:p>
          <a:p>
            <a:pPr algn="ctr"/>
            <a:r>
              <a:rPr lang="en-US" sz="2400" dirty="0">
                <a:solidFill>
                  <a:schemeClr val="bg1"/>
                </a:solidFill>
              </a:rPr>
              <a:t>Now the </a:t>
            </a:r>
            <a:r>
              <a:rPr lang="en-US" sz="2400" b="1" dirty="0">
                <a:solidFill>
                  <a:srgbClr val="FFFF00"/>
                </a:solidFill>
              </a:rPr>
              <a:t>serpent</a:t>
            </a:r>
            <a:r>
              <a:rPr lang="en-US" sz="2400" dirty="0">
                <a:solidFill>
                  <a:schemeClr val="bg1"/>
                </a:solidFill>
              </a:rPr>
              <a:t> was more </a:t>
            </a:r>
            <a:r>
              <a:rPr lang="en-US" sz="2400" dirty="0" err="1">
                <a:solidFill>
                  <a:schemeClr val="bg1"/>
                </a:solidFill>
              </a:rPr>
              <a:t>subtil</a:t>
            </a:r>
            <a:r>
              <a:rPr lang="en-US" sz="2400" dirty="0">
                <a:solidFill>
                  <a:schemeClr val="bg1"/>
                </a:solidFill>
              </a:rPr>
              <a:t> than any beast of the field </a:t>
            </a:r>
          </a:p>
          <a:p>
            <a:pPr algn="ctr"/>
            <a:r>
              <a:rPr lang="en-US" sz="2400" dirty="0">
                <a:solidFill>
                  <a:schemeClr val="bg1"/>
                </a:solidFill>
              </a:rPr>
              <a:t>which the LORD God had made.</a:t>
            </a:r>
          </a:p>
          <a:p>
            <a:pPr algn="ctr"/>
            <a:endParaRPr lang="en-US" sz="2400" dirty="0">
              <a:solidFill>
                <a:schemeClr val="bg1"/>
              </a:solidFill>
            </a:endParaRPr>
          </a:p>
          <a:p>
            <a:r>
              <a:rPr lang="en-US" dirty="0">
                <a:solidFill>
                  <a:schemeClr val="bg1"/>
                </a:solidFill>
              </a:rPr>
              <a:t>Numbers 21:8</a:t>
            </a:r>
          </a:p>
          <a:p>
            <a:r>
              <a:rPr lang="en-US" dirty="0">
                <a:solidFill>
                  <a:schemeClr val="bg1"/>
                </a:solidFill>
              </a:rPr>
              <a:t>And the LORD said unto Moses, Make thee a </a:t>
            </a:r>
            <a:r>
              <a:rPr lang="en-US" dirty="0">
                <a:solidFill>
                  <a:srgbClr val="FFFF00"/>
                </a:solidFill>
              </a:rPr>
              <a:t>fiery serpent </a:t>
            </a:r>
          </a:p>
          <a:p>
            <a:endParaRPr lang="en-US" dirty="0">
              <a:solidFill>
                <a:schemeClr val="bg1"/>
              </a:solidFill>
            </a:endParaRPr>
          </a:p>
          <a:p>
            <a:r>
              <a:rPr lang="en-US" dirty="0">
                <a:solidFill>
                  <a:schemeClr val="bg1"/>
                </a:solidFill>
              </a:rPr>
              <a:t>Isaiah 6:2</a:t>
            </a:r>
          </a:p>
          <a:p>
            <a:r>
              <a:rPr lang="en-US" dirty="0">
                <a:solidFill>
                  <a:schemeClr val="bg1"/>
                </a:solidFill>
              </a:rPr>
              <a:t>Above it stood the </a:t>
            </a:r>
            <a:r>
              <a:rPr lang="en-US" dirty="0" err="1">
                <a:solidFill>
                  <a:srgbClr val="FFFF00"/>
                </a:solidFill>
              </a:rPr>
              <a:t>seraphims</a:t>
            </a:r>
            <a:r>
              <a:rPr lang="en-US" dirty="0">
                <a:solidFill>
                  <a:schemeClr val="bg1"/>
                </a:solidFill>
              </a:rPr>
              <a:t>: each one had six wings; with twain he covered his face, and with twain he covered his feet, and with twain he did fly.</a:t>
            </a:r>
          </a:p>
          <a:p>
            <a:endParaRPr lang="en-US" sz="1200" dirty="0">
              <a:solidFill>
                <a:schemeClr val="bg1"/>
              </a:solidFill>
            </a:endParaRPr>
          </a:p>
        </p:txBody>
      </p:sp>
      <p:sp>
        <p:nvSpPr>
          <p:cNvPr id="4" name="Speech Bubble: Rectangle 3">
            <a:extLst>
              <a:ext uri="{FF2B5EF4-FFF2-40B4-BE49-F238E27FC236}">
                <a16:creationId xmlns:a16="http://schemas.microsoft.com/office/drawing/2014/main" id="{A29E1475-18AA-0D11-0DB8-24E31BE3C34B}"/>
              </a:ext>
            </a:extLst>
          </p:cNvPr>
          <p:cNvSpPr/>
          <p:nvPr/>
        </p:nvSpPr>
        <p:spPr>
          <a:xfrm>
            <a:off x="550333" y="4127479"/>
            <a:ext cx="7382934" cy="2252133"/>
          </a:xfrm>
          <a:prstGeom prst="wedgeRectCallout">
            <a:avLst>
              <a:gd name="adj1" fmla="val 6162"/>
              <a:gd name="adj2" fmla="val -12810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t>h8314. </a:t>
            </a:r>
            <a:r>
              <a:rPr lang="he-IL" sz="1400" dirty="0"/>
              <a:t>שָׂרָף </a:t>
            </a:r>
            <a:r>
              <a:rPr lang="en-GB" sz="1400" dirty="0" err="1"/>
              <a:t>śârâp</a:t>
            </a:r>
            <a:r>
              <a:rPr lang="en-GB" sz="1400" dirty="0"/>
              <a:t>̱; a seraph or symbolical creature (from their copper </a:t>
            </a:r>
            <a:r>
              <a:rPr lang="en-GB" sz="1400" dirty="0" err="1"/>
              <a:t>color</a:t>
            </a:r>
            <a:r>
              <a:rPr lang="en-GB" sz="1400" dirty="0"/>
              <a:t>):</a:t>
            </a:r>
          </a:p>
          <a:p>
            <a:pPr algn="ctr"/>
            <a:r>
              <a:rPr lang="en-GB" sz="1400" dirty="0"/>
              <a:t>fiery (serpent), seraph.</a:t>
            </a:r>
          </a:p>
          <a:p>
            <a:pPr algn="ctr"/>
            <a:endParaRPr lang="en-GB" sz="1400" dirty="0"/>
          </a:p>
          <a:p>
            <a:pPr algn="ctr"/>
            <a:r>
              <a:rPr lang="en-GB" sz="1400" dirty="0"/>
              <a:t>AV (7) - fiery serpent 3, fiery 2, seraphim 2;</a:t>
            </a:r>
          </a:p>
          <a:p>
            <a:pPr algn="ctr"/>
            <a:endParaRPr lang="en-GB" sz="1400" dirty="0"/>
          </a:p>
          <a:p>
            <a:r>
              <a:rPr lang="en-GB" sz="1400" dirty="0"/>
              <a:t>serpent, fiery serpent, poisonous (fiery from burning effect of poison)</a:t>
            </a:r>
          </a:p>
          <a:p>
            <a:r>
              <a:rPr lang="en-GB" sz="1400" dirty="0"/>
              <a:t>seraph, majestic beings with 6 wings, human hands and voices in attendance upon God</a:t>
            </a:r>
          </a:p>
          <a:p>
            <a:pPr algn="ctr"/>
            <a:endParaRPr lang="en-GB" sz="1400" dirty="0"/>
          </a:p>
        </p:txBody>
      </p:sp>
      <p:sp>
        <p:nvSpPr>
          <p:cNvPr id="5" name="Speech Bubble: Rectangle 4">
            <a:extLst>
              <a:ext uri="{FF2B5EF4-FFF2-40B4-BE49-F238E27FC236}">
                <a16:creationId xmlns:a16="http://schemas.microsoft.com/office/drawing/2014/main" id="{135130AC-984F-013D-BB70-EFED14716B79}"/>
              </a:ext>
            </a:extLst>
          </p:cNvPr>
          <p:cNvSpPr/>
          <p:nvPr/>
        </p:nvSpPr>
        <p:spPr>
          <a:xfrm>
            <a:off x="550333" y="4127479"/>
            <a:ext cx="7382934" cy="2252133"/>
          </a:xfrm>
          <a:prstGeom prst="wedgeRectCallout">
            <a:avLst>
              <a:gd name="adj1" fmla="val -23769"/>
              <a:gd name="adj2" fmla="val -9351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t>h8314. </a:t>
            </a:r>
            <a:r>
              <a:rPr lang="he-IL" sz="1400" dirty="0"/>
              <a:t>שָׂרָף </a:t>
            </a:r>
            <a:r>
              <a:rPr lang="en-GB" sz="1400" dirty="0" err="1"/>
              <a:t>śârâp</a:t>
            </a:r>
            <a:r>
              <a:rPr lang="en-GB" sz="1400" dirty="0"/>
              <a:t>̱; a seraph, a shining creature (from their copper </a:t>
            </a:r>
            <a:r>
              <a:rPr lang="en-GB" sz="1400" dirty="0" err="1"/>
              <a:t>color</a:t>
            </a:r>
            <a:r>
              <a:rPr lang="en-GB" sz="1400" dirty="0"/>
              <a:t>):</a:t>
            </a:r>
          </a:p>
          <a:p>
            <a:pPr algn="ctr"/>
            <a:r>
              <a:rPr lang="en-GB" sz="1400" dirty="0"/>
              <a:t>fiery (serpent), seraph.</a:t>
            </a:r>
          </a:p>
          <a:p>
            <a:pPr algn="ctr"/>
            <a:endParaRPr lang="en-GB" sz="1400" dirty="0"/>
          </a:p>
          <a:p>
            <a:pPr algn="ctr"/>
            <a:r>
              <a:rPr lang="en-GB" sz="1400" dirty="0"/>
              <a:t>AV (7) - fiery serpent 3, fiery 2, seraphim 2;</a:t>
            </a:r>
          </a:p>
          <a:p>
            <a:pPr algn="ctr"/>
            <a:endParaRPr lang="en-GB" sz="1400" dirty="0"/>
          </a:p>
          <a:p>
            <a:r>
              <a:rPr lang="en-GB" sz="1400" dirty="0"/>
              <a:t>serpent, fiery serpent, poisonous (fiery from burning effect of poison)</a:t>
            </a:r>
          </a:p>
          <a:p>
            <a:r>
              <a:rPr lang="en-GB" sz="1400" dirty="0">
                <a:solidFill>
                  <a:srgbClr val="FFFF00"/>
                </a:solidFill>
              </a:rPr>
              <a:t>Seraph: majestic beings with 6 wings, human hands and voices in attendance upon God</a:t>
            </a:r>
          </a:p>
          <a:p>
            <a:pPr algn="ctr"/>
            <a:endParaRPr lang="en-GB" sz="1400" dirty="0"/>
          </a:p>
        </p:txBody>
      </p:sp>
    </p:spTree>
    <p:extLst>
      <p:ext uri="{BB962C8B-B14F-4D97-AF65-F5344CB8AC3E}">
        <p14:creationId xmlns:p14="http://schemas.microsoft.com/office/powerpoint/2010/main" val="35111511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5FBDD9D-0263-1482-5F8B-75AC85328042}"/>
              </a:ext>
            </a:extLst>
          </p:cNvPr>
          <p:cNvSpPr txBox="1"/>
          <p:nvPr/>
        </p:nvSpPr>
        <p:spPr>
          <a:xfrm>
            <a:off x="0" y="279401"/>
            <a:ext cx="9144000" cy="5632311"/>
          </a:xfrm>
          <a:prstGeom prst="rect">
            <a:avLst/>
          </a:prstGeom>
          <a:noFill/>
        </p:spPr>
        <p:txBody>
          <a:bodyPr wrap="square" rtlCol="0">
            <a:spAutoFit/>
          </a:bodyPr>
          <a:lstStyle/>
          <a:p>
            <a:pPr algn="ctr"/>
            <a:r>
              <a:rPr lang="en-US" sz="2400" dirty="0">
                <a:solidFill>
                  <a:schemeClr val="bg1"/>
                </a:solidFill>
              </a:rPr>
              <a:t>Genesis 3:1 </a:t>
            </a:r>
          </a:p>
          <a:p>
            <a:pPr algn="ctr"/>
            <a:r>
              <a:rPr lang="en-US" sz="2400" dirty="0">
                <a:solidFill>
                  <a:schemeClr val="bg1"/>
                </a:solidFill>
              </a:rPr>
              <a:t>Now the </a:t>
            </a:r>
            <a:r>
              <a:rPr lang="en-US" sz="2400" b="1" dirty="0">
                <a:solidFill>
                  <a:srgbClr val="FFFF00"/>
                </a:solidFill>
              </a:rPr>
              <a:t>serpent</a:t>
            </a:r>
            <a:r>
              <a:rPr lang="en-US" sz="2400" dirty="0">
                <a:solidFill>
                  <a:schemeClr val="bg1"/>
                </a:solidFill>
              </a:rPr>
              <a:t> was more </a:t>
            </a:r>
            <a:r>
              <a:rPr lang="en-US" sz="2400" dirty="0" err="1">
                <a:solidFill>
                  <a:schemeClr val="bg1"/>
                </a:solidFill>
              </a:rPr>
              <a:t>subtil</a:t>
            </a:r>
            <a:r>
              <a:rPr lang="en-US" sz="2400" dirty="0">
                <a:solidFill>
                  <a:schemeClr val="bg1"/>
                </a:solidFill>
              </a:rPr>
              <a:t> than any beast of the field </a:t>
            </a:r>
          </a:p>
          <a:p>
            <a:pPr algn="ctr"/>
            <a:r>
              <a:rPr lang="en-US" sz="2400" dirty="0">
                <a:solidFill>
                  <a:schemeClr val="bg1"/>
                </a:solidFill>
              </a:rPr>
              <a:t>which the LORD God had made.</a:t>
            </a:r>
          </a:p>
          <a:p>
            <a:pPr algn="ctr"/>
            <a:endParaRPr lang="en-US" sz="2400" dirty="0">
              <a:solidFill>
                <a:schemeClr val="bg1"/>
              </a:solidFill>
            </a:endParaRPr>
          </a:p>
          <a:p>
            <a:r>
              <a:rPr lang="en-US" dirty="0">
                <a:solidFill>
                  <a:schemeClr val="bg1"/>
                </a:solidFill>
              </a:rPr>
              <a:t>Numbers 21:8</a:t>
            </a:r>
          </a:p>
          <a:p>
            <a:r>
              <a:rPr lang="en-US" dirty="0">
                <a:solidFill>
                  <a:schemeClr val="bg1"/>
                </a:solidFill>
              </a:rPr>
              <a:t>And the LORD said unto Moses, Make thee a </a:t>
            </a:r>
            <a:r>
              <a:rPr lang="en-US" dirty="0">
                <a:solidFill>
                  <a:srgbClr val="FFFF00"/>
                </a:solidFill>
              </a:rPr>
              <a:t>fiery serpent </a:t>
            </a:r>
          </a:p>
          <a:p>
            <a:endParaRPr lang="en-US" dirty="0">
              <a:solidFill>
                <a:schemeClr val="bg1"/>
              </a:solidFill>
            </a:endParaRPr>
          </a:p>
          <a:p>
            <a:r>
              <a:rPr lang="en-US" dirty="0">
                <a:solidFill>
                  <a:schemeClr val="bg1"/>
                </a:solidFill>
              </a:rPr>
              <a:t>Isaiah 6:2</a:t>
            </a:r>
          </a:p>
          <a:p>
            <a:r>
              <a:rPr lang="en-US" dirty="0">
                <a:solidFill>
                  <a:schemeClr val="bg1"/>
                </a:solidFill>
              </a:rPr>
              <a:t>Above it stood the </a:t>
            </a:r>
            <a:r>
              <a:rPr lang="en-US" dirty="0" err="1">
                <a:solidFill>
                  <a:srgbClr val="FFFF00"/>
                </a:solidFill>
              </a:rPr>
              <a:t>seraphims</a:t>
            </a:r>
            <a:r>
              <a:rPr lang="en-US" dirty="0">
                <a:solidFill>
                  <a:schemeClr val="bg1"/>
                </a:solidFill>
              </a:rPr>
              <a:t>: each one had six wings; with twain he covered his face, and with twain he covered his feet, and with twain he did fly.</a:t>
            </a:r>
          </a:p>
          <a:p>
            <a:endParaRPr lang="en-US" dirty="0">
              <a:solidFill>
                <a:schemeClr val="bg1"/>
              </a:solidFill>
            </a:endParaRPr>
          </a:p>
          <a:p>
            <a:r>
              <a:rPr lang="en-US" dirty="0">
                <a:solidFill>
                  <a:schemeClr val="bg1"/>
                </a:solidFill>
              </a:rPr>
              <a:t>2 Corinthians 11:13-15</a:t>
            </a:r>
          </a:p>
          <a:p>
            <a:r>
              <a:rPr lang="en-US" dirty="0">
                <a:solidFill>
                  <a:schemeClr val="bg1"/>
                </a:solidFill>
              </a:rPr>
              <a:t>For such are false apostles, deceitful workers, transforming themselves into the apostles of Christ. And no marvel; for </a:t>
            </a:r>
            <a:r>
              <a:rPr lang="en-US" dirty="0">
                <a:solidFill>
                  <a:srgbClr val="FFFF00"/>
                </a:solidFill>
              </a:rPr>
              <a:t>Satan himself is transformed into an angel of light</a:t>
            </a:r>
            <a:r>
              <a:rPr lang="en-US" dirty="0">
                <a:solidFill>
                  <a:schemeClr val="bg1"/>
                </a:solidFill>
              </a:rPr>
              <a:t>. Therefore it is no great thing if his ministers also be transformed as the ministers of righteousness; whose end shall be according to their works. </a:t>
            </a:r>
          </a:p>
          <a:p>
            <a:endParaRPr lang="en-US" sz="1200" i="1" dirty="0">
              <a:solidFill>
                <a:schemeClr val="bg1"/>
              </a:solidFill>
            </a:endParaRPr>
          </a:p>
          <a:p>
            <a:r>
              <a:rPr lang="en-US" i="1" dirty="0">
                <a:solidFill>
                  <a:schemeClr val="bg1"/>
                </a:solidFill>
              </a:rPr>
              <a:t>2 Corinthians 11:14  (ESV)</a:t>
            </a:r>
          </a:p>
          <a:p>
            <a:r>
              <a:rPr lang="en-US" i="1" dirty="0">
                <a:solidFill>
                  <a:schemeClr val="bg1"/>
                </a:solidFill>
              </a:rPr>
              <a:t>And no wonder, for even </a:t>
            </a:r>
            <a:r>
              <a:rPr lang="en-US" i="1" dirty="0">
                <a:solidFill>
                  <a:srgbClr val="FFFF00"/>
                </a:solidFill>
              </a:rPr>
              <a:t>Satan disguises himself as an angel of light</a:t>
            </a:r>
            <a:r>
              <a:rPr lang="en-US" i="1" dirty="0">
                <a:solidFill>
                  <a:schemeClr val="bg1"/>
                </a:solidFill>
              </a:rPr>
              <a:t>. </a:t>
            </a:r>
          </a:p>
        </p:txBody>
      </p:sp>
    </p:spTree>
    <p:extLst>
      <p:ext uri="{BB962C8B-B14F-4D97-AF65-F5344CB8AC3E}">
        <p14:creationId xmlns:p14="http://schemas.microsoft.com/office/powerpoint/2010/main" val="38391588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9295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4D15C2-1CBF-9844-70EF-0E1CD646C42E}"/>
              </a:ext>
            </a:extLst>
          </p:cNvPr>
          <p:cNvSpPr txBox="1"/>
          <p:nvPr/>
        </p:nvSpPr>
        <p:spPr>
          <a:xfrm>
            <a:off x="0" y="654809"/>
            <a:ext cx="9144000" cy="267765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2"/>
            <a:endParaRPr lang="en-US" sz="2000" dirty="0">
              <a:solidFill>
                <a:schemeClr val="bg1"/>
              </a:solidFill>
            </a:endParaRPr>
          </a:p>
          <a:p>
            <a:pPr lvl="1"/>
            <a:r>
              <a:rPr lang="en-US" sz="2000" dirty="0">
                <a:solidFill>
                  <a:srgbClr val="FFFF00"/>
                </a:solidFill>
              </a:rPr>
              <a:t>Be sober, be vigilant; </a:t>
            </a:r>
          </a:p>
          <a:p>
            <a:pPr lvl="1"/>
            <a:r>
              <a:rPr lang="en-US" sz="2000" dirty="0">
                <a:solidFill>
                  <a:schemeClr val="bg1"/>
                </a:solidFill>
              </a:rPr>
              <a:t>(because your adversary the devil, as a roaring lion, walketh about, seeking whom he may devour)</a:t>
            </a:r>
          </a:p>
          <a:p>
            <a:pPr lvl="1"/>
            <a:r>
              <a:rPr lang="en-US" sz="2000" dirty="0">
                <a:solidFill>
                  <a:schemeClr val="bg1"/>
                </a:solidFill>
              </a:rPr>
              <a:t>Whom</a:t>
            </a:r>
            <a:r>
              <a:rPr lang="en-US" sz="2000" dirty="0">
                <a:solidFill>
                  <a:srgbClr val="FFFF00"/>
                </a:solidFill>
              </a:rPr>
              <a:t> resist </a:t>
            </a:r>
            <a:r>
              <a:rPr lang="en-US" sz="2000" dirty="0" err="1">
                <a:solidFill>
                  <a:srgbClr val="FFFF00"/>
                </a:solidFill>
              </a:rPr>
              <a:t>stedfast</a:t>
            </a:r>
            <a:r>
              <a:rPr lang="en-US" sz="2000" dirty="0">
                <a:solidFill>
                  <a:srgbClr val="FFFF00"/>
                </a:solidFill>
              </a:rPr>
              <a:t> in the faith, </a:t>
            </a:r>
          </a:p>
          <a:p>
            <a:pPr lvl="1"/>
            <a:r>
              <a:rPr lang="en-US" sz="2000" dirty="0">
                <a:solidFill>
                  <a:schemeClr val="bg1"/>
                </a:solidFill>
              </a:rPr>
              <a:t>(knowing that the same afflictions are accomplished in your brethren that are in the world.)</a:t>
            </a:r>
          </a:p>
        </p:txBody>
      </p:sp>
      <p:sp>
        <p:nvSpPr>
          <p:cNvPr id="3" name="Speech Bubble: Rectangle 2">
            <a:extLst>
              <a:ext uri="{FF2B5EF4-FFF2-40B4-BE49-F238E27FC236}">
                <a16:creationId xmlns:a16="http://schemas.microsoft.com/office/drawing/2014/main" id="{592CD2FC-AF08-9ED0-1575-61DC036416FD}"/>
              </a:ext>
            </a:extLst>
          </p:cNvPr>
          <p:cNvSpPr/>
          <p:nvPr/>
        </p:nvSpPr>
        <p:spPr>
          <a:xfrm>
            <a:off x="1667933" y="3031067"/>
            <a:ext cx="7103534" cy="3589866"/>
          </a:xfrm>
          <a:prstGeom prst="wedgeRectCallout">
            <a:avLst>
              <a:gd name="adj1" fmla="val -60405"/>
              <a:gd name="adj2" fmla="val -87593"/>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2"/>
            <a:r>
              <a:rPr lang="en-US" dirty="0"/>
              <a:t>g3525. </a:t>
            </a:r>
            <a:r>
              <a:rPr lang="en-US" dirty="0" err="1"/>
              <a:t>νήφω</a:t>
            </a:r>
            <a:r>
              <a:rPr lang="en-US" dirty="0"/>
              <a:t> </a:t>
            </a:r>
            <a:r>
              <a:rPr lang="en-US" dirty="0" err="1"/>
              <a:t>nēpho</a:t>
            </a:r>
            <a:r>
              <a:rPr lang="en-US" dirty="0"/>
              <a:t>̄; to abstain from wine (keep sober),  </a:t>
            </a:r>
          </a:p>
          <a:p>
            <a:pPr lvl="1"/>
            <a:endParaRPr lang="en-US" dirty="0">
              <a:solidFill>
                <a:schemeClr val="bg1"/>
              </a:solidFill>
            </a:endParaRPr>
          </a:p>
          <a:p>
            <a:pPr lvl="2"/>
            <a:r>
              <a:rPr lang="en-US" dirty="0"/>
              <a:t>AV (6) - be sober 4, watch 2;</a:t>
            </a:r>
          </a:p>
          <a:p>
            <a:pPr lvl="2"/>
            <a:endParaRPr lang="en-US" dirty="0"/>
          </a:p>
          <a:p>
            <a:pPr lvl="1"/>
            <a:r>
              <a:rPr lang="en-US" dirty="0">
                <a:solidFill>
                  <a:schemeClr val="bg1"/>
                </a:solidFill>
              </a:rPr>
              <a:t>The concept of living a "sober" life, </a:t>
            </a:r>
          </a:p>
          <a:p>
            <a:pPr lvl="1"/>
            <a:r>
              <a:rPr lang="en-US" dirty="0">
                <a:solidFill>
                  <a:schemeClr val="bg1"/>
                </a:solidFill>
              </a:rPr>
              <a:t>means to be calm, focused, and controlled.</a:t>
            </a:r>
          </a:p>
          <a:p>
            <a:pPr lvl="2"/>
            <a:endParaRPr lang="en-US" dirty="0"/>
          </a:p>
          <a:p>
            <a:pPr lvl="2"/>
            <a:r>
              <a:rPr lang="en-US" dirty="0"/>
              <a:t>Sober, discreet,</a:t>
            </a:r>
          </a:p>
          <a:p>
            <a:pPr lvl="2"/>
            <a:r>
              <a:rPr lang="en-US" dirty="0"/>
              <a:t>to be self-controlled, dispassionate, circumspect</a:t>
            </a:r>
            <a:endParaRPr lang="en-GB" dirty="0"/>
          </a:p>
        </p:txBody>
      </p:sp>
    </p:spTree>
    <p:extLst>
      <p:ext uri="{BB962C8B-B14F-4D97-AF65-F5344CB8AC3E}">
        <p14:creationId xmlns:p14="http://schemas.microsoft.com/office/powerpoint/2010/main" val="1788390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4D15C2-1CBF-9844-70EF-0E1CD646C42E}"/>
              </a:ext>
            </a:extLst>
          </p:cNvPr>
          <p:cNvSpPr txBox="1"/>
          <p:nvPr/>
        </p:nvSpPr>
        <p:spPr>
          <a:xfrm>
            <a:off x="0" y="654809"/>
            <a:ext cx="9144000" cy="267765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2"/>
            <a:endParaRPr lang="en-US" sz="2000" dirty="0">
              <a:solidFill>
                <a:schemeClr val="bg1"/>
              </a:solidFill>
            </a:endParaRPr>
          </a:p>
          <a:p>
            <a:pPr lvl="1"/>
            <a:r>
              <a:rPr lang="en-US" sz="2000" dirty="0">
                <a:solidFill>
                  <a:srgbClr val="FFFF00"/>
                </a:solidFill>
              </a:rPr>
              <a:t>Be sober, be vigilant; </a:t>
            </a:r>
          </a:p>
          <a:p>
            <a:pPr lvl="1"/>
            <a:r>
              <a:rPr lang="en-US" sz="2000" dirty="0">
                <a:solidFill>
                  <a:schemeClr val="bg1"/>
                </a:solidFill>
              </a:rPr>
              <a:t>(because your adversary the devil, as a roaring lion, walketh about, seeking whom he may devour)</a:t>
            </a:r>
          </a:p>
          <a:p>
            <a:pPr lvl="1"/>
            <a:r>
              <a:rPr lang="en-US" sz="2000" dirty="0">
                <a:solidFill>
                  <a:schemeClr val="bg1"/>
                </a:solidFill>
              </a:rPr>
              <a:t>Whom</a:t>
            </a:r>
            <a:r>
              <a:rPr lang="en-US" sz="2000" dirty="0">
                <a:solidFill>
                  <a:srgbClr val="FFFF00"/>
                </a:solidFill>
              </a:rPr>
              <a:t> resist </a:t>
            </a:r>
            <a:r>
              <a:rPr lang="en-US" sz="2000" dirty="0" err="1">
                <a:solidFill>
                  <a:srgbClr val="FFFF00"/>
                </a:solidFill>
              </a:rPr>
              <a:t>stedfast</a:t>
            </a:r>
            <a:r>
              <a:rPr lang="en-US" sz="2000" dirty="0">
                <a:solidFill>
                  <a:srgbClr val="FFFF00"/>
                </a:solidFill>
              </a:rPr>
              <a:t> in the faith, </a:t>
            </a:r>
          </a:p>
          <a:p>
            <a:pPr lvl="1"/>
            <a:r>
              <a:rPr lang="en-US" sz="2000" dirty="0">
                <a:solidFill>
                  <a:schemeClr val="bg1"/>
                </a:solidFill>
              </a:rPr>
              <a:t>(knowing that the same afflictions are accomplished in your brethren that are in the world.)</a:t>
            </a:r>
          </a:p>
        </p:txBody>
      </p:sp>
      <p:sp>
        <p:nvSpPr>
          <p:cNvPr id="3" name="Speech Bubble: Rectangle 2">
            <a:extLst>
              <a:ext uri="{FF2B5EF4-FFF2-40B4-BE49-F238E27FC236}">
                <a16:creationId xmlns:a16="http://schemas.microsoft.com/office/drawing/2014/main" id="{592CD2FC-AF08-9ED0-1575-61DC036416FD}"/>
              </a:ext>
            </a:extLst>
          </p:cNvPr>
          <p:cNvSpPr/>
          <p:nvPr/>
        </p:nvSpPr>
        <p:spPr>
          <a:xfrm>
            <a:off x="1667933" y="3031067"/>
            <a:ext cx="7103534" cy="3589866"/>
          </a:xfrm>
          <a:prstGeom prst="wedgeRectCallout">
            <a:avLst>
              <a:gd name="adj1" fmla="val -60405"/>
              <a:gd name="adj2" fmla="val -87593"/>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2"/>
            <a:r>
              <a:rPr lang="en-US" dirty="0"/>
              <a:t>g3525. </a:t>
            </a:r>
            <a:r>
              <a:rPr lang="en-US" dirty="0" err="1"/>
              <a:t>νήφω</a:t>
            </a:r>
            <a:r>
              <a:rPr lang="en-US" dirty="0"/>
              <a:t> </a:t>
            </a:r>
            <a:r>
              <a:rPr lang="en-US" dirty="0" err="1"/>
              <a:t>nēpho</a:t>
            </a:r>
            <a:r>
              <a:rPr lang="en-US" dirty="0"/>
              <a:t>̄; to abstain from wine (keep sober),  </a:t>
            </a:r>
          </a:p>
          <a:p>
            <a:pPr lvl="1"/>
            <a:endParaRPr lang="en-US" dirty="0">
              <a:solidFill>
                <a:schemeClr val="bg1"/>
              </a:solidFill>
            </a:endParaRPr>
          </a:p>
          <a:p>
            <a:pPr lvl="2"/>
            <a:r>
              <a:rPr lang="en-US" dirty="0"/>
              <a:t>AV (6) - be sober 4, watch 2;</a:t>
            </a:r>
          </a:p>
          <a:p>
            <a:pPr lvl="2"/>
            <a:endParaRPr lang="en-US" dirty="0"/>
          </a:p>
          <a:p>
            <a:pPr lvl="1"/>
            <a:r>
              <a:rPr lang="en-US" dirty="0">
                <a:solidFill>
                  <a:schemeClr val="bg1"/>
                </a:solidFill>
              </a:rPr>
              <a:t>The concept of living a "sober" life</a:t>
            </a:r>
          </a:p>
          <a:p>
            <a:pPr lvl="1"/>
            <a:r>
              <a:rPr lang="en-US" dirty="0">
                <a:solidFill>
                  <a:schemeClr val="bg1"/>
                </a:solidFill>
              </a:rPr>
              <a:t>means to be calm, focused, and controlled.</a:t>
            </a:r>
          </a:p>
          <a:p>
            <a:pPr lvl="2"/>
            <a:endParaRPr lang="en-US" dirty="0"/>
          </a:p>
          <a:p>
            <a:pPr lvl="2"/>
            <a:r>
              <a:rPr lang="en-US" dirty="0"/>
              <a:t>Sober, discreet,</a:t>
            </a:r>
          </a:p>
          <a:p>
            <a:pPr lvl="2"/>
            <a:r>
              <a:rPr lang="en-US" dirty="0"/>
              <a:t>to be self-controlled, dispassionate, circumspect</a:t>
            </a:r>
            <a:endParaRPr lang="en-GB" dirty="0"/>
          </a:p>
        </p:txBody>
      </p:sp>
      <p:sp>
        <p:nvSpPr>
          <p:cNvPr id="4" name="Speech Bubble: Rectangle 3">
            <a:extLst>
              <a:ext uri="{FF2B5EF4-FFF2-40B4-BE49-F238E27FC236}">
                <a16:creationId xmlns:a16="http://schemas.microsoft.com/office/drawing/2014/main" id="{8369B961-81B8-FBAF-B19B-A5EFDDDD3ED6}"/>
              </a:ext>
            </a:extLst>
          </p:cNvPr>
          <p:cNvSpPr/>
          <p:nvPr/>
        </p:nvSpPr>
        <p:spPr>
          <a:xfrm>
            <a:off x="2531533" y="1176867"/>
            <a:ext cx="4377267" cy="2155598"/>
          </a:xfrm>
          <a:prstGeom prst="wedgeRectCallout">
            <a:avLst>
              <a:gd name="adj1" fmla="val -37274"/>
              <a:gd name="adj2" fmla="val 151640"/>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2400" dirty="0"/>
              <a:t>You lose all of these controls</a:t>
            </a:r>
          </a:p>
          <a:p>
            <a:pPr algn="ctr"/>
            <a:r>
              <a:rPr lang="en-US" sz="2400" dirty="0"/>
              <a:t>if you get drunk!</a:t>
            </a:r>
            <a:endParaRPr lang="en-GB" sz="2400" dirty="0"/>
          </a:p>
        </p:txBody>
      </p:sp>
    </p:spTree>
    <p:extLst>
      <p:ext uri="{BB962C8B-B14F-4D97-AF65-F5344CB8AC3E}">
        <p14:creationId xmlns:p14="http://schemas.microsoft.com/office/powerpoint/2010/main" val="2501329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4D15C2-1CBF-9844-70EF-0E1CD646C42E}"/>
              </a:ext>
            </a:extLst>
          </p:cNvPr>
          <p:cNvSpPr txBox="1"/>
          <p:nvPr/>
        </p:nvSpPr>
        <p:spPr>
          <a:xfrm>
            <a:off x="0" y="654809"/>
            <a:ext cx="9144000" cy="267765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2"/>
            <a:endParaRPr lang="en-US" sz="2000" dirty="0">
              <a:solidFill>
                <a:schemeClr val="bg1"/>
              </a:solidFill>
            </a:endParaRPr>
          </a:p>
          <a:p>
            <a:pPr lvl="1"/>
            <a:r>
              <a:rPr lang="en-US" sz="2000" dirty="0">
                <a:solidFill>
                  <a:srgbClr val="FFFF00"/>
                </a:solidFill>
              </a:rPr>
              <a:t>Be sober, be vigilant; </a:t>
            </a:r>
          </a:p>
          <a:p>
            <a:pPr lvl="1"/>
            <a:r>
              <a:rPr lang="en-US" sz="2000" dirty="0">
                <a:solidFill>
                  <a:schemeClr val="bg1"/>
                </a:solidFill>
              </a:rPr>
              <a:t>(because your adversary the devil, as a roaring lion, walketh about, seeking whom he may devour)</a:t>
            </a:r>
          </a:p>
          <a:p>
            <a:pPr lvl="1"/>
            <a:r>
              <a:rPr lang="en-US" sz="2000" dirty="0">
                <a:solidFill>
                  <a:schemeClr val="bg1"/>
                </a:solidFill>
              </a:rPr>
              <a:t>Whom</a:t>
            </a:r>
            <a:r>
              <a:rPr lang="en-US" sz="2000" dirty="0">
                <a:solidFill>
                  <a:srgbClr val="FFFF00"/>
                </a:solidFill>
              </a:rPr>
              <a:t> resist </a:t>
            </a:r>
            <a:r>
              <a:rPr lang="en-US" sz="2000" dirty="0" err="1">
                <a:solidFill>
                  <a:srgbClr val="FFFF00"/>
                </a:solidFill>
              </a:rPr>
              <a:t>stedfast</a:t>
            </a:r>
            <a:r>
              <a:rPr lang="en-US" sz="2000" dirty="0">
                <a:solidFill>
                  <a:srgbClr val="FFFF00"/>
                </a:solidFill>
              </a:rPr>
              <a:t> in the faith, </a:t>
            </a:r>
          </a:p>
          <a:p>
            <a:pPr lvl="1"/>
            <a:r>
              <a:rPr lang="en-US" sz="2000" dirty="0">
                <a:solidFill>
                  <a:schemeClr val="bg1"/>
                </a:solidFill>
              </a:rPr>
              <a:t>(knowing that the same afflictions are accomplished in your brethren that are in the world.)</a:t>
            </a:r>
          </a:p>
        </p:txBody>
      </p:sp>
      <p:sp>
        <p:nvSpPr>
          <p:cNvPr id="3" name="Speech Bubble: Rectangle 2">
            <a:extLst>
              <a:ext uri="{FF2B5EF4-FFF2-40B4-BE49-F238E27FC236}">
                <a16:creationId xmlns:a16="http://schemas.microsoft.com/office/drawing/2014/main" id="{592CD2FC-AF08-9ED0-1575-61DC036416FD}"/>
              </a:ext>
            </a:extLst>
          </p:cNvPr>
          <p:cNvSpPr/>
          <p:nvPr/>
        </p:nvSpPr>
        <p:spPr>
          <a:xfrm>
            <a:off x="1667933" y="3031067"/>
            <a:ext cx="7103534" cy="3589866"/>
          </a:xfrm>
          <a:prstGeom prst="wedgeRectCallout">
            <a:avLst>
              <a:gd name="adj1" fmla="val -60405"/>
              <a:gd name="adj2" fmla="val -87593"/>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2"/>
            <a:r>
              <a:rPr lang="en-US" dirty="0"/>
              <a:t>g3525. </a:t>
            </a:r>
            <a:r>
              <a:rPr lang="en-US" dirty="0" err="1"/>
              <a:t>νήφω</a:t>
            </a:r>
            <a:r>
              <a:rPr lang="en-US" dirty="0"/>
              <a:t> </a:t>
            </a:r>
            <a:r>
              <a:rPr lang="en-US" dirty="0" err="1"/>
              <a:t>nēpho</a:t>
            </a:r>
            <a:r>
              <a:rPr lang="en-US" dirty="0"/>
              <a:t>̄; to abstain from wine (keep sober),  </a:t>
            </a:r>
          </a:p>
          <a:p>
            <a:pPr lvl="1"/>
            <a:endParaRPr lang="en-US" dirty="0">
              <a:solidFill>
                <a:schemeClr val="bg1"/>
              </a:solidFill>
            </a:endParaRPr>
          </a:p>
          <a:p>
            <a:pPr lvl="2"/>
            <a:r>
              <a:rPr lang="en-US" dirty="0"/>
              <a:t>AV (6) - be sober 4, watch 2;</a:t>
            </a:r>
          </a:p>
          <a:p>
            <a:pPr lvl="2"/>
            <a:endParaRPr lang="en-US" dirty="0"/>
          </a:p>
          <a:p>
            <a:pPr lvl="1"/>
            <a:r>
              <a:rPr lang="en-US" dirty="0">
                <a:solidFill>
                  <a:schemeClr val="bg1"/>
                </a:solidFill>
              </a:rPr>
              <a:t>The concept of living a "sober" life, is not a reference to alcohol </a:t>
            </a:r>
          </a:p>
          <a:p>
            <a:pPr lvl="1"/>
            <a:r>
              <a:rPr lang="en-US" dirty="0">
                <a:solidFill>
                  <a:schemeClr val="bg1"/>
                </a:solidFill>
              </a:rPr>
              <a:t>but means to be calm, focused, and controlled.</a:t>
            </a:r>
          </a:p>
          <a:p>
            <a:pPr lvl="2"/>
            <a:endParaRPr lang="en-US" dirty="0"/>
          </a:p>
          <a:p>
            <a:pPr lvl="2"/>
            <a:r>
              <a:rPr lang="en-US" dirty="0"/>
              <a:t>Sober, discreet,</a:t>
            </a:r>
          </a:p>
          <a:p>
            <a:pPr lvl="2"/>
            <a:r>
              <a:rPr lang="en-US" dirty="0"/>
              <a:t>to be self-controlled, dispassionate, circumspect</a:t>
            </a:r>
            <a:endParaRPr lang="en-GB" dirty="0"/>
          </a:p>
        </p:txBody>
      </p:sp>
      <p:sp>
        <p:nvSpPr>
          <p:cNvPr id="4" name="Speech Bubble: Rectangle 3">
            <a:extLst>
              <a:ext uri="{FF2B5EF4-FFF2-40B4-BE49-F238E27FC236}">
                <a16:creationId xmlns:a16="http://schemas.microsoft.com/office/drawing/2014/main" id="{8369B961-81B8-FBAF-B19B-A5EFDDDD3ED6}"/>
              </a:ext>
            </a:extLst>
          </p:cNvPr>
          <p:cNvSpPr/>
          <p:nvPr/>
        </p:nvSpPr>
        <p:spPr>
          <a:xfrm>
            <a:off x="2988733" y="1176867"/>
            <a:ext cx="4377267" cy="2155598"/>
          </a:xfrm>
          <a:prstGeom prst="wedgeRectCallout">
            <a:avLst>
              <a:gd name="adj1" fmla="val 1024"/>
              <a:gd name="adj2" fmla="val 161852"/>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2400" dirty="0"/>
              <a:t>You lose all of these controls</a:t>
            </a:r>
          </a:p>
          <a:p>
            <a:pPr algn="ctr"/>
            <a:r>
              <a:rPr lang="en-US" sz="2400" dirty="0"/>
              <a:t>when you get drunk!</a:t>
            </a:r>
            <a:endParaRPr lang="en-GB" sz="2400" dirty="0"/>
          </a:p>
        </p:txBody>
      </p:sp>
      <p:sp>
        <p:nvSpPr>
          <p:cNvPr id="5" name="Explosion: 8 Points 4">
            <a:extLst>
              <a:ext uri="{FF2B5EF4-FFF2-40B4-BE49-F238E27FC236}">
                <a16:creationId xmlns:a16="http://schemas.microsoft.com/office/drawing/2014/main" id="{85241079-4FF8-CFD8-A775-7BC266C90D3E}"/>
              </a:ext>
            </a:extLst>
          </p:cNvPr>
          <p:cNvSpPr/>
          <p:nvPr/>
        </p:nvSpPr>
        <p:spPr>
          <a:xfrm>
            <a:off x="194733" y="381000"/>
            <a:ext cx="8847667" cy="6299200"/>
          </a:xfrm>
          <a:prstGeom prst="irregularSeal1">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sz="2000" dirty="0"/>
              <a:t>All of your good alarm bells</a:t>
            </a:r>
          </a:p>
          <a:p>
            <a:pPr algn="ctr"/>
            <a:r>
              <a:rPr lang="en-US" sz="2000" dirty="0"/>
              <a:t>which warn you that something is wrong</a:t>
            </a:r>
          </a:p>
          <a:p>
            <a:pPr algn="ctr"/>
            <a:r>
              <a:rPr lang="en-US" sz="2000" dirty="0"/>
              <a:t>and suppress what is connected with</a:t>
            </a:r>
          </a:p>
          <a:p>
            <a:pPr algn="ctr"/>
            <a:r>
              <a:rPr lang="en-US" sz="2000" dirty="0"/>
              <a:t>the worst aspects of fallen human nature</a:t>
            </a:r>
          </a:p>
          <a:p>
            <a:pPr algn="ctr"/>
            <a:r>
              <a:rPr lang="en-US" sz="2000" dirty="0"/>
              <a:t>are turned off</a:t>
            </a:r>
          </a:p>
          <a:p>
            <a:pPr algn="ctr"/>
            <a:r>
              <a:rPr lang="en-US" sz="2000" dirty="0"/>
              <a:t>… and you lose control.</a:t>
            </a:r>
            <a:endParaRPr lang="en-GB" sz="2000" dirty="0"/>
          </a:p>
        </p:txBody>
      </p:sp>
    </p:spTree>
    <p:extLst>
      <p:ext uri="{BB962C8B-B14F-4D97-AF65-F5344CB8AC3E}">
        <p14:creationId xmlns:p14="http://schemas.microsoft.com/office/powerpoint/2010/main" val="187697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4D15C2-1CBF-9844-70EF-0E1CD646C42E}"/>
              </a:ext>
            </a:extLst>
          </p:cNvPr>
          <p:cNvSpPr txBox="1"/>
          <p:nvPr/>
        </p:nvSpPr>
        <p:spPr>
          <a:xfrm>
            <a:off x="0" y="654809"/>
            <a:ext cx="9144000" cy="2677656"/>
          </a:xfrm>
          <a:prstGeom prst="rect">
            <a:avLst/>
          </a:prstGeom>
          <a:noFill/>
        </p:spPr>
        <p:txBody>
          <a:bodyPr wrap="square" rtlCol="0">
            <a:spAutoFit/>
          </a:bodyPr>
          <a:lstStyle/>
          <a:p>
            <a:pPr algn="ctr"/>
            <a:r>
              <a:rPr lang="en-US" sz="2800" b="1" dirty="0">
                <a:solidFill>
                  <a:schemeClr val="bg1"/>
                </a:solidFill>
              </a:rPr>
              <a:t>1 Peter 5:8-9</a:t>
            </a:r>
            <a:endParaRPr lang="en-US" sz="2000" dirty="0">
              <a:solidFill>
                <a:schemeClr val="bg1"/>
              </a:solidFill>
            </a:endParaRPr>
          </a:p>
          <a:p>
            <a:pPr lvl="2"/>
            <a:endParaRPr lang="en-US" sz="2000" dirty="0">
              <a:solidFill>
                <a:schemeClr val="bg1"/>
              </a:solidFill>
            </a:endParaRPr>
          </a:p>
          <a:p>
            <a:pPr lvl="1"/>
            <a:r>
              <a:rPr lang="en-US" sz="2000" dirty="0">
                <a:solidFill>
                  <a:srgbClr val="FFFF00"/>
                </a:solidFill>
              </a:rPr>
              <a:t>Be sober, be vigilant; </a:t>
            </a:r>
          </a:p>
          <a:p>
            <a:pPr lvl="1"/>
            <a:r>
              <a:rPr lang="en-US" sz="2000" dirty="0">
                <a:solidFill>
                  <a:schemeClr val="bg1"/>
                </a:solidFill>
              </a:rPr>
              <a:t>(because your adversary the devil, as a roaring lion, walketh about, seeking whom he may devour)</a:t>
            </a:r>
          </a:p>
          <a:p>
            <a:pPr lvl="1"/>
            <a:r>
              <a:rPr lang="en-US" sz="2000" dirty="0">
                <a:solidFill>
                  <a:schemeClr val="bg1"/>
                </a:solidFill>
              </a:rPr>
              <a:t>Whom</a:t>
            </a:r>
            <a:r>
              <a:rPr lang="en-US" sz="2000" dirty="0">
                <a:solidFill>
                  <a:srgbClr val="FFFF00"/>
                </a:solidFill>
              </a:rPr>
              <a:t> resist </a:t>
            </a:r>
            <a:r>
              <a:rPr lang="en-US" sz="2000" dirty="0" err="1">
                <a:solidFill>
                  <a:srgbClr val="FFFF00"/>
                </a:solidFill>
              </a:rPr>
              <a:t>stedfast</a:t>
            </a:r>
            <a:r>
              <a:rPr lang="en-US" sz="2000" dirty="0">
                <a:solidFill>
                  <a:srgbClr val="FFFF00"/>
                </a:solidFill>
              </a:rPr>
              <a:t> in the faith, </a:t>
            </a:r>
          </a:p>
          <a:p>
            <a:pPr lvl="1"/>
            <a:r>
              <a:rPr lang="en-US" sz="2000" dirty="0">
                <a:solidFill>
                  <a:schemeClr val="bg1"/>
                </a:solidFill>
              </a:rPr>
              <a:t>(knowing that the same afflictions are accomplished in your brethren that are in the world.)</a:t>
            </a:r>
          </a:p>
        </p:txBody>
      </p:sp>
      <p:sp>
        <p:nvSpPr>
          <p:cNvPr id="3" name="Speech Bubble: Rectangle 2">
            <a:extLst>
              <a:ext uri="{FF2B5EF4-FFF2-40B4-BE49-F238E27FC236}">
                <a16:creationId xmlns:a16="http://schemas.microsoft.com/office/drawing/2014/main" id="{592CD2FC-AF08-9ED0-1575-61DC036416FD}"/>
              </a:ext>
            </a:extLst>
          </p:cNvPr>
          <p:cNvSpPr/>
          <p:nvPr/>
        </p:nvSpPr>
        <p:spPr>
          <a:xfrm>
            <a:off x="1667933" y="3031067"/>
            <a:ext cx="7103534" cy="3589866"/>
          </a:xfrm>
          <a:prstGeom prst="wedgeRectCallout">
            <a:avLst>
              <a:gd name="adj1" fmla="val -60405"/>
              <a:gd name="adj2" fmla="val -87593"/>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2"/>
            <a:r>
              <a:rPr lang="en-US" dirty="0"/>
              <a:t>g3525. </a:t>
            </a:r>
            <a:r>
              <a:rPr lang="en-US" dirty="0" err="1"/>
              <a:t>νήφω</a:t>
            </a:r>
            <a:r>
              <a:rPr lang="en-US" dirty="0"/>
              <a:t> </a:t>
            </a:r>
            <a:r>
              <a:rPr lang="en-US" dirty="0" err="1"/>
              <a:t>nēpho</a:t>
            </a:r>
            <a:r>
              <a:rPr lang="en-US" dirty="0"/>
              <a:t>̄; to abstain from wine (keep sober),  </a:t>
            </a:r>
          </a:p>
          <a:p>
            <a:pPr lvl="1"/>
            <a:endParaRPr lang="en-US" dirty="0">
              <a:solidFill>
                <a:schemeClr val="bg1"/>
              </a:solidFill>
            </a:endParaRPr>
          </a:p>
          <a:p>
            <a:pPr lvl="2"/>
            <a:r>
              <a:rPr lang="en-US" dirty="0"/>
              <a:t>AV (6) - be sober 4, watch 2;</a:t>
            </a:r>
          </a:p>
          <a:p>
            <a:pPr lvl="2"/>
            <a:endParaRPr lang="en-US" dirty="0"/>
          </a:p>
          <a:p>
            <a:pPr lvl="1"/>
            <a:r>
              <a:rPr lang="en-US" dirty="0">
                <a:solidFill>
                  <a:schemeClr val="bg1"/>
                </a:solidFill>
              </a:rPr>
              <a:t>The concept of living a "sober" life, is not a reference to alcohol </a:t>
            </a:r>
          </a:p>
          <a:p>
            <a:pPr lvl="1"/>
            <a:r>
              <a:rPr lang="en-US" dirty="0">
                <a:solidFill>
                  <a:schemeClr val="bg1"/>
                </a:solidFill>
              </a:rPr>
              <a:t>but means to be calm, focused, and controlled.</a:t>
            </a:r>
          </a:p>
          <a:p>
            <a:pPr lvl="2"/>
            <a:endParaRPr lang="en-US" dirty="0"/>
          </a:p>
          <a:p>
            <a:pPr lvl="2"/>
            <a:r>
              <a:rPr lang="en-US" dirty="0"/>
              <a:t>Sober, discreet,</a:t>
            </a:r>
          </a:p>
          <a:p>
            <a:pPr lvl="2"/>
            <a:r>
              <a:rPr lang="en-US" dirty="0"/>
              <a:t>to be self-controlled, dispassionate, circumspect</a:t>
            </a:r>
            <a:endParaRPr lang="en-GB" dirty="0"/>
          </a:p>
        </p:txBody>
      </p:sp>
      <p:sp>
        <p:nvSpPr>
          <p:cNvPr id="4" name="Speech Bubble: Rectangle 3">
            <a:extLst>
              <a:ext uri="{FF2B5EF4-FFF2-40B4-BE49-F238E27FC236}">
                <a16:creationId xmlns:a16="http://schemas.microsoft.com/office/drawing/2014/main" id="{8369B961-81B8-FBAF-B19B-A5EFDDDD3ED6}"/>
              </a:ext>
            </a:extLst>
          </p:cNvPr>
          <p:cNvSpPr/>
          <p:nvPr/>
        </p:nvSpPr>
        <p:spPr>
          <a:xfrm>
            <a:off x="2988733" y="1176867"/>
            <a:ext cx="4377267" cy="2155598"/>
          </a:xfrm>
          <a:prstGeom prst="wedgeRectCallout">
            <a:avLst>
              <a:gd name="adj1" fmla="val 1024"/>
              <a:gd name="adj2" fmla="val 161852"/>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2400" dirty="0"/>
              <a:t>You lose all of these controls</a:t>
            </a:r>
          </a:p>
          <a:p>
            <a:pPr algn="ctr"/>
            <a:r>
              <a:rPr lang="en-US" sz="2400" dirty="0"/>
              <a:t>when you get drunk!</a:t>
            </a:r>
            <a:endParaRPr lang="en-GB" sz="2400" dirty="0"/>
          </a:p>
        </p:txBody>
      </p:sp>
      <p:sp>
        <p:nvSpPr>
          <p:cNvPr id="5" name="Explosion: 8 Points 4">
            <a:extLst>
              <a:ext uri="{FF2B5EF4-FFF2-40B4-BE49-F238E27FC236}">
                <a16:creationId xmlns:a16="http://schemas.microsoft.com/office/drawing/2014/main" id="{85241079-4FF8-CFD8-A775-7BC266C90D3E}"/>
              </a:ext>
            </a:extLst>
          </p:cNvPr>
          <p:cNvSpPr/>
          <p:nvPr/>
        </p:nvSpPr>
        <p:spPr>
          <a:xfrm>
            <a:off x="194733" y="381000"/>
            <a:ext cx="8847667" cy="6299200"/>
          </a:xfrm>
          <a:prstGeom prst="irregularSeal1">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sz="2400" dirty="0"/>
              <a:t>Losing control means</a:t>
            </a:r>
          </a:p>
          <a:p>
            <a:pPr algn="ctr"/>
            <a:r>
              <a:rPr lang="en-US" sz="2400" dirty="0"/>
              <a:t>you really don’t care what happens</a:t>
            </a:r>
          </a:p>
          <a:p>
            <a:pPr algn="ctr"/>
            <a:endParaRPr lang="en-US" sz="2400" dirty="0"/>
          </a:p>
          <a:p>
            <a:pPr algn="ctr"/>
            <a:r>
              <a:rPr lang="en-US" sz="2400" dirty="0"/>
              <a:t>That’s what the devil wants for you:</a:t>
            </a:r>
          </a:p>
          <a:p>
            <a:pPr algn="ctr"/>
            <a:r>
              <a:rPr lang="en-US" sz="2400" dirty="0"/>
              <a:t>to be blinded as to the true outcome</a:t>
            </a:r>
          </a:p>
          <a:p>
            <a:pPr algn="ctr"/>
            <a:r>
              <a:rPr lang="en-US" sz="2400" dirty="0"/>
              <a:t>Genesis 3!</a:t>
            </a:r>
            <a:endParaRPr lang="en-GB" sz="2400" dirty="0"/>
          </a:p>
        </p:txBody>
      </p:sp>
    </p:spTree>
    <p:extLst>
      <p:ext uri="{BB962C8B-B14F-4D97-AF65-F5344CB8AC3E}">
        <p14:creationId xmlns:p14="http://schemas.microsoft.com/office/powerpoint/2010/main" val="7862321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6532</TotalTime>
  <Words>4861</Words>
  <Application>Microsoft Office PowerPoint</Application>
  <PresentationFormat>On-screen Show (4:3)</PresentationFormat>
  <Paragraphs>759</Paragraphs>
  <Slides>58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58</vt:i4>
      </vt:variant>
    </vt:vector>
  </HeadingPairs>
  <TitlesOfParts>
    <vt:vector size="6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Lawerence McHugh</dc:creator>
  <cp:lastModifiedBy>Lawerence McHugh</cp:lastModifiedBy>
  <cp:revision>429</cp:revision>
  <cp:lastPrinted>2024-03-16T10:04:45Z</cp:lastPrinted>
  <dcterms:created xsi:type="dcterms:W3CDTF">2023-12-31T21:15:46Z</dcterms:created>
  <dcterms:modified xsi:type="dcterms:W3CDTF">2024-05-18T18:51:41Z</dcterms:modified>
</cp:coreProperties>
</file>