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546" r:id="rId3"/>
    <p:sldId id="551" r:id="rId4"/>
    <p:sldId id="549" r:id="rId5"/>
    <p:sldId id="554" r:id="rId6"/>
    <p:sldId id="555" r:id="rId7"/>
    <p:sldId id="556" r:id="rId8"/>
    <p:sldId id="557" r:id="rId9"/>
    <p:sldId id="553" r:id="rId10"/>
    <p:sldId id="560" r:id="rId11"/>
    <p:sldId id="588" r:id="rId12"/>
    <p:sldId id="562" r:id="rId13"/>
    <p:sldId id="563" r:id="rId14"/>
    <p:sldId id="561" r:id="rId15"/>
    <p:sldId id="565" r:id="rId16"/>
    <p:sldId id="564" r:id="rId17"/>
    <p:sldId id="567" r:id="rId18"/>
    <p:sldId id="566" r:id="rId19"/>
    <p:sldId id="611" r:id="rId20"/>
    <p:sldId id="568" r:id="rId21"/>
    <p:sldId id="569" r:id="rId22"/>
    <p:sldId id="570" r:id="rId23"/>
    <p:sldId id="572" r:id="rId24"/>
    <p:sldId id="610" r:id="rId25"/>
    <p:sldId id="573" r:id="rId26"/>
    <p:sldId id="574" r:id="rId27"/>
    <p:sldId id="548" r:id="rId28"/>
    <p:sldId id="612" r:id="rId29"/>
    <p:sldId id="589" r:id="rId30"/>
    <p:sldId id="547" r:id="rId31"/>
    <p:sldId id="576" r:id="rId32"/>
    <p:sldId id="577" r:id="rId33"/>
    <p:sldId id="578" r:id="rId34"/>
    <p:sldId id="579" r:id="rId35"/>
    <p:sldId id="580" r:id="rId36"/>
    <p:sldId id="581" r:id="rId37"/>
    <p:sldId id="582" r:id="rId38"/>
    <p:sldId id="583" r:id="rId39"/>
    <p:sldId id="590" r:id="rId40"/>
    <p:sldId id="591" r:id="rId41"/>
    <p:sldId id="592" r:id="rId42"/>
    <p:sldId id="575" r:id="rId43"/>
    <p:sldId id="594" r:id="rId44"/>
    <p:sldId id="596" r:id="rId45"/>
    <p:sldId id="595" r:id="rId46"/>
    <p:sldId id="598" r:id="rId47"/>
    <p:sldId id="599" r:id="rId48"/>
    <p:sldId id="597" r:id="rId49"/>
    <p:sldId id="601" r:id="rId50"/>
    <p:sldId id="602" r:id="rId51"/>
    <p:sldId id="600" r:id="rId52"/>
    <p:sldId id="603" r:id="rId53"/>
    <p:sldId id="604" r:id="rId54"/>
    <p:sldId id="607" r:id="rId55"/>
    <p:sldId id="608" r:id="rId56"/>
    <p:sldId id="609" r:id="rId57"/>
    <p:sldId id="586" r:id="rId58"/>
    <p:sldId id="606" r:id="rId59"/>
    <p:sldId id="605" r:id="rId60"/>
    <p:sldId id="613" r:id="rId61"/>
    <p:sldId id="593" r:id="rId62"/>
    <p:sldId id="585" r:id="rId63"/>
    <p:sldId id="584" r:id="rId64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000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6340" autoAdjust="0"/>
  </p:normalViewPr>
  <p:slideViewPr>
    <p:cSldViewPr snapToGrid="0">
      <p:cViewPr varScale="1">
        <p:scale>
          <a:sx n="113" d="100"/>
          <a:sy n="113" d="100"/>
        </p:scale>
        <p:origin x="148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3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5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6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6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8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0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2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3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3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C9FF-31B3-43B8-8C6F-F244E112C15B}" type="datetimeFigureOut">
              <a:rPr lang="en-GB" smtClean="0"/>
              <a:pPr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79663-50A5-4BD8-B819-5BF4F68739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7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038158-BF24-236A-501E-F3D8469173DD}"/>
              </a:ext>
            </a:extLst>
          </p:cNvPr>
          <p:cNvSpPr txBox="1"/>
          <p:nvPr/>
        </p:nvSpPr>
        <p:spPr>
          <a:xfrm>
            <a:off x="0" y="939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Bible Study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</a:rPr>
              <a:t>1</a:t>
            </a:r>
            <a:r>
              <a:rPr lang="en-US" sz="9600" baseline="30000" dirty="0">
                <a:solidFill>
                  <a:schemeClr val="bg1"/>
                </a:solidFill>
              </a:rPr>
              <a:t>st</a:t>
            </a:r>
            <a:r>
              <a:rPr lang="en-US" sz="9600" dirty="0">
                <a:solidFill>
                  <a:schemeClr val="bg1"/>
                </a:solidFill>
              </a:rPr>
              <a:t> Peter</a:t>
            </a:r>
          </a:p>
        </p:txBody>
      </p:sp>
    </p:spTree>
    <p:extLst>
      <p:ext uri="{BB962C8B-B14F-4D97-AF65-F5344CB8AC3E}">
        <p14:creationId xmlns:p14="http://schemas.microsoft.com/office/powerpoint/2010/main" val="148294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3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3"/>
            <a:endParaRPr lang="en-US" dirty="0">
              <a:solidFill>
                <a:srgbClr val="FFFF00"/>
              </a:solidFill>
            </a:endParaRPr>
          </a:p>
          <a:p>
            <a:pPr lvl="3"/>
            <a:r>
              <a:rPr lang="en-US" dirty="0">
                <a:solidFill>
                  <a:schemeClr val="bg1"/>
                </a:solidFill>
              </a:rPr>
              <a:t>Yea, all of you be subject one to another, and be clothed with humility: 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rgbClr val="FFFF00"/>
                </a:solidFill>
              </a:rPr>
              <a:t>God </a:t>
            </a:r>
            <a:r>
              <a:rPr lang="en-US" b="1" dirty="0" err="1">
                <a:solidFill>
                  <a:srgbClr val="FFFF00"/>
                </a:solidFill>
              </a:rPr>
              <a:t>resisteth</a:t>
            </a:r>
            <a:r>
              <a:rPr lang="en-US" b="1" dirty="0">
                <a:solidFill>
                  <a:srgbClr val="FFFF00"/>
                </a:solidFill>
              </a:rPr>
              <a:t> the proud</a:t>
            </a:r>
            <a:r>
              <a:rPr lang="en-US" dirty="0">
                <a:solidFill>
                  <a:schemeClr val="bg1"/>
                </a:solidFill>
              </a:rPr>
              <a:t>, and giveth grace to the humble.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05925-8AAD-DF1F-E37E-DF5593C1B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127540"/>
            <a:ext cx="6197600" cy="3717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8CB69-41A6-6088-6C19-1EA6728D019F}"/>
              </a:ext>
            </a:extLst>
          </p:cNvPr>
          <p:cNvSpPr txBox="1"/>
          <p:nvPr/>
        </p:nvSpPr>
        <p:spPr>
          <a:xfrm>
            <a:off x="3860849" y="4749503"/>
            <a:ext cx="192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Pride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54543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05925-8AAD-DF1F-E37E-DF5593C1B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705140"/>
            <a:ext cx="6197600" cy="3717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8CB69-41A6-6088-6C19-1EA6728D019F}"/>
              </a:ext>
            </a:extLst>
          </p:cNvPr>
          <p:cNvSpPr txBox="1"/>
          <p:nvPr/>
        </p:nvSpPr>
        <p:spPr>
          <a:xfrm>
            <a:off x="3429049" y="4741036"/>
            <a:ext cx="192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Pride</a:t>
            </a:r>
            <a:endParaRPr lang="en-GB" sz="4000" b="1" dirty="0"/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C90F5A31-7046-05D2-624A-DF1AF9426C8F}"/>
              </a:ext>
            </a:extLst>
          </p:cNvPr>
          <p:cNvSpPr/>
          <p:nvPr/>
        </p:nvSpPr>
        <p:spPr>
          <a:xfrm>
            <a:off x="753534" y="2904067"/>
            <a:ext cx="8314266" cy="3802754"/>
          </a:xfrm>
          <a:prstGeom prst="irregularSeal2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Peter speaks on the subject of pride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serious it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overcome it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5144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Pride can be summarized as an attitude of:</a:t>
            </a:r>
          </a:p>
          <a:p>
            <a:pPr algn="ctr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self-sufficiency		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45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Pride can be summarized as an attitude of:</a:t>
            </a:r>
          </a:p>
          <a:p>
            <a:pPr algn="ctr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self-sufficiency		I don’t want anyone else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1235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Pride can be summarized as an attitude of:</a:t>
            </a:r>
          </a:p>
          <a:p>
            <a:pPr algn="ctr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self-sufficiency		I don’t want anyone 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self-importance		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15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Pride can be summarized as an attitude of:</a:t>
            </a:r>
          </a:p>
          <a:p>
            <a:pPr algn="ctr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self-sufficiency		I don’t want anyone 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self-importance		I don’t need anyone else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81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Pride can be summarized as an attitude of:</a:t>
            </a:r>
          </a:p>
          <a:p>
            <a:pPr algn="ctr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self-sufficiency		I don’t want anyone 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self-importance		I don’t need anyone 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self-exaltation			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347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Pride can be summarized as an attitude of:</a:t>
            </a:r>
          </a:p>
          <a:p>
            <a:pPr algn="ctr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self-sufficiency		I don’t want anyone 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self-importance		I don’t need anyone 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self-exaltation			I don’t appreciate anyone else</a:t>
            </a:r>
          </a:p>
          <a:p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578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Pride can be summarized as an attitude of:</a:t>
            </a:r>
          </a:p>
          <a:p>
            <a:pPr algn="ctr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self-sufficiency		I don’t want anyone 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self-importance		I don’t need anyone 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self-exaltation			I don’t appreciate anyone else</a:t>
            </a:r>
          </a:p>
          <a:p>
            <a:endParaRPr lang="en-US" sz="2400" dirty="0"/>
          </a:p>
          <a:p>
            <a:r>
              <a:rPr lang="en-US" sz="2400" dirty="0"/>
              <a:t>and results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contempt and indifference toward others</a:t>
            </a:r>
          </a:p>
        </p:txBody>
      </p:sp>
    </p:spTree>
    <p:extLst>
      <p:ext uri="{BB962C8B-B14F-4D97-AF65-F5344CB8AC3E}">
        <p14:creationId xmlns:p14="http://schemas.microsoft.com/office/powerpoint/2010/main" val="2176882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FF00"/>
                </a:solidFill>
              </a:rPr>
              <a:t>There is a great example of this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Luke ch.18</a:t>
            </a:r>
          </a:p>
          <a:p>
            <a:endParaRPr lang="en-US" dirty="0"/>
          </a:p>
          <a:p>
            <a:r>
              <a:rPr lang="en-US" dirty="0"/>
              <a:t>The pharisee and the publican!</a:t>
            </a:r>
          </a:p>
          <a:p>
            <a:endParaRPr lang="en-US" dirty="0"/>
          </a:p>
          <a:p>
            <a:r>
              <a:rPr lang="en-US" dirty="0"/>
              <a:t>for every one that </a:t>
            </a:r>
            <a:r>
              <a:rPr lang="en-US" dirty="0" err="1"/>
              <a:t>exalteth</a:t>
            </a:r>
            <a:r>
              <a:rPr lang="en-US" dirty="0"/>
              <a:t> himself </a:t>
            </a:r>
          </a:p>
          <a:p>
            <a:r>
              <a:rPr lang="en-US" dirty="0"/>
              <a:t>shall be abased; </a:t>
            </a:r>
          </a:p>
          <a:p>
            <a:r>
              <a:rPr lang="en-US" dirty="0"/>
              <a:t>and he that </a:t>
            </a:r>
            <a:r>
              <a:rPr lang="en-US" dirty="0" err="1"/>
              <a:t>humbleth</a:t>
            </a:r>
            <a:r>
              <a:rPr lang="en-US" dirty="0"/>
              <a:t> himself </a:t>
            </a:r>
          </a:p>
          <a:p>
            <a:r>
              <a:rPr lang="en-US" dirty="0"/>
              <a:t>shall be exalted. </a:t>
            </a:r>
          </a:p>
          <a:p>
            <a:r>
              <a:rPr lang="en-US" dirty="0"/>
              <a:t>Luke 18:14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61BDB-81DB-10D5-E2EB-2545D83D7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95" y="2047057"/>
            <a:ext cx="3935838" cy="38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654809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5:5-7(KJV)</a:t>
            </a:r>
            <a:endParaRPr lang="en-GB" sz="2800" b="1" dirty="0">
              <a:solidFill>
                <a:schemeClr val="bg1"/>
              </a:solidFill>
            </a:endParaRPr>
          </a:p>
          <a:p>
            <a:pPr lvl="2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5 </a:t>
            </a:r>
            <a:r>
              <a:rPr lang="en-US" sz="2000" dirty="0">
                <a:solidFill>
                  <a:schemeClr val="bg1"/>
                </a:solidFill>
              </a:rPr>
              <a:t>Likewise, ye younger, submit yourselves unto the elder. Yea, all of you be subject one to another, and be clothed with humility: for God </a:t>
            </a:r>
            <a:r>
              <a:rPr lang="en-US" sz="2000" dirty="0" err="1">
                <a:solidFill>
                  <a:schemeClr val="bg1"/>
                </a:solidFill>
              </a:rPr>
              <a:t>resisteth</a:t>
            </a:r>
            <a:r>
              <a:rPr lang="en-US" sz="2000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6 </a:t>
            </a:r>
            <a:r>
              <a:rPr lang="en-US" sz="2000" dirty="0">
                <a:solidFill>
                  <a:schemeClr val="bg1"/>
                </a:solidFill>
              </a:rPr>
              <a:t>Humble yourselves therefore under the mighty hand of God, that he may exalt you in due time: 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7 </a:t>
            </a:r>
            <a:r>
              <a:rPr lang="en-US" sz="2000" dirty="0">
                <a:solidFill>
                  <a:schemeClr val="bg1"/>
                </a:solidFill>
              </a:rPr>
              <a:t>Casting all your care upon him; for he </a:t>
            </a:r>
            <a:r>
              <a:rPr lang="en-US" sz="2000" dirty="0" err="1">
                <a:solidFill>
                  <a:schemeClr val="bg1"/>
                </a:solidFill>
              </a:rPr>
              <a:t>careth</a:t>
            </a:r>
            <a:r>
              <a:rPr lang="en-US" sz="2000" dirty="0">
                <a:solidFill>
                  <a:schemeClr val="bg1"/>
                </a:solidFill>
              </a:rPr>
              <a:t> for you. </a:t>
            </a:r>
          </a:p>
        </p:txBody>
      </p:sp>
    </p:spTree>
    <p:extLst>
      <p:ext uri="{BB962C8B-B14F-4D97-AF65-F5344CB8AC3E}">
        <p14:creationId xmlns:p14="http://schemas.microsoft.com/office/powerpoint/2010/main" val="1063989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02166" y="1320800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God is against pride!</a:t>
            </a:r>
          </a:p>
          <a:p>
            <a:pPr algn="ctr"/>
            <a:r>
              <a:rPr lang="en-US" dirty="0"/>
              <a:t>Every one that is proud in heart </a:t>
            </a:r>
          </a:p>
          <a:p>
            <a:pPr algn="ctr"/>
            <a:r>
              <a:rPr lang="en-US" dirty="0"/>
              <a:t>is an abomination to the LORD </a:t>
            </a:r>
          </a:p>
          <a:p>
            <a:pPr algn="ctr"/>
            <a:r>
              <a:rPr lang="en-US" dirty="0"/>
              <a:t>Proverbs 16:5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Pride provokes God’s displeasure, </a:t>
            </a:r>
          </a:p>
          <a:p>
            <a:pPr algn="ctr"/>
            <a:r>
              <a:rPr lang="en-US" sz="2800" dirty="0"/>
              <a:t>He has committed himself to oppose it.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8221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sz="1800" baseline="30000" dirty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humility: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b="1" dirty="0" err="1">
                <a:solidFill>
                  <a:srgbClr val="FFFF00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339D77A-4B3D-F6D4-0A7F-634F171CA2EE}"/>
              </a:ext>
            </a:extLst>
          </p:cNvPr>
          <p:cNvSpPr/>
          <p:nvPr/>
        </p:nvSpPr>
        <p:spPr>
          <a:xfrm>
            <a:off x="838200" y="2929466"/>
            <a:ext cx="6874933" cy="2218267"/>
          </a:xfrm>
          <a:prstGeom prst="wedgeRectCallout">
            <a:avLst>
              <a:gd name="adj1" fmla="val -32974"/>
              <a:gd name="adj2" fmla="val -947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word ‘</a:t>
            </a:r>
            <a:r>
              <a:rPr lang="en-US" sz="2800" dirty="0" err="1"/>
              <a:t>resisteth</a:t>
            </a:r>
            <a:r>
              <a:rPr lang="en-US" sz="2800" dirty="0"/>
              <a:t>’ is a military term</a:t>
            </a:r>
          </a:p>
          <a:p>
            <a:pPr algn="ctr"/>
            <a:r>
              <a:rPr lang="en-US" sz="2800" dirty="0"/>
              <a:t>meaning ‘to set yourself in battle against’</a:t>
            </a:r>
          </a:p>
        </p:txBody>
      </p:sp>
    </p:spTree>
    <p:extLst>
      <p:ext uri="{BB962C8B-B14F-4D97-AF65-F5344CB8AC3E}">
        <p14:creationId xmlns:p14="http://schemas.microsoft.com/office/powerpoint/2010/main" val="3811480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C.S. Lewis wrote: </a:t>
            </a:r>
            <a:r>
              <a:rPr lang="en-US" sz="1600" dirty="0"/>
              <a:t>(Mere Christianity)</a:t>
            </a:r>
          </a:p>
          <a:p>
            <a:pPr algn="ctr"/>
            <a:r>
              <a:rPr lang="en-US" sz="3200" dirty="0"/>
              <a:t>If your pride causes you to exalt yourself, </a:t>
            </a:r>
          </a:p>
          <a:p>
            <a:pPr algn="ctr"/>
            <a:r>
              <a:rPr lang="en-US" sz="3200" dirty="0"/>
              <a:t>you are painting a target on your back </a:t>
            </a:r>
          </a:p>
          <a:p>
            <a:pPr algn="ctr"/>
            <a:r>
              <a:rPr lang="en-US" sz="3200" dirty="0"/>
              <a:t>and inviting God to open fire!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7956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Pride is serious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but there is an antidote!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Humility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042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humility: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proud, </a:t>
            </a:r>
            <a:r>
              <a:rPr lang="en-US" b="1" dirty="0">
                <a:solidFill>
                  <a:srgbClr val="FFFF00"/>
                </a:solidFill>
              </a:rPr>
              <a:t>and giveth grace to the 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Pride is serious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but there is an antidote!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Humility</a:t>
            </a:r>
            <a:r>
              <a:rPr lang="en-US" sz="3200" dirty="0"/>
              <a:t>.</a:t>
            </a: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286DFD55-15F9-E53A-2169-D37F3321DF56}"/>
              </a:ext>
            </a:extLst>
          </p:cNvPr>
          <p:cNvSpPr/>
          <p:nvPr/>
        </p:nvSpPr>
        <p:spPr>
          <a:xfrm rot="16761182">
            <a:off x="5440810" y="2394731"/>
            <a:ext cx="4222911" cy="2410686"/>
          </a:xfrm>
          <a:prstGeom prst="curved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5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8"/>
            <a:ext cx="8339667" cy="5386021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B2CF3-F150-3984-C4AD-90E40B896715}"/>
              </a:ext>
            </a:extLst>
          </p:cNvPr>
          <p:cNvSpPr txBox="1"/>
          <p:nvPr/>
        </p:nvSpPr>
        <p:spPr>
          <a:xfrm>
            <a:off x="1073428" y="5537202"/>
            <a:ext cx="7681105" cy="52322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Pride and Humility are complete opposites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24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9"/>
            <a:ext cx="8339667" cy="538602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If you fill yourself with pride</a:t>
            </a:r>
          </a:p>
          <a:p>
            <a:pPr algn="ctr"/>
            <a:r>
              <a:rPr lang="en-US" sz="3200" dirty="0"/>
              <a:t>you push humility out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If you fill yourself with humility</a:t>
            </a:r>
          </a:p>
          <a:p>
            <a:pPr algn="ctr"/>
            <a:r>
              <a:rPr lang="en-US" sz="3200" dirty="0"/>
              <a:t>you push pride out</a:t>
            </a:r>
          </a:p>
        </p:txBody>
      </p:sp>
    </p:spTree>
    <p:extLst>
      <p:ext uri="{BB962C8B-B14F-4D97-AF65-F5344CB8AC3E}">
        <p14:creationId xmlns:p14="http://schemas.microsoft.com/office/powerpoint/2010/main" val="2564846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A9AD5C-18AD-7249-CF5E-0C0947A1120F}"/>
              </a:ext>
            </a:extLst>
          </p:cNvPr>
          <p:cNvSpPr txBox="1"/>
          <p:nvPr/>
        </p:nvSpPr>
        <p:spPr>
          <a:xfrm>
            <a:off x="0" y="321733"/>
            <a:ext cx="9160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greatest example of pride </a:t>
            </a:r>
          </a:p>
          <a:p>
            <a:pPr algn="ctr"/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The greatest example of humility 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05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6CBF7B-0811-78C0-549E-A5646D7ED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4" y="2099733"/>
            <a:ext cx="9160407" cy="4758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A9AD5C-18AD-7249-CF5E-0C0947A1120F}"/>
              </a:ext>
            </a:extLst>
          </p:cNvPr>
          <p:cNvSpPr txBox="1"/>
          <p:nvPr/>
        </p:nvSpPr>
        <p:spPr>
          <a:xfrm>
            <a:off x="0" y="321733"/>
            <a:ext cx="9160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greatest example of pride is the devil</a:t>
            </a:r>
          </a:p>
          <a:p>
            <a:pPr algn="ctr"/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The greatest example of humility is Christ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77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6CBF7B-0811-78C0-549E-A5646D7ED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4" y="2099733"/>
            <a:ext cx="9160407" cy="4758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A9AD5C-18AD-7249-CF5E-0C0947A1120F}"/>
              </a:ext>
            </a:extLst>
          </p:cNvPr>
          <p:cNvSpPr txBox="1"/>
          <p:nvPr/>
        </p:nvSpPr>
        <p:spPr>
          <a:xfrm>
            <a:off x="0" y="321733"/>
            <a:ext cx="9160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greatest example of pride is the devil</a:t>
            </a:r>
          </a:p>
          <a:p>
            <a:pPr algn="ctr"/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The greatest example of humility is Christ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E601397B-4593-E162-78EA-FB4BB388A241}"/>
              </a:ext>
            </a:extLst>
          </p:cNvPr>
          <p:cNvSpPr/>
          <p:nvPr/>
        </p:nvSpPr>
        <p:spPr>
          <a:xfrm>
            <a:off x="533399" y="2340127"/>
            <a:ext cx="8077200" cy="334100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There could not be 2 things further apart</a:t>
            </a:r>
          </a:p>
          <a:p>
            <a:pPr algn="ctr"/>
            <a:r>
              <a:rPr lang="en-US" sz="2400" dirty="0"/>
              <a:t>than Satan and Christ?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7883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214542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Peter 5:5-7 (KJV) </a:t>
            </a:r>
            <a:r>
              <a:rPr lang="en-US" sz="2800" b="1" dirty="0">
                <a:solidFill>
                  <a:srgbClr val="FFFF00"/>
                </a:solidFill>
              </a:rPr>
              <a:t>(ESV)</a:t>
            </a:r>
            <a:endParaRPr lang="en-GB" sz="2800" b="1" dirty="0">
              <a:solidFill>
                <a:schemeClr val="bg1"/>
              </a:solidFill>
            </a:endParaRPr>
          </a:p>
          <a:p>
            <a:pPr lvl="2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5 </a:t>
            </a:r>
            <a:r>
              <a:rPr lang="en-US" sz="2000" dirty="0">
                <a:solidFill>
                  <a:schemeClr val="bg1"/>
                </a:solidFill>
              </a:rPr>
              <a:t>Likewise, ye younger, </a:t>
            </a:r>
            <a:r>
              <a:rPr lang="en-US" sz="2000" dirty="0">
                <a:solidFill>
                  <a:srgbClr val="FFFF00"/>
                </a:solidFill>
              </a:rPr>
              <a:t>submit</a:t>
            </a:r>
            <a:r>
              <a:rPr lang="en-US" sz="2000" dirty="0">
                <a:solidFill>
                  <a:schemeClr val="bg1"/>
                </a:solidFill>
              </a:rPr>
              <a:t> yourselves unto the elder. Yea, all of you be subject one to another, and be clothed with humility: for God </a:t>
            </a:r>
            <a:r>
              <a:rPr lang="en-US" sz="2000" dirty="0" err="1">
                <a:solidFill>
                  <a:srgbClr val="FFFF00"/>
                </a:solidFill>
              </a:rPr>
              <a:t>resisteth</a:t>
            </a:r>
            <a:r>
              <a:rPr lang="en-US" sz="2000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6 </a:t>
            </a:r>
            <a:r>
              <a:rPr lang="en-US" sz="2000" dirty="0">
                <a:solidFill>
                  <a:schemeClr val="bg1"/>
                </a:solidFill>
              </a:rPr>
              <a:t>Humble yourselves therefore under the mighty hand of God, that he may exalt you in </a:t>
            </a:r>
            <a:r>
              <a:rPr lang="en-US" sz="2000" dirty="0">
                <a:solidFill>
                  <a:srgbClr val="FFFF00"/>
                </a:solidFill>
              </a:rPr>
              <a:t>due time</a:t>
            </a:r>
            <a:r>
              <a:rPr lang="en-US" sz="2000" dirty="0">
                <a:solidFill>
                  <a:schemeClr val="bg1"/>
                </a:solidFill>
              </a:rPr>
              <a:t>:  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7 </a:t>
            </a:r>
            <a:r>
              <a:rPr lang="en-US" sz="2000" dirty="0">
                <a:solidFill>
                  <a:schemeClr val="bg1"/>
                </a:solidFill>
              </a:rPr>
              <a:t>Casting all your </a:t>
            </a:r>
            <a:r>
              <a:rPr lang="en-US" sz="2000" dirty="0">
                <a:solidFill>
                  <a:srgbClr val="FFFF00"/>
                </a:solidFill>
              </a:rPr>
              <a:t>care</a:t>
            </a:r>
            <a:r>
              <a:rPr lang="en-US" sz="2000" dirty="0">
                <a:solidFill>
                  <a:schemeClr val="bg1"/>
                </a:solidFill>
              </a:rPr>
              <a:t> upon him; for he </a:t>
            </a:r>
            <a:r>
              <a:rPr lang="en-US" sz="2000" dirty="0" err="1">
                <a:solidFill>
                  <a:schemeClr val="bg1"/>
                </a:solidFill>
              </a:rPr>
              <a:t>careth</a:t>
            </a:r>
            <a:r>
              <a:rPr lang="en-US" sz="2000" dirty="0">
                <a:solidFill>
                  <a:schemeClr val="bg1"/>
                </a:solidFill>
              </a:rPr>
              <a:t> for you. 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ESV</a:t>
            </a:r>
          </a:p>
          <a:p>
            <a:pPr lvl="1"/>
            <a:r>
              <a:rPr lang="en-US" sz="2000" baseline="30000" dirty="0">
                <a:solidFill>
                  <a:schemeClr val="bg1"/>
                </a:solidFill>
              </a:rPr>
              <a:t>5</a:t>
            </a:r>
            <a:r>
              <a:rPr lang="en-US" sz="2000" dirty="0">
                <a:solidFill>
                  <a:schemeClr val="bg1"/>
                </a:solidFill>
              </a:rPr>
              <a:t> Likewise, you who are younger, be </a:t>
            </a:r>
            <a:r>
              <a:rPr lang="en-US" sz="2000" dirty="0">
                <a:solidFill>
                  <a:srgbClr val="FFFF00"/>
                </a:solidFill>
              </a:rPr>
              <a:t>subject</a:t>
            </a:r>
            <a:r>
              <a:rPr lang="en-US" sz="2000" dirty="0">
                <a:solidFill>
                  <a:schemeClr val="bg1"/>
                </a:solidFill>
              </a:rPr>
              <a:t> to the elders. Clothe yourselves, all of you, with humility toward one another, for “God </a:t>
            </a:r>
            <a:r>
              <a:rPr lang="en-US" sz="2000" dirty="0">
                <a:solidFill>
                  <a:srgbClr val="FFFF00"/>
                </a:solidFill>
              </a:rPr>
              <a:t>opposes</a:t>
            </a:r>
            <a:r>
              <a:rPr lang="en-US" sz="2000" dirty="0">
                <a:solidFill>
                  <a:schemeClr val="bg1"/>
                </a:solidFill>
              </a:rPr>
              <a:t> the proud but gives grace to the humble.”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aseline="30000" dirty="0">
                <a:solidFill>
                  <a:schemeClr val="bg1"/>
                </a:solidFill>
              </a:rPr>
              <a:t>6</a:t>
            </a:r>
            <a:r>
              <a:rPr lang="en-US" sz="2000" dirty="0">
                <a:solidFill>
                  <a:schemeClr val="bg1"/>
                </a:solidFill>
              </a:rPr>
              <a:t> Humble yourselves, therefore, under the mighty hand of God so that at the </a:t>
            </a:r>
            <a:r>
              <a:rPr lang="en-US" sz="2000" dirty="0">
                <a:solidFill>
                  <a:srgbClr val="FFFF00"/>
                </a:solidFill>
              </a:rPr>
              <a:t>proper time </a:t>
            </a:r>
            <a:r>
              <a:rPr lang="en-US" sz="2000" dirty="0">
                <a:solidFill>
                  <a:schemeClr val="bg1"/>
                </a:solidFill>
              </a:rPr>
              <a:t>he may exalt you, </a:t>
            </a:r>
            <a:r>
              <a:rPr lang="en-US" sz="2000" baseline="30000" dirty="0">
                <a:solidFill>
                  <a:schemeClr val="bg1"/>
                </a:solidFill>
              </a:rPr>
              <a:t>7</a:t>
            </a:r>
            <a:r>
              <a:rPr lang="en-US" sz="2000" dirty="0">
                <a:solidFill>
                  <a:schemeClr val="bg1"/>
                </a:solidFill>
              </a:rPr>
              <a:t> casting all your </a:t>
            </a:r>
            <a:r>
              <a:rPr lang="en-US" sz="2000" dirty="0">
                <a:solidFill>
                  <a:srgbClr val="FFFF00"/>
                </a:solidFill>
              </a:rPr>
              <a:t>anxieties</a:t>
            </a:r>
            <a:r>
              <a:rPr lang="en-US" sz="2000" dirty="0">
                <a:solidFill>
                  <a:schemeClr val="bg1"/>
                </a:solidFill>
              </a:rPr>
              <a:t> on him, because he cares for you. 1 Peter 5:4-7</a:t>
            </a:r>
          </a:p>
        </p:txBody>
      </p:sp>
    </p:spTree>
    <p:extLst>
      <p:ext uri="{BB962C8B-B14F-4D97-AF65-F5344CB8AC3E}">
        <p14:creationId xmlns:p14="http://schemas.microsoft.com/office/powerpoint/2010/main" val="129988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6C615-0D7B-B558-7FEA-09B0B5F25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55" y="883276"/>
            <a:ext cx="2767012" cy="4299911"/>
          </a:xfrm>
          <a:prstGeom prst="rect">
            <a:avLst/>
          </a:prstGeom>
        </p:spPr>
      </p:pic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F759F973-E5D2-ADFD-5E3F-A2AD364C804B}"/>
              </a:ext>
            </a:extLst>
          </p:cNvPr>
          <p:cNvSpPr/>
          <p:nvPr/>
        </p:nvSpPr>
        <p:spPr>
          <a:xfrm>
            <a:off x="3251199" y="5080000"/>
            <a:ext cx="2929467" cy="5503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BD186-5532-CF9D-41AE-64BCEF625CC7}"/>
              </a:ext>
            </a:extLst>
          </p:cNvPr>
          <p:cNvSpPr txBox="1"/>
          <p:nvPr/>
        </p:nvSpPr>
        <p:spPr>
          <a:xfrm>
            <a:off x="6393922" y="50320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Humility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1767A-A875-47E7-6174-58589D337AC2}"/>
              </a:ext>
            </a:extLst>
          </p:cNvPr>
          <p:cNvSpPr txBox="1"/>
          <p:nvPr/>
        </p:nvSpPr>
        <p:spPr>
          <a:xfrm>
            <a:off x="1772485" y="5032000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Pride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E8195-C277-D15D-5CD6-8CF549C056C9}"/>
              </a:ext>
            </a:extLst>
          </p:cNvPr>
          <p:cNvSpPr txBox="1"/>
          <p:nvPr/>
        </p:nvSpPr>
        <p:spPr>
          <a:xfrm>
            <a:off x="5782856" y="3569191"/>
            <a:ext cx="29841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more humility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we have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 more like Christ we are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D112C-A444-49B6-B9A5-9AC0BEA5E206}"/>
              </a:ext>
            </a:extLst>
          </p:cNvPr>
          <p:cNvSpPr txBox="1"/>
          <p:nvPr/>
        </p:nvSpPr>
        <p:spPr>
          <a:xfrm>
            <a:off x="226501" y="3653858"/>
            <a:ext cx="296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more pride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we have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 more like Satan we are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40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6C615-0D7B-B558-7FEA-09B0B5F25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55" y="883276"/>
            <a:ext cx="2767012" cy="4299911"/>
          </a:xfrm>
          <a:prstGeom prst="rect">
            <a:avLst/>
          </a:prstGeom>
        </p:spPr>
      </p:pic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F759F973-E5D2-ADFD-5E3F-A2AD364C804B}"/>
              </a:ext>
            </a:extLst>
          </p:cNvPr>
          <p:cNvSpPr/>
          <p:nvPr/>
        </p:nvSpPr>
        <p:spPr>
          <a:xfrm>
            <a:off x="3251199" y="5080000"/>
            <a:ext cx="2929467" cy="5503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BD186-5532-CF9D-41AE-64BCEF625CC7}"/>
              </a:ext>
            </a:extLst>
          </p:cNvPr>
          <p:cNvSpPr txBox="1"/>
          <p:nvPr/>
        </p:nvSpPr>
        <p:spPr>
          <a:xfrm>
            <a:off x="6393922" y="50320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Humility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1767A-A875-47E7-6174-58589D337AC2}"/>
              </a:ext>
            </a:extLst>
          </p:cNvPr>
          <p:cNvSpPr txBox="1"/>
          <p:nvPr/>
        </p:nvSpPr>
        <p:spPr>
          <a:xfrm>
            <a:off x="1772485" y="5032000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Pride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E8195-C277-D15D-5CD6-8CF549C056C9}"/>
              </a:ext>
            </a:extLst>
          </p:cNvPr>
          <p:cNvSpPr txBox="1"/>
          <p:nvPr/>
        </p:nvSpPr>
        <p:spPr>
          <a:xfrm>
            <a:off x="5782856" y="3569191"/>
            <a:ext cx="29841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more humility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we have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 more like Christ we are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D112C-A444-49B6-B9A5-9AC0BEA5E206}"/>
              </a:ext>
            </a:extLst>
          </p:cNvPr>
          <p:cNvSpPr txBox="1"/>
          <p:nvPr/>
        </p:nvSpPr>
        <p:spPr>
          <a:xfrm>
            <a:off x="226501" y="3653858"/>
            <a:ext cx="296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more pride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we have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 more like Satan we are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06DDE07F-E258-7249-4A13-49DF7F975696}"/>
              </a:ext>
            </a:extLst>
          </p:cNvPr>
          <p:cNvSpPr/>
          <p:nvPr/>
        </p:nvSpPr>
        <p:spPr>
          <a:xfrm>
            <a:off x="484830" y="0"/>
            <a:ext cx="8174339" cy="5355165"/>
          </a:xfrm>
          <a:prstGeom prst="irregularSeal1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are not trying to find a happy medium</a:t>
            </a:r>
          </a:p>
          <a:p>
            <a:pPr algn="ctr"/>
            <a:r>
              <a:rPr lang="en-US" sz="2000" dirty="0"/>
              <a:t>We want to be completely rid of pride</a:t>
            </a:r>
          </a:p>
          <a:p>
            <a:pPr algn="ctr"/>
            <a:r>
              <a:rPr lang="en-US" sz="2000" dirty="0"/>
              <a:t>and be filled with humility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6931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sz="1800" baseline="30000" dirty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</a:t>
            </a:r>
            <a:r>
              <a:rPr lang="en-US" dirty="0">
                <a:solidFill>
                  <a:srgbClr val="FFFF00"/>
                </a:solidFill>
              </a:rPr>
              <a:t>clothed</a:t>
            </a:r>
            <a:r>
              <a:rPr lang="en-US" dirty="0">
                <a:solidFill>
                  <a:schemeClr val="bg1"/>
                </a:solidFill>
              </a:rPr>
              <a:t> with humility: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339D77A-4B3D-F6D4-0A7F-634F171CA2EE}"/>
              </a:ext>
            </a:extLst>
          </p:cNvPr>
          <p:cNvSpPr/>
          <p:nvPr/>
        </p:nvSpPr>
        <p:spPr>
          <a:xfrm>
            <a:off x="838200" y="2929466"/>
            <a:ext cx="6874933" cy="2218267"/>
          </a:xfrm>
          <a:prstGeom prst="wedgeRectCallout">
            <a:avLst>
              <a:gd name="adj1" fmla="val 23307"/>
              <a:gd name="adj2" fmla="val -1092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Peter’s word is:</a:t>
            </a:r>
          </a:p>
          <a:p>
            <a:pPr algn="ctr"/>
            <a:r>
              <a:rPr lang="en-US" sz="2800" dirty="0"/>
              <a:t>be clothed with humility</a:t>
            </a:r>
          </a:p>
        </p:txBody>
      </p:sp>
    </p:spTree>
    <p:extLst>
      <p:ext uri="{BB962C8B-B14F-4D97-AF65-F5344CB8AC3E}">
        <p14:creationId xmlns:p14="http://schemas.microsoft.com/office/powerpoint/2010/main" val="1270548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sz="1800" baseline="30000" dirty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humility: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20E36D61-7A94-6A9A-19C8-5A8E643A8690}"/>
              </a:ext>
            </a:extLst>
          </p:cNvPr>
          <p:cNvSpPr/>
          <p:nvPr/>
        </p:nvSpPr>
        <p:spPr>
          <a:xfrm>
            <a:off x="999066" y="1752600"/>
            <a:ext cx="7145867" cy="3242733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get the idea from the words that Peter uses</a:t>
            </a:r>
          </a:p>
          <a:p>
            <a:pPr algn="ctr"/>
            <a:r>
              <a:rPr lang="en-US" sz="2400" dirty="0"/>
              <a:t>that he knows what he is talking about.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8442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339D77A-4B3D-F6D4-0A7F-634F171CA2EE}"/>
              </a:ext>
            </a:extLst>
          </p:cNvPr>
          <p:cNvSpPr/>
          <p:nvPr/>
        </p:nvSpPr>
        <p:spPr>
          <a:xfrm>
            <a:off x="838200" y="2929466"/>
            <a:ext cx="6874933" cy="2218267"/>
          </a:xfrm>
          <a:prstGeom prst="wedgeRectCallout">
            <a:avLst>
              <a:gd name="adj1" fmla="val -25585"/>
              <a:gd name="adj2" fmla="val -1336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 is remembering back</a:t>
            </a:r>
          </a:p>
          <a:p>
            <a:pPr algn="ctr"/>
            <a:r>
              <a:rPr lang="en-US" sz="2800" dirty="0"/>
              <a:t>to the experiences he had</a:t>
            </a:r>
          </a:p>
          <a:p>
            <a:pPr algn="ctr"/>
            <a:r>
              <a:rPr lang="en-US" sz="2800" dirty="0"/>
              <a:t>and was taught by in the Gospels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sz="1800" baseline="30000" dirty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humility: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33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339D77A-4B3D-F6D4-0A7F-634F171CA2EE}"/>
              </a:ext>
            </a:extLst>
          </p:cNvPr>
          <p:cNvSpPr/>
          <p:nvPr/>
        </p:nvSpPr>
        <p:spPr>
          <a:xfrm>
            <a:off x="838200" y="2929466"/>
            <a:ext cx="6874933" cy="2218267"/>
          </a:xfrm>
          <a:prstGeom prst="wedgeRectCallout">
            <a:avLst>
              <a:gd name="adj1" fmla="val -25585"/>
              <a:gd name="adj2" fmla="val -1336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John 21:18</a:t>
            </a:r>
          </a:p>
          <a:p>
            <a:pPr algn="ctr"/>
            <a:r>
              <a:rPr lang="en-US" sz="2400" dirty="0"/>
              <a:t>Verily, verily, I say to you,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when you were younger</a:t>
            </a:r>
            <a:r>
              <a:rPr lang="en-US" sz="2400" dirty="0"/>
              <a:t>, you girded yourself </a:t>
            </a:r>
          </a:p>
          <a:p>
            <a:pPr algn="ctr"/>
            <a:r>
              <a:rPr lang="en-US" sz="2400" dirty="0"/>
              <a:t>and walked where you wished; </a:t>
            </a:r>
          </a:p>
          <a:p>
            <a:pPr algn="ctr"/>
            <a:r>
              <a:rPr lang="en-US" dirty="0"/>
              <a:t>(but things changed as he got older)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sz="1800" baseline="30000" dirty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humility: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8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339D77A-4B3D-F6D4-0A7F-634F171CA2EE}"/>
              </a:ext>
            </a:extLst>
          </p:cNvPr>
          <p:cNvSpPr/>
          <p:nvPr/>
        </p:nvSpPr>
        <p:spPr>
          <a:xfrm>
            <a:off x="838200" y="2929466"/>
            <a:ext cx="6874933" cy="2751667"/>
          </a:xfrm>
          <a:prstGeom prst="wedgeRectCallout">
            <a:avLst>
              <a:gd name="adj1" fmla="val -16472"/>
              <a:gd name="adj2" fmla="val -875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Matthew 26:33-35 </a:t>
            </a:r>
          </a:p>
          <a:p>
            <a:pPr algn="ctr"/>
            <a:r>
              <a:rPr lang="en-US" sz="2400" dirty="0"/>
              <a:t>Peter answered and said unto him, </a:t>
            </a:r>
          </a:p>
          <a:p>
            <a:pPr algn="ctr"/>
            <a:r>
              <a:rPr lang="en-US" sz="2400" dirty="0"/>
              <a:t>though all men shall be offended because of thee,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yet will I never be offended</a:t>
            </a:r>
            <a:r>
              <a:rPr lang="en-US" sz="2400" b="1" dirty="0"/>
              <a:t>. </a:t>
            </a:r>
          </a:p>
          <a:p>
            <a:pPr algn="ctr"/>
            <a:r>
              <a:rPr lang="en-US" sz="2400" dirty="0"/>
              <a:t>…though I should die with thee,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yet will I not deny thee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sz="1800" baseline="30000" dirty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humility: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17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339D77A-4B3D-F6D4-0A7F-634F171CA2EE}"/>
              </a:ext>
            </a:extLst>
          </p:cNvPr>
          <p:cNvSpPr/>
          <p:nvPr/>
        </p:nvSpPr>
        <p:spPr>
          <a:xfrm>
            <a:off x="838200" y="2929466"/>
            <a:ext cx="6874933" cy="2218267"/>
          </a:xfrm>
          <a:prstGeom prst="wedgeRectCallout">
            <a:avLst>
              <a:gd name="adj1" fmla="val 26878"/>
              <a:gd name="adj2" fmla="val -1092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John 13:4-5</a:t>
            </a:r>
          </a:p>
          <a:p>
            <a:pPr algn="ctr"/>
            <a:r>
              <a:rPr lang="en-US" sz="2000" dirty="0"/>
              <a:t>Jesus </a:t>
            </a:r>
            <a:r>
              <a:rPr lang="en-US" sz="2000" dirty="0" err="1"/>
              <a:t>riseth</a:t>
            </a:r>
            <a:r>
              <a:rPr lang="en-US" sz="2000" dirty="0"/>
              <a:t> from supper, and laid aside his garments; </a:t>
            </a:r>
          </a:p>
          <a:p>
            <a:pPr algn="ctr"/>
            <a:r>
              <a:rPr lang="en-US" sz="2000" dirty="0"/>
              <a:t>and took a towel, and </a:t>
            </a:r>
            <a:r>
              <a:rPr lang="en-US" sz="2000" dirty="0">
                <a:solidFill>
                  <a:srgbClr val="FFFF00"/>
                </a:solidFill>
              </a:rPr>
              <a:t>girded himself.</a:t>
            </a:r>
          </a:p>
          <a:p>
            <a:pPr algn="ctr"/>
            <a:r>
              <a:rPr lang="en-US" sz="2000" dirty="0"/>
              <a:t>after that he </a:t>
            </a:r>
            <a:r>
              <a:rPr lang="en-US" sz="2000" dirty="0" err="1"/>
              <a:t>poureth</a:t>
            </a:r>
            <a:r>
              <a:rPr lang="en-US" sz="2000" dirty="0"/>
              <a:t> water into a bason, </a:t>
            </a:r>
          </a:p>
          <a:p>
            <a:pPr algn="ctr"/>
            <a:r>
              <a:rPr lang="en-US" sz="2000" dirty="0"/>
              <a:t>and began to wash the disciples' feet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sz="1800" baseline="30000" dirty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humility: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1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339D77A-4B3D-F6D4-0A7F-634F171CA2EE}"/>
              </a:ext>
            </a:extLst>
          </p:cNvPr>
          <p:cNvSpPr/>
          <p:nvPr/>
        </p:nvSpPr>
        <p:spPr>
          <a:xfrm>
            <a:off x="838200" y="2929466"/>
            <a:ext cx="6874933" cy="2218267"/>
          </a:xfrm>
          <a:prstGeom prst="wedgeRectCallout">
            <a:avLst>
              <a:gd name="adj1" fmla="val -45782"/>
              <a:gd name="adj2" fmla="val -1325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Luke 22:31-32</a:t>
            </a:r>
          </a:p>
          <a:p>
            <a:pPr algn="ctr"/>
            <a:r>
              <a:rPr lang="en-US" sz="2000" dirty="0"/>
              <a:t>And the Lord said, Simon, Simon, behold, </a:t>
            </a:r>
          </a:p>
          <a:p>
            <a:pPr algn="ctr"/>
            <a:r>
              <a:rPr lang="en-US" sz="2000" dirty="0"/>
              <a:t>Satan hath desired to have you, that he may sift you as wheat:</a:t>
            </a:r>
          </a:p>
          <a:p>
            <a:pPr algn="ctr"/>
            <a:r>
              <a:rPr lang="en-US" sz="2000" dirty="0"/>
              <a:t>But I have prayed for thee, that thy faith fail not: </a:t>
            </a:r>
          </a:p>
          <a:p>
            <a:pPr algn="ctr"/>
            <a:r>
              <a:rPr lang="en-US" sz="2000" dirty="0"/>
              <a:t>and when thou art converted, </a:t>
            </a:r>
            <a:r>
              <a:rPr lang="en-US" sz="2000" dirty="0">
                <a:solidFill>
                  <a:srgbClr val="FFFF00"/>
                </a:solidFill>
              </a:rPr>
              <a:t>strengthen thy brethren.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sz="1800" baseline="30000" dirty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humility: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31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1320798"/>
            <a:ext cx="8339667" cy="5386021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56293832-7538-109D-B71A-1B3D729525E6}"/>
              </a:ext>
            </a:extLst>
          </p:cNvPr>
          <p:cNvSpPr/>
          <p:nvPr/>
        </p:nvSpPr>
        <p:spPr>
          <a:xfrm>
            <a:off x="558800" y="1176867"/>
            <a:ext cx="8026400" cy="2252133"/>
          </a:xfrm>
          <a:prstGeom prst="irregularSeal1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antidote to pride is humility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0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Yea, all of you be subject one to another, and be clothed with humility: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Humble yourselves therefore under the mighty hand of God,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87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2184399"/>
            <a:ext cx="8339667" cy="4673601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B6DC9B-BF1C-2CE5-076C-2BBE79C25135}"/>
              </a:ext>
            </a:extLst>
          </p:cNvPr>
          <p:cNvSpPr/>
          <p:nvPr/>
        </p:nvSpPr>
        <p:spPr>
          <a:xfrm>
            <a:off x="414866" y="1964266"/>
            <a:ext cx="7636935" cy="1066801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499533" y="151179"/>
            <a:ext cx="86444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B2CF3-F150-3984-C4AD-90E40B896715}"/>
              </a:ext>
            </a:extLst>
          </p:cNvPr>
          <p:cNvSpPr txBox="1"/>
          <p:nvPr/>
        </p:nvSpPr>
        <p:spPr>
          <a:xfrm>
            <a:off x="1048029" y="5935136"/>
            <a:ext cx="7681105" cy="52322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antidote to pride is humility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55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221B3F2-FB86-F877-71C9-5634826B1AE2}"/>
              </a:ext>
            </a:extLst>
          </p:cNvPr>
          <p:cNvSpPr/>
          <p:nvPr/>
        </p:nvSpPr>
        <p:spPr>
          <a:xfrm>
            <a:off x="414866" y="2184399"/>
            <a:ext cx="8339667" cy="4673601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B6DC9B-BF1C-2CE5-076C-2BBE79C25135}"/>
              </a:ext>
            </a:extLst>
          </p:cNvPr>
          <p:cNvSpPr/>
          <p:nvPr/>
        </p:nvSpPr>
        <p:spPr>
          <a:xfrm>
            <a:off x="414866" y="1964266"/>
            <a:ext cx="7636935" cy="1066801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499533" y="151179"/>
            <a:ext cx="86444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B2CF3-F150-3984-C4AD-90E40B896715}"/>
              </a:ext>
            </a:extLst>
          </p:cNvPr>
          <p:cNvSpPr txBox="1"/>
          <p:nvPr/>
        </p:nvSpPr>
        <p:spPr>
          <a:xfrm>
            <a:off x="1048029" y="5935136"/>
            <a:ext cx="7681105" cy="52322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antidote to pride is humility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EAADB154-1F63-625B-57CF-E68DA05BC368}"/>
              </a:ext>
            </a:extLst>
          </p:cNvPr>
          <p:cNvSpPr/>
          <p:nvPr/>
        </p:nvSpPr>
        <p:spPr>
          <a:xfrm>
            <a:off x="0" y="220132"/>
            <a:ext cx="9143998" cy="6561667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Luke 14v11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whosoever </a:t>
            </a:r>
            <a:r>
              <a:rPr lang="en-US" dirty="0" err="1">
                <a:solidFill>
                  <a:schemeClr val="tx1"/>
                </a:solidFill>
              </a:rPr>
              <a:t>exalteth</a:t>
            </a:r>
            <a:r>
              <a:rPr lang="en-US" dirty="0">
                <a:solidFill>
                  <a:schemeClr val="tx1"/>
                </a:solidFill>
              </a:rPr>
              <a:t> himself shall be abased;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and he that </a:t>
            </a:r>
            <a:r>
              <a:rPr lang="en-US" dirty="0" err="1">
                <a:solidFill>
                  <a:schemeClr val="tx1"/>
                </a:solidFill>
              </a:rPr>
              <a:t>humbleth</a:t>
            </a:r>
            <a:r>
              <a:rPr lang="en-US" dirty="0">
                <a:solidFill>
                  <a:schemeClr val="tx1"/>
                </a:solidFill>
              </a:rPr>
              <a:t> himself shall be exalted.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There are examples of those who exalted themselves</a:t>
            </a:r>
          </a:p>
          <a:p>
            <a:pPr algn="ctr"/>
            <a:r>
              <a:rPr lang="en-US" dirty="0"/>
              <a:t>but were brought down by God</a:t>
            </a:r>
          </a:p>
        </p:txBody>
      </p:sp>
    </p:spTree>
    <p:extLst>
      <p:ext uri="{BB962C8B-B14F-4D97-AF65-F5344CB8AC3E}">
        <p14:creationId xmlns:p14="http://schemas.microsoft.com/office/powerpoint/2010/main" val="2765313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84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99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7AF57EF-A2F2-E801-A880-71B6ADA53A2C}"/>
              </a:ext>
            </a:extLst>
          </p:cNvPr>
          <p:cNvSpPr/>
          <p:nvPr/>
        </p:nvSpPr>
        <p:spPr>
          <a:xfrm>
            <a:off x="372532" y="1253066"/>
            <a:ext cx="8771468" cy="5604933"/>
          </a:xfrm>
          <a:prstGeom prst="irregularSeal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While the word was in the king's mouth, there fell a voice from heaven, saying, </a:t>
            </a:r>
          </a:p>
          <a:p>
            <a:pPr algn="ctr"/>
            <a:r>
              <a:rPr lang="en-US" sz="1400" dirty="0"/>
              <a:t>O king Nebuchadnezzar, to thee it is spoken; The kingdom is departed from thee. </a:t>
            </a:r>
          </a:p>
          <a:p>
            <a:pPr algn="ctr"/>
            <a:r>
              <a:rPr lang="en-US" sz="1400" dirty="0"/>
              <a:t>and they shall drive thee from men, and thy dwelling shall be with the beasts of the field: </a:t>
            </a:r>
          </a:p>
          <a:p>
            <a:pPr algn="ctr"/>
            <a:endParaRPr lang="en-US" sz="1400" dirty="0"/>
          </a:p>
          <a:p>
            <a:pPr algn="ctr"/>
            <a:r>
              <a:rPr lang="en-US" dirty="0"/>
              <a:t>Daniel 4:31-32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502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endParaRPr lang="en-US" dirty="0"/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97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r>
              <a:rPr lang="en-US" dirty="0"/>
              <a:t>The people of </a:t>
            </a:r>
            <a:r>
              <a:rPr lang="en-US" dirty="0" err="1"/>
              <a:t>Tyre</a:t>
            </a:r>
            <a:r>
              <a:rPr lang="en-US" dirty="0"/>
              <a:t> and </a:t>
            </a:r>
            <a:r>
              <a:rPr lang="en-US" dirty="0" err="1"/>
              <a:t>sidon</a:t>
            </a:r>
            <a:r>
              <a:rPr lang="en-US" dirty="0"/>
              <a:t> speaking of King Herod: Acts 12:22-23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96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r>
              <a:rPr lang="en-US" dirty="0"/>
              <a:t>The people of </a:t>
            </a:r>
            <a:r>
              <a:rPr lang="en-US" dirty="0" err="1"/>
              <a:t>Tyre</a:t>
            </a:r>
            <a:r>
              <a:rPr lang="en-US" dirty="0"/>
              <a:t> and </a:t>
            </a:r>
            <a:r>
              <a:rPr lang="en-US" dirty="0" err="1"/>
              <a:t>sidon</a:t>
            </a:r>
            <a:r>
              <a:rPr lang="en-US" dirty="0"/>
              <a:t> speaking of King Herod: Acts 12:22-23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91D76C46-8E7B-05F1-639B-65D3DCC8A06F}"/>
              </a:ext>
            </a:extLst>
          </p:cNvPr>
          <p:cNvSpPr/>
          <p:nvPr/>
        </p:nvSpPr>
        <p:spPr>
          <a:xfrm>
            <a:off x="372532" y="1253066"/>
            <a:ext cx="8771468" cy="5604933"/>
          </a:xfrm>
          <a:prstGeom prst="irregularSeal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And immediately the angel of the Lord smote him, because he gave not God the glory: and he was eaten of worms, and gave up the ghost. </a:t>
            </a:r>
          </a:p>
          <a:p>
            <a:pPr algn="ctr"/>
            <a:endParaRPr lang="en-US" sz="1600" dirty="0"/>
          </a:p>
          <a:p>
            <a:pPr algn="ctr"/>
            <a:r>
              <a:rPr lang="en-US" sz="2000" dirty="0"/>
              <a:t>Acts 12:23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84679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r>
              <a:rPr lang="en-US" dirty="0"/>
              <a:t>The people of </a:t>
            </a:r>
            <a:r>
              <a:rPr lang="en-US" dirty="0" err="1"/>
              <a:t>Tyre</a:t>
            </a:r>
            <a:r>
              <a:rPr lang="en-US" dirty="0"/>
              <a:t> and </a:t>
            </a:r>
            <a:r>
              <a:rPr lang="en-US" dirty="0" err="1"/>
              <a:t>sidon</a:t>
            </a:r>
            <a:r>
              <a:rPr lang="en-US" dirty="0"/>
              <a:t> speaking of King Herod: Acts 12:22-23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Who is David? and who is the son of Jesse? </a:t>
            </a:r>
          </a:p>
          <a:p>
            <a:r>
              <a:rPr lang="en-US" dirty="0">
                <a:solidFill>
                  <a:srgbClr val="FFFF00"/>
                </a:solidFill>
              </a:rPr>
              <a:t>Shall I then take my bread, and my water and give it unto him?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75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r>
              <a:rPr lang="en-US" dirty="0"/>
              <a:t>The people of </a:t>
            </a:r>
            <a:r>
              <a:rPr lang="en-US" dirty="0" err="1"/>
              <a:t>Tyre</a:t>
            </a:r>
            <a:r>
              <a:rPr lang="en-US" dirty="0"/>
              <a:t> and </a:t>
            </a:r>
            <a:r>
              <a:rPr lang="en-US" dirty="0" err="1"/>
              <a:t>sidon</a:t>
            </a:r>
            <a:r>
              <a:rPr lang="en-US" dirty="0"/>
              <a:t> speaking of King Herod: Acts 12:22-23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Who is David? and who is the son of Jesse? </a:t>
            </a:r>
          </a:p>
          <a:p>
            <a:r>
              <a:rPr lang="en-US" dirty="0">
                <a:solidFill>
                  <a:srgbClr val="FFFF00"/>
                </a:solidFill>
              </a:rPr>
              <a:t>Shall I then take my bread, and my water and give it unto him?</a:t>
            </a:r>
          </a:p>
          <a:p>
            <a:r>
              <a:rPr lang="en-US" dirty="0" err="1"/>
              <a:t>Nabal</a:t>
            </a:r>
            <a:r>
              <a:rPr lang="en-US" dirty="0"/>
              <a:t>: 1 Samuel 25:10-11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607FA1C-223F-FA03-0ED9-D08E78A30313}"/>
              </a:ext>
            </a:extLst>
          </p:cNvPr>
          <p:cNvSpPr/>
          <p:nvPr/>
        </p:nvSpPr>
        <p:spPr>
          <a:xfrm>
            <a:off x="2929467" y="2929466"/>
            <a:ext cx="4783666" cy="2218267"/>
          </a:xfrm>
          <a:prstGeom prst="wedgeRectCallout">
            <a:avLst>
              <a:gd name="adj1" fmla="val -90213"/>
              <a:gd name="adj2" fmla="val -13482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Having addressed the elders</a:t>
            </a:r>
          </a:p>
          <a:p>
            <a:pPr algn="ctr"/>
            <a:r>
              <a:rPr lang="en-US" dirty="0"/>
              <a:t>Peter now turns to the flock.</a:t>
            </a:r>
          </a:p>
        </p:txBody>
      </p:sp>
    </p:spTree>
    <p:extLst>
      <p:ext uri="{BB962C8B-B14F-4D97-AF65-F5344CB8AC3E}">
        <p14:creationId xmlns:p14="http://schemas.microsoft.com/office/powerpoint/2010/main" val="32042642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r>
              <a:rPr lang="en-US" dirty="0"/>
              <a:t>The people of </a:t>
            </a:r>
            <a:r>
              <a:rPr lang="en-US" dirty="0" err="1"/>
              <a:t>Tyre</a:t>
            </a:r>
            <a:r>
              <a:rPr lang="en-US" dirty="0"/>
              <a:t> and </a:t>
            </a:r>
            <a:r>
              <a:rPr lang="en-US" dirty="0" err="1"/>
              <a:t>sidon</a:t>
            </a:r>
            <a:r>
              <a:rPr lang="en-US" dirty="0"/>
              <a:t> speaking of King Herod: Acts 12:22-23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Who is David? and who is the son of Jesse? </a:t>
            </a:r>
          </a:p>
          <a:p>
            <a:r>
              <a:rPr lang="en-US" dirty="0">
                <a:solidFill>
                  <a:srgbClr val="FFFF00"/>
                </a:solidFill>
              </a:rPr>
              <a:t>Shall I then take my bread, and my water and give it unto him?</a:t>
            </a:r>
          </a:p>
          <a:p>
            <a:r>
              <a:rPr lang="en-US" dirty="0" err="1"/>
              <a:t>Nabal</a:t>
            </a:r>
            <a:r>
              <a:rPr lang="en-US" dirty="0"/>
              <a:t>: 1 Samuel 25:10-11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F67D4DC0-EAF6-0328-5AD6-AC303F2164DA}"/>
              </a:ext>
            </a:extLst>
          </p:cNvPr>
          <p:cNvSpPr/>
          <p:nvPr/>
        </p:nvSpPr>
        <p:spPr>
          <a:xfrm>
            <a:off x="372532" y="1253066"/>
            <a:ext cx="8771468" cy="5604933"/>
          </a:xfrm>
          <a:prstGeom prst="irregularSeal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But it came to pass in the morning, when the wine was gone out of </a:t>
            </a:r>
            <a:r>
              <a:rPr lang="en-US" sz="1600" dirty="0" err="1"/>
              <a:t>Nabal</a:t>
            </a:r>
            <a:r>
              <a:rPr lang="en-US" sz="1600" dirty="0"/>
              <a:t>, and his wife had told him these things, that his heart died within him, and he became as a stone. And it came to pass about ten days after, that the LORD smote </a:t>
            </a:r>
            <a:r>
              <a:rPr lang="en-US" sz="1600" dirty="0" err="1"/>
              <a:t>Nabal</a:t>
            </a:r>
            <a:r>
              <a:rPr lang="en-US" sz="1600" dirty="0"/>
              <a:t>, that he died. </a:t>
            </a:r>
          </a:p>
          <a:p>
            <a:pPr algn="ctr"/>
            <a:r>
              <a:rPr lang="en-US" sz="2000" dirty="0"/>
              <a:t>1 Samuel 25:37-38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12898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r>
              <a:rPr lang="en-US" dirty="0"/>
              <a:t>The people of </a:t>
            </a:r>
            <a:r>
              <a:rPr lang="en-US" dirty="0" err="1"/>
              <a:t>Tyre</a:t>
            </a:r>
            <a:r>
              <a:rPr lang="en-US" dirty="0"/>
              <a:t> and </a:t>
            </a:r>
            <a:r>
              <a:rPr lang="en-US" dirty="0" err="1"/>
              <a:t>sidon</a:t>
            </a:r>
            <a:r>
              <a:rPr lang="en-US" dirty="0"/>
              <a:t> speaking of King Herod: Acts 12:22-23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Who is David? and who is the son of Jesse? </a:t>
            </a:r>
          </a:p>
          <a:p>
            <a:r>
              <a:rPr lang="en-US" dirty="0">
                <a:solidFill>
                  <a:srgbClr val="FFFF00"/>
                </a:solidFill>
              </a:rPr>
              <a:t>Shall I then take my bread, and my water and give it unto him?</a:t>
            </a:r>
          </a:p>
          <a:p>
            <a:r>
              <a:rPr lang="en-US" dirty="0" err="1"/>
              <a:t>Nabal</a:t>
            </a:r>
            <a:r>
              <a:rPr lang="en-US" dirty="0"/>
              <a:t>: 1 Samuel 25:10-11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Let us make us a name, lest we be scattered abroad?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84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r>
              <a:rPr lang="en-US" dirty="0"/>
              <a:t>The people of </a:t>
            </a:r>
            <a:r>
              <a:rPr lang="en-US" dirty="0" err="1"/>
              <a:t>Tyre</a:t>
            </a:r>
            <a:r>
              <a:rPr lang="en-US" dirty="0"/>
              <a:t> and </a:t>
            </a:r>
            <a:r>
              <a:rPr lang="en-US" dirty="0" err="1"/>
              <a:t>sidon</a:t>
            </a:r>
            <a:r>
              <a:rPr lang="en-US" dirty="0"/>
              <a:t> speaking of King Herod: Acts 12:22-23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Who is David? and who is the son of Jesse? </a:t>
            </a:r>
          </a:p>
          <a:p>
            <a:r>
              <a:rPr lang="en-US" dirty="0">
                <a:solidFill>
                  <a:srgbClr val="FFFF00"/>
                </a:solidFill>
              </a:rPr>
              <a:t>Shall I then take my bread, and my water and give it unto him?</a:t>
            </a:r>
          </a:p>
          <a:p>
            <a:r>
              <a:rPr lang="en-US" dirty="0" err="1"/>
              <a:t>Nabal</a:t>
            </a:r>
            <a:r>
              <a:rPr lang="en-US" dirty="0"/>
              <a:t>: 1 Samuel 25:10-11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Let us make us a name, lest we be scattered abroad?</a:t>
            </a:r>
          </a:p>
          <a:p>
            <a:r>
              <a:rPr lang="en-US" dirty="0"/>
              <a:t>Men of Babel: Genesis 11:4-5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588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r>
              <a:rPr lang="en-US" dirty="0"/>
              <a:t>The people of </a:t>
            </a:r>
            <a:r>
              <a:rPr lang="en-US" dirty="0" err="1"/>
              <a:t>Tyre</a:t>
            </a:r>
            <a:r>
              <a:rPr lang="en-US" dirty="0"/>
              <a:t> and </a:t>
            </a:r>
            <a:r>
              <a:rPr lang="en-US" dirty="0" err="1"/>
              <a:t>sidon</a:t>
            </a:r>
            <a:r>
              <a:rPr lang="en-US" dirty="0"/>
              <a:t> speaking of King Herod: Acts 12:22-23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Who is David? and who is the son of Jesse? </a:t>
            </a:r>
          </a:p>
          <a:p>
            <a:r>
              <a:rPr lang="en-US" dirty="0">
                <a:solidFill>
                  <a:srgbClr val="FFFF00"/>
                </a:solidFill>
              </a:rPr>
              <a:t>Shall I then take my bread, and my water and give it unto him?</a:t>
            </a:r>
          </a:p>
          <a:p>
            <a:r>
              <a:rPr lang="en-US" dirty="0" err="1"/>
              <a:t>Nabal</a:t>
            </a:r>
            <a:r>
              <a:rPr lang="en-US" dirty="0"/>
              <a:t>: 1 Samuel 25:10-11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Let us make us a name, lest we be scattered abroad?</a:t>
            </a:r>
          </a:p>
          <a:p>
            <a:r>
              <a:rPr lang="en-US" dirty="0"/>
              <a:t>Men of Babel: Genesis 11:4-5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5638EF52-413E-95DB-60A6-83447CD19CB1}"/>
              </a:ext>
            </a:extLst>
          </p:cNvPr>
          <p:cNvSpPr/>
          <p:nvPr/>
        </p:nvSpPr>
        <p:spPr>
          <a:xfrm>
            <a:off x="372532" y="1253066"/>
            <a:ext cx="8771468" cy="5604933"/>
          </a:xfrm>
          <a:prstGeom prst="irregularSeal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 the LORD scattered them abroad from thence upon the face of all the earth: and they left off to build the city. Therefore is the name of it called Babel; because the LORD did there confound the language of all the earth: and from thence did the LORD scatter them abroad upon the face of all the earth. </a:t>
            </a:r>
          </a:p>
          <a:p>
            <a:pPr algn="ctr"/>
            <a:r>
              <a:rPr lang="en-US" sz="2000" dirty="0"/>
              <a:t>Genesis 11:8-9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121191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r>
              <a:rPr lang="en-US" dirty="0"/>
              <a:t>The people of </a:t>
            </a:r>
            <a:r>
              <a:rPr lang="en-US" dirty="0" err="1"/>
              <a:t>Tyre</a:t>
            </a:r>
            <a:r>
              <a:rPr lang="en-US" dirty="0"/>
              <a:t> and </a:t>
            </a:r>
            <a:r>
              <a:rPr lang="en-US" dirty="0" err="1"/>
              <a:t>sidon</a:t>
            </a:r>
            <a:r>
              <a:rPr lang="en-US" dirty="0"/>
              <a:t> speaking of King Herod: Acts 12:22-23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Who is David? and who is the son of Jesse? </a:t>
            </a:r>
          </a:p>
          <a:p>
            <a:r>
              <a:rPr lang="en-US" dirty="0">
                <a:solidFill>
                  <a:srgbClr val="FFFF00"/>
                </a:solidFill>
              </a:rPr>
              <a:t>Shall I then take my bread, and my water and give it unto him?</a:t>
            </a:r>
          </a:p>
          <a:p>
            <a:r>
              <a:rPr lang="en-US" dirty="0" err="1"/>
              <a:t>Nabal</a:t>
            </a:r>
            <a:r>
              <a:rPr lang="en-US" dirty="0"/>
              <a:t>: 1 Samuel 25:10-11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Let us make us a name, lest we be scattered abroad?</a:t>
            </a:r>
          </a:p>
          <a:p>
            <a:r>
              <a:rPr lang="en-US" dirty="0"/>
              <a:t>Men of Babel: Genesis 11:4-5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 thank thee, that I am not as other men: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532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r>
              <a:rPr lang="en-US" dirty="0"/>
              <a:t>The people of </a:t>
            </a:r>
            <a:r>
              <a:rPr lang="en-US" dirty="0" err="1"/>
              <a:t>Tyre</a:t>
            </a:r>
            <a:r>
              <a:rPr lang="en-US" dirty="0"/>
              <a:t> and </a:t>
            </a:r>
            <a:r>
              <a:rPr lang="en-US" dirty="0" err="1"/>
              <a:t>sidon</a:t>
            </a:r>
            <a:r>
              <a:rPr lang="en-US" dirty="0"/>
              <a:t> speaking of King Herod: Acts 12:22-23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Who is David? and who is the son of Jesse? </a:t>
            </a:r>
          </a:p>
          <a:p>
            <a:r>
              <a:rPr lang="en-US" dirty="0">
                <a:solidFill>
                  <a:srgbClr val="FFFF00"/>
                </a:solidFill>
              </a:rPr>
              <a:t>Shall I then take my bread, and my water and give it unto him?</a:t>
            </a:r>
          </a:p>
          <a:p>
            <a:r>
              <a:rPr lang="en-US" dirty="0" err="1"/>
              <a:t>Nabal</a:t>
            </a:r>
            <a:r>
              <a:rPr lang="en-US" dirty="0"/>
              <a:t>: 1 Samuel 25:10-11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Let us make us a name, lest we be scattered abroad?</a:t>
            </a:r>
          </a:p>
          <a:p>
            <a:r>
              <a:rPr lang="en-US" dirty="0"/>
              <a:t>Men of Babel: Genesis 11:4-5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 thank thee, that I am not as other men:</a:t>
            </a:r>
            <a:br>
              <a:rPr lang="en-US" dirty="0"/>
            </a:br>
            <a:r>
              <a:rPr lang="en-US" dirty="0"/>
              <a:t>The Pharisee: Luke 18:11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254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127000" y="0"/>
            <a:ext cx="8890000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said this: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Is not this the great Babylon which I have built?</a:t>
            </a:r>
          </a:p>
          <a:p>
            <a:r>
              <a:rPr lang="en-US" dirty="0">
                <a:solidFill>
                  <a:schemeClr val="bg1"/>
                </a:solidFill>
              </a:rPr>
              <a:t>Nebuchadnezzar: Daniel 4v30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 is the voice of a god, and not of a man!</a:t>
            </a:r>
          </a:p>
          <a:p>
            <a:r>
              <a:rPr lang="en-US" dirty="0"/>
              <a:t>The people of </a:t>
            </a:r>
            <a:r>
              <a:rPr lang="en-US" dirty="0" err="1"/>
              <a:t>Tyre</a:t>
            </a:r>
            <a:r>
              <a:rPr lang="en-US" dirty="0"/>
              <a:t> and </a:t>
            </a:r>
            <a:r>
              <a:rPr lang="en-US" dirty="0" err="1"/>
              <a:t>sidon</a:t>
            </a:r>
            <a:r>
              <a:rPr lang="en-US" dirty="0"/>
              <a:t> speaking of King Herod: Acts 12:22-23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Who is David? and who is the son of Jesse? </a:t>
            </a:r>
          </a:p>
          <a:p>
            <a:r>
              <a:rPr lang="en-US" dirty="0">
                <a:solidFill>
                  <a:srgbClr val="FFFF00"/>
                </a:solidFill>
              </a:rPr>
              <a:t>Shall I then take my bread, and my water and give it unto him?</a:t>
            </a:r>
          </a:p>
          <a:p>
            <a:r>
              <a:rPr lang="en-US" dirty="0" err="1"/>
              <a:t>Nabal</a:t>
            </a:r>
            <a:r>
              <a:rPr lang="en-US" dirty="0"/>
              <a:t>: 1 Samuel 25:10-11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Let us make us a name, lest we be scattered abroad?</a:t>
            </a:r>
          </a:p>
          <a:p>
            <a:r>
              <a:rPr lang="en-US" dirty="0"/>
              <a:t>Men of Babel: Genesis 11:4-5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 thank thee, that I am not as other men:</a:t>
            </a:r>
            <a:br>
              <a:rPr lang="en-US" dirty="0"/>
            </a:br>
            <a:r>
              <a:rPr lang="en-US" dirty="0"/>
              <a:t>The Pharisee: Luke 18:11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2F8C670C-6AD6-0D09-8122-97962FE659B9}"/>
              </a:ext>
            </a:extLst>
          </p:cNvPr>
          <p:cNvSpPr/>
          <p:nvPr/>
        </p:nvSpPr>
        <p:spPr>
          <a:xfrm>
            <a:off x="372532" y="1253066"/>
            <a:ext cx="8771468" cy="5604933"/>
          </a:xfrm>
          <a:prstGeom prst="irregularSeal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tell you, this man (the publican)</a:t>
            </a:r>
          </a:p>
          <a:p>
            <a:pPr algn="ctr"/>
            <a:r>
              <a:rPr lang="en-US" dirty="0"/>
              <a:t>went down to his house justified rather than the other: (the Pharisee)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Luke 18:14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46008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600E716B-4D51-1B12-3498-20CA1BE9C218}"/>
              </a:ext>
            </a:extLst>
          </p:cNvPr>
          <p:cNvSpPr/>
          <p:nvPr/>
        </p:nvSpPr>
        <p:spPr>
          <a:xfrm>
            <a:off x="-1" y="770468"/>
            <a:ext cx="9059333" cy="6265332"/>
          </a:xfrm>
          <a:prstGeom prst="irregularSeal2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Fighting pride within is not easy!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Humility is not valued by the world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It is looked upon as weakness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575672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</a:t>
            </a:r>
            <a:r>
              <a:rPr lang="en-US" dirty="0">
                <a:solidFill>
                  <a:srgbClr val="FFFF00"/>
                </a:solidFill>
              </a:rPr>
              <a:t>humility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proud</a:t>
            </a:r>
            <a:r>
              <a:rPr lang="en-US" dirty="0">
                <a:solidFill>
                  <a:schemeClr val="bg1"/>
                </a:solidFill>
              </a:rPr>
              <a:t>, and giveth grace to the </a:t>
            </a:r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rgbClr val="FFFF00"/>
                </a:solidFill>
              </a:rPr>
              <a:t>Humble</a:t>
            </a:r>
            <a:r>
              <a:rPr lang="en-US" dirty="0">
                <a:solidFill>
                  <a:schemeClr val="bg1"/>
                </a:solidFill>
              </a:rPr>
              <a:t> yourselves therefore under the mighty hand of God,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that he may exalt you in due time: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600E716B-4D51-1B12-3498-20CA1BE9C218}"/>
              </a:ext>
            </a:extLst>
          </p:cNvPr>
          <p:cNvSpPr/>
          <p:nvPr/>
        </p:nvSpPr>
        <p:spPr>
          <a:xfrm>
            <a:off x="-1" y="770468"/>
            <a:ext cx="9059333" cy="6265332"/>
          </a:xfrm>
          <a:prstGeom prst="irregularSeal2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Showing humility </a:t>
            </a:r>
          </a:p>
          <a:p>
            <a:pPr algn="ctr"/>
            <a:r>
              <a:rPr lang="en-US" sz="2800" dirty="0"/>
              <a:t>can make you feel </a:t>
            </a:r>
          </a:p>
          <a:p>
            <a:pPr algn="ctr"/>
            <a:r>
              <a:rPr lang="en-US" sz="2800" dirty="0"/>
              <a:t>vulnerable and anxious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7401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carrying a cross">
            <a:extLst>
              <a:ext uri="{FF2B5EF4-FFF2-40B4-BE49-F238E27FC236}">
                <a16:creationId xmlns:a16="http://schemas.microsoft.com/office/drawing/2014/main" id="{94EC96FA-F51B-0B30-7DBD-1D86D316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587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481ABF6-0D24-876B-97AF-98D3954C14BD}"/>
              </a:ext>
            </a:extLst>
          </p:cNvPr>
          <p:cNvSpPr/>
          <p:nvPr/>
        </p:nvSpPr>
        <p:spPr>
          <a:xfrm>
            <a:off x="152400" y="4461934"/>
            <a:ext cx="3877733" cy="1718734"/>
          </a:xfrm>
          <a:prstGeom prst="wedgeRectCallout">
            <a:avLst>
              <a:gd name="adj1" fmla="val -16952"/>
              <a:gd name="adj2" fmla="val -2451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Peter reminds his readers</a:t>
            </a:r>
          </a:p>
          <a:p>
            <a:pPr algn="ctr"/>
            <a:r>
              <a:rPr lang="en-US" sz="2000" dirty="0"/>
              <a:t>(and us of course)</a:t>
            </a:r>
          </a:p>
          <a:p>
            <a:pPr algn="ctr"/>
            <a:r>
              <a:rPr lang="en-US" sz="2000" dirty="0"/>
              <a:t>that no matter who is against you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God is for you!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5972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607FA1C-223F-FA03-0ED9-D08E78A30313}"/>
              </a:ext>
            </a:extLst>
          </p:cNvPr>
          <p:cNvSpPr/>
          <p:nvPr/>
        </p:nvSpPr>
        <p:spPr>
          <a:xfrm>
            <a:off x="2929467" y="2929466"/>
            <a:ext cx="4783666" cy="2218267"/>
          </a:xfrm>
          <a:prstGeom prst="wedgeRectCallout">
            <a:avLst>
              <a:gd name="adj1" fmla="val -59062"/>
              <a:gd name="adj2" fmla="val -1329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particular those who are younger!</a:t>
            </a:r>
          </a:p>
        </p:txBody>
      </p:sp>
    </p:spTree>
    <p:extLst>
      <p:ext uri="{BB962C8B-B14F-4D97-AF65-F5344CB8AC3E}">
        <p14:creationId xmlns:p14="http://schemas.microsoft.com/office/powerpoint/2010/main" val="17989619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carrying a cross">
            <a:extLst>
              <a:ext uri="{FF2B5EF4-FFF2-40B4-BE49-F238E27FC236}">
                <a16:creationId xmlns:a16="http://schemas.microsoft.com/office/drawing/2014/main" id="{94EC96FA-F51B-0B30-7DBD-1D86D316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587"/>
            <a:ext cx="9144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Casting all your care upon him; for he </a:t>
            </a:r>
            <a:r>
              <a:rPr lang="en-US" dirty="0" err="1">
                <a:solidFill>
                  <a:schemeClr val="bg1"/>
                </a:solidFill>
              </a:rPr>
              <a:t>careth</a:t>
            </a:r>
            <a:r>
              <a:rPr lang="en-US" dirty="0">
                <a:solidFill>
                  <a:schemeClr val="bg1"/>
                </a:solidFill>
              </a:rPr>
              <a:t> for you.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481ABF6-0D24-876B-97AF-98D3954C14BD}"/>
              </a:ext>
            </a:extLst>
          </p:cNvPr>
          <p:cNvSpPr/>
          <p:nvPr/>
        </p:nvSpPr>
        <p:spPr>
          <a:xfrm>
            <a:off x="93134" y="3572933"/>
            <a:ext cx="3242734" cy="965200"/>
          </a:xfrm>
          <a:prstGeom prst="wedgeRectCallout">
            <a:avLst>
              <a:gd name="adj1" fmla="val 30533"/>
              <a:gd name="adj2" fmla="val -3045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have anxious thoughts</a:t>
            </a:r>
            <a:endParaRPr lang="en-GB" sz="2000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711EA1D-78B7-E75F-6697-5EBD36F041BE}"/>
              </a:ext>
            </a:extLst>
          </p:cNvPr>
          <p:cNvSpPr/>
          <p:nvPr/>
        </p:nvSpPr>
        <p:spPr>
          <a:xfrm>
            <a:off x="5808132" y="3572933"/>
            <a:ext cx="3242734" cy="965200"/>
          </a:xfrm>
          <a:prstGeom prst="wedgeRectCallout">
            <a:avLst>
              <a:gd name="adj1" fmla="val -82319"/>
              <a:gd name="adj2" fmla="val -3089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 has loving care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68291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270932" y="0"/>
            <a:ext cx="8441267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Proverbs has a lot to say about pride:</a:t>
            </a:r>
          </a:p>
          <a:p>
            <a:pPr algn="ctr"/>
            <a:endParaRPr lang="en-US" dirty="0"/>
          </a:p>
          <a:p>
            <a:r>
              <a:rPr lang="en-US" sz="2000" dirty="0">
                <a:solidFill>
                  <a:srgbClr val="FFFF00"/>
                </a:solidFill>
              </a:rPr>
              <a:t>Proverbs 16v5: </a:t>
            </a:r>
            <a:r>
              <a:rPr lang="en-US" sz="2000" dirty="0"/>
              <a:t>Every one that is proud in heart </a:t>
            </a:r>
          </a:p>
          <a:p>
            <a:r>
              <a:rPr lang="en-US" sz="2000" dirty="0"/>
              <a:t>is an abomination to the LORD: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>
                <a:solidFill>
                  <a:srgbClr val="FFFF00"/>
                </a:solidFill>
              </a:rPr>
              <a:t>Proverbs 16v18: </a:t>
            </a:r>
            <a:r>
              <a:rPr lang="en-US" sz="2000" dirty="0"/>
              <a:t>Pride </a:t>
            </a:r>
            <a:r>
              <a:rPr lang="en-US" sz="2000" dirty="0" err="1"/>
              <a:t>goeth</a:t>
            </a:r>
            <a:r>
              <a:rPr lang="en-US" sz="2000" dirty="0"/>
              <a:t> before destruction,</a:t>
            </a:r>
            <a:br>
              <a:rPr lang="en-US" sz="2000" dirty="0"/>
            </a:br>
            <a:r>
              <a:rPr lang="en-US" sz="2000" dirty="0"/>
              <a:t>and an haughty spirit before a fall. </a:t>
            </a:r>
          </a:p>
          <a:p>
            <a:r>
              <a:rPr lang="en-US" sz="900" dirty="0"/>
              <a:t> </a:t>
            </a:r>
          </a:p>
          <a:p>
            <a:r>
              <a:rPr lang="en-US" sz="900" dirty="0"/>
              <a:t>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Proverbs 16v19: </a:t>
            </a:r>
            <a:r>
              <a:rPr lang="en-US" sz="2000" dirty="0"/>
              <a:t>Better it is to be of an humble spirit with the lowly,</a:t>
            </a:r>
            <a:br>
              <a:rPr lang="en-US" sz="2000" dirty="0"/>
            </a:br>
            <a:r>
              <a:rPr lang="en-US" sz="2000" dirty="0"/>
              <a:t>than to divide the spoil with the proud. </a:t>
            </a:r>
          </a:p>
          <a:p>
            <a:r>
              <a:rPr lang="en-US" sz="900" dirty="0"/>
              <a:t> </a:t>
            </a:r>
            <a:br>
              <a:rPr lang="en-US" sz="2000" dirty="0"/>
            </a:br>
            <a:r>
              <a:rPr lang="en-US" sz="2000" dirty="0">
                <a:solidFill>
                  <a:srgbClr val="FFFF00"/>
                </a:solidFill>
              </a:rPr>
              <a:t>Proverbs 28v25: </a:t>
            </a:r>
            <a:r>
              <a:rPr lang="en-US" sz="2000" dirty="0"/>
              <a:t>He that is of a proud heart </a:t>
            </a:r>
            <a:r>
              <a:rPr lang="en-US" sz="2000" dirty="0" err="1"/>
              <a:t>stirreth</a:t>
            </a:r>
            <a:r>
              <a:rPr lang="en-US" sz="2000" dirty="0"/>
              <a:t> up strife:</a:t>
            </a:r>
            <a:br>
              <a:rPr lang="en-US" sz="2000" dirty="0"/>
            </a:br>
            <a:r>
              <a:rPr lang="en-US" sz="900" dirty="0"/>
              <a:t>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Proverbs 6v16-17: </a:t>
            </a:r>
            <a:r>
              <a:rPr lang="en-US" sz="2000" dirty="0"/>
              <a:t>Six things doth the LORD hate:</a:t>
            </a:r>
            <a:br>
              <a:rPr lang="en-US" sz="2000" dirty="0"/>
            </a:br>
            <a:r>
              <a:rPr lang="en-US" sz="2000" dirty="0"/>
              <a:t>yea, seven are an abomination unto him: </a:t>
            </a:r>
            <a:br>
              <a:rPr lang="en-US" sz="2000" dirty="0"/>
            </a:br>
            <a:r>
              <a:rPr lang="en-US" sz="2000" dirty="0"/>
              <a:t>A proud look, a lying tongue….</a:t>
            </a:r>
          </a:p>
        </p:txBody>
      </p:sp>
    </p:spTree>
    <p:extLst>
      <p:ext uri="{BB962C8B-B14F-4D97-AF65-F5344CB8AC3E}">
        <p14:creationId xmlns:p14="http://schemas.microsoft.com/office/powerpoint/2010/main" val="17830860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1571DE2-40FA-1A10-CEE4-135F081BC862}"/>
              </a:ext>
            </a:extLst>
          </p:cNvPr>
          <p:cNvSpPr/>
          <p:nvPr/>
        </p:nvSpPr>
        <p:spPr>
          <a:xfrm>
            <a:off x="270932" y="0"/>
            <a:ext cx="8703735" cy="68580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There are many verses about Humility:</a:t>
            </a:r>
          </a:p>
          <a:p>
            <a:pPr algn="ctr"/>
            <a:endParaRPr lang="en-US" sz="2800" dirty="0"/>
          </a:p>
          <a:p>
            <a:pPr algn="ctr"/>
            <a:r>
              <a:rPr lang="en-US" sz="1200" dirty="0"/>
              <a:t> </a:t>
            </a:r>
          </a:p>
          <a:p>
            <a:r>
              <a:rPr lang="en-US" dirty="0">
                <a:solidFill>
                  <a:srgbClr val="FFFF00"/>
                </a:solidFill>
              </a:rPr>
              <a:t>2 Chronicles 7v14:</a:t>
            </a:r>
            <a:r>
              <a:rPr lang="en-US" dirty="0"/>
              <a:t> If my people, which are called by my name, </a:t>
            </a:r>
          </a:p>
          <a:p>
            <a:r>
              <a:rPr lang="en-US" dirty="0"/>
              <a:t>shall humble themselves, and pray… then will I hear from heaven </a:t>
            </a:r>
          </a:p>
          <a:p>
            <a:r>
              <a:rPr lang="en-US" sz="800" dirty="0"/>
              <a:t> </a:t>
            </a:r>
          </a:p>
          <a:p>
            <a:r>
              <a:rPr lang="en-US" dirty="0">
                <a:solidFill>
                  <a:srgbClr val="FFFF00"/>
                </a:solidFill>
              </a:rPr>
              <a:t>Psalm 9v12: </a:t>
            </a:r>
            <a:r>
              <a:rPr lang="en-US" dirty="0"/>
              <a:t>He </a:t>
            </a:r>
            <a:r>
              <a:rPr lang="en-US" dirty="0" err="1"/>
              <a:t>remembereth</a:t>
            </a:r>
            <a:r>
              <a:rPr lang="en-US" dirty="0"/>
              <a:t> them: he </a:t>
            </a:r>
            <a:r>
              <a:rPr lang="en-US" dirty="0" err="1"/>
              <a:t>forgetteth</a:t>
            </a:r>
            <a:r>
              <a:rPr lang="en-US" dirty="0"/>
              <a:t> not the cry of the humble. </a:t>
            </a:r>
          </a:p>
          <a:p>
            <a:r>
              <a:rPr lang="en-US" sz="800" dirty="0"/>
              <a:t> </a:t>
            </a:r>
          </a:p>
          <a:p>
            <a:r>
              <a:rPr lang="en-US" dirty="0">
                <a:solidFill>
                  <a:srgbClr val="FFFF00"/>
                </a:solidFill>
              </a:rPr>
              <a:t>Isaiah 57v15: </a:t>
            </a:r>
            <a:r>
              <a:rPr lang="en-US" dirty="0"/>
              <a:t>For thus saith the high and lofty One that </a:t>
            </a:r>
            <a:r>
              <a:rPr lang="en-US" dirty="0" err="1"/>
              <a:t>inhabiteth</a:t>
            </a:r>
            <a:r>
              <a:rPr lang="en-US" dirty="0"/>
              <a:t> eternity,</a:t>
            </a:r>
          </a:p>
          <a:p>
            <a:r>
              <a:rPr lang="en-US" dirty="0"/>
              <a:t>whose name is Holy; I dwell in the high and holy place, with him also that is of a contrite and humble spirit,</a:t>
            </a:r>
          </a:p>
          <a:p>
            <a:r>
              <a:rPr lang="en-US" sz="800" dirty="0"/>
              <a:t> </a:t>
            </a:r>
          </a:p>
          <a:p>
            <a:r>
              <a:rPr lang="en-US" dirty="0">
                <a:solidFill>
                  <a:srgbClr val="FFFF00"/>
                </a:solidFill>
              </a:rPr>
              <a:t>Matthew 18v4: </a:t>
            </a:r>
            <a:r>
              <a:rPr lang="en-US" dirty="0"/>
              <a:t>Whosoever therefore shall humble himself as this little child, </a:t>
            </a:r>
          </a:p>
          <a:p>
            <a:r>
              <a:rPr lang="en-US" dirty="0"/>
              <a:t>the same is greatest in the kingdom of heaven. </a:t>
            </a:r>
          </a:p>
          <a:p>
            <a:r>
              <a:rPr lang="en-US" sz="800" dirty="0"/>
              <a:t> </a:t>
            </a:r>
          </a:p>
          <a:p>
            <a:r>
              <a:rPr lang="en-US" dirty="0">
                <a:solidFill>
                  <a:srgbClr val="FFFF00"/>
                </a:solidFill>
              </a:rPr>
              <a:t>Matthew 23v12: </a:t>
            </a:r>
            <a:r>
              <a:rPr lang="en-US" dirty="0"/>
              <a:t>And whosoever shall exalt himself shall be abased; </a:t>
            </a:r>
          </a:p>
          <a:p>
            <a:r>
              <a:rPr lang="en-US" dirty="0"/>
              <a:t>and he that shall humble himself shall be exalted.</a:t>
            </a:r>
          </a:p>
        </p:txBody>
      </p:sp>
    </p:spTree>
    <p:extLst>
      <p:ext uri="{BB962C8B-B14F-4D97-AF65-F5344CB8AC3E}">
        <p14:creationId xmlns:p14="http://schemas.microsoft.com/office/powerpoint/2010/main" val="10694369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51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607FA1C-223F-FA03-0ED9-D08E78A30313}"/>
              </a:ext>
            </a:extLst>
          </p:cNvPr>
          <p:cNvSpPr/>
          <p:nvPr/>
        </p:nvSpPr>
        <p:spPr>
          <a:xfrm>
            <a:off x="2929467" y="2929466"/>
            <a:ext cx="4783666" cy="2218267"/>
          </a:xfrm>
          <a:prstGeom prst="wedgeRectCallout">
            <a:avLst>
              <a:gd name="adj1" fmla="val -39416"/>
              <a:gd name="adj2" fmla="val -1317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 tells them to obey </a:t>
            </a:r>
          </a:p>
          <a:p>
            <a:pPr algn="ctr"/>
            <a:r>
              <a:rPr lang="en-US" dirty="0"/>
              <a:t>and be subject to the elders.</a:t>
            </a:r>
          </a:p>
        </p:txBody>
      </p:sp>
    </p:spTree>
    <p:extLst>
      <p:ext uri="{BB962C8B-B14F-4D97-AF65-F5344CB8AC3E}">
        <p14:creationId xmlns:p14="http://schemas.microsoft.com/office/powerpoint/2010/main" val="154092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607FA1C-223F-FA03-0ED9-D08E78A30313}"/>
              </a:ext>
            </a:extLst>
          </p:cNvPr>
          <p:cNvSpPr/>
          <p:nvPr/>
        </p:nvSpPr>
        <p:spPr>
          <a:xfrm>
            <a:off x="2929467" y="2929466"/>
            <a:ext cx="4783666" cy="2218267"/>
          </a:xfrm>
          <a:prstGeom prst="wedgeRectCallout">
            <a:avLst>
              <a:gd name="adj1" fmla="val -39416"/>
              <a:gd name="adj2" fmla="val -1317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 tells them to obey </a:t>
            </a:r>
          </a:p>
          <a:p>
            <a:pPr algn="ctr"/>
            <a:r>
              <a:rPr lang="en-US" dirty="0"/>
              <a:t>and be subject to the elders.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A16C7135-0459-8ACC-D863-944B898F191A}"/>
              </a:ext>
            </a:extLst>
          </p:cNvPr>
          <p:cNvSpPr/>
          <p:nvPr/>
        </p:nvSpPr>
        <p:spPr>
          <a:xfrm>
            <a:off x="3886200" y="696371"/>
            <a:ext cx="4529666" cy="3536962"/>
          </a:xfrm>
          <a:prstGeom prst="irregularSeal1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Why does he press this?</a:t>
            </a:r>
          </a:p>
          <a:p>
            <a:pPr algn="ctr"/>
            <a:r>
              <a:rPr lang="en-US" sz="1600" dirty="0"/>
              <a:t>Why wouldn’t they submit?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0234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D15C2-1CBF-9844-70EF-0E1CD646C42E}"/>
              </a:ext>
            </a:extLst>
          </p:cNvPr>
          <p:cNvSpPr txBox="1"/>
          <p:nvPr/>
        </p:nvSpPr>
        <p:spPr>
          <a:xfrm>
            <a:off x="0" y="15117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 Peter 5:5-7 </a:t>
            </a:r>
            <a:endParaRPr lang="en-GB" sz="2400" b="1" dirty="0">
              <a:solidFill>
                <a:srgbClr val="FFFF00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Likewise, ye younger, submit yourselves unto the elder. 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Yea, all of you be subject one to another, and be clothed with humility: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God </a:t>
            </a:r>
            <a:r>
              <a:rPr lang="en-US" dirty="0" err="1">
                <a:solidFill>
                  <a:schemeClr val="bg1"/>
                </a:solidFill>
              </a:rPr>
              <a:t>resisteth</a:t>
            </a:r>
            <a:r>
              <a:rPr lang="en-US" dirty="0">
                <a:solidFill>
                  <a:schemeClr val="bg1"/>
                </a:solidFill>
              </a:rPr>
              <a:t> the proud, and giveth grace to the humble.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339D77A-4B3D-F6D4-0A7F-634F171CA2EE}"/>
              </a:ext>
            </a:extLst>
          </p:cNvPr>
          <p:cNvSpPr/>
          <p:nvPr/>
        </p:nvSpPr>
        <p:spPr>
          <a:xfrm>
            <a:off x="2929467" y="2929466"/>
            <a:ext cx="4783666" cy="2218267"/>
          </a:xfrm>
          <a:prstGeom prst="wedgeRectCallout">
            <a:avLst>
              <a:gd name="adj1" fmla="val -43310"/>
              <a:gd name="adj2" fmla="val -932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Peter identifies</a:t>
            </a:r>
          </a:p>
          <a:p>
            <a:pPr algn="ctr"/>
            <a:r>
              <a:rPr lang="en-US" sz="2800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70079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5578</TotalTime>
  <Words>4736</Words>
  <Application>Microsoft Office PowerPoint</Application>
  <PresentationFormat>On-screen Show (4:3)</PresentationFormat>
  <Paragraphs>742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Lawerence McHugh</dc:creator>
  <cp:lastModifiedBy>Lawerence McHugh</cp:lastModifiedBy>
  <cp:revision>358</cp:revision>
  <cp:lastPrinted>2024-03-16T10:04:45Z</cp:lastPrinted>
  <dcterms:created xsi:type="dcterms:W3CDTF">2023-12-31T21:15:46Z</dcterms:created>
  <dcterms:modified xsi:type="dcterms:W3CDTF">2024-05-11T09:36:47Z</dcterms:modified>
</cp:coreProperties>
</file>