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546" r:id="rId3"/>
    <p:sldId id="590" r:id="rId4"/>
    <p:sldId id="586" r:id="rId5"/>
    <p:sldId id="592" r:id="rId6"/>
    <p:sldId id="594" r:id="rId7"/>
    <p:sldId id="593" r:id="rId8"/>
    <p:sldId id="604" r:id="rId9"/>
    <p:sldId id="676" r:id="rId10"/>
    <p:sldId id="677" r:id="rId11"/>
    <p:sldId id="678" r:id="rId12"/>
    <p:sldId id="680" r:id="rId13"/>
    <p:sldId id="679" r:id="rId14"/>
    <p:sldId id="681" r:id="rId15"/>
    <p:sldId id="682" r:id="rId16"/>
    <p:sldId id="683" r:id="rId17"/>
    <p:sldId id="684" r:id="rId18"/>
    <p:sldId id="685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33" r:id="rId40"/>
    <p:sldId id="627" r:id="rId41"/>
    <p:sldId id="591" r:id="rId42"/>
    <p:sldId id="675" r:id="rId43"/>
    <p:sldId id="629" r:id="rId44"/>
    <p:sldId id="637" r:id="rId45"/>
    <p:sldId id="639" r:id="rId46"/>
    <p:sldId id="630" r:id="rId47"/>
    <p:sldId id="638" r:id="rId48"/>
    <p:sldId id="631" r:id="rId49"/>
    <p:sldId id="632" r:id="rId50"/>
    <p:sldId id="640" r:id="rId51"/>
    <p:sldId id="642" r:id="rId52"/>
    <p:sldId id="714" r:id="rId53"/>
    <p:sldId id="647" r:id="rId54"/>
    <p:sldId id="643" r:id="rId55"/>
    <p:sldId id="686" r:id="rId56"/>
    <p:sldId id="645" r:id="rId57"/>
    <p:sldId id="687" r:id="rId58"/>
    <p:sldId id="646" r:id="rId59"/>
    <p:sldId id="689" r:id="rId60"/>
    <p:sldId id="648" r:id="rId61"/>
    <p:sldId id="641" r:id="rId62"/>
    <p:sldId id="653" r:id="rId63"/>
    <p:sldId id="690" r:id="rId64"/>
    <p:sldId id="654" r:id="rId65"/>
    <p:sldId id="691" r:id="rId66"/>
    <p:sldId id="655" r:id="rId67"/>
    <p:sldId id="656" r:id="rId68"/>
    <p:sldId id="652" r:id="rId69"/>
    <p:sldId id="657" r:id="rId70"/>
    <p:sldId id="692" r:id="rId71"/>
    <p:sldId id="658" r:id="rId72"/>
    <p:sldId id="659" r:id="rId73"/>
    <p:sldId id="660" r:id="rId74"/>
    <p:sldId id="661" r:id="rId75"/>
    <p:sldId id="715" r:id="rId76"/>
    <p:sldId id="693" r:id="rId77"/>
    <p:sldId id="695" r:id="rId78"/>
    <p:sldId id="696" r:id="rId79"/>
    <p:sldId id="694" r:id="rId80"/>
    <p:sldId id="663" r:id="rId81"/>
    <p:sldId id="664" r:id="rId82"/>
    <p:sldId id="665" r:id="rId83"/>
    <p:sldId id="674" r:id="rId84"/>
    <p:sldId id="706" r:id="rId85"/>
    <p:sldId id="697" r:id="rId86"/>
    <p:sldId id="698" r:id="rId87"/>
    <p:sldId id="699" r:id="rId88"/>
    <p:sldId id="700" r:id="rId89"/>
    <p:sldId id="701" r:id="rId90"/>
    <p:sldId id="702" r:id="rId91"/>
    <p:sldId id="703" r:id="rId92"/>
    <p:sldId id="704" r:id="rId93"/>
    <p:sldId id="705" r:id="rId94"/>
    <p:sldId id="707" r:id="rId95"/>
    <p:sldId id="709" r:id="rId96"/>
    <p:sldId id="713" r:id="rId97"/>
    <p:sldId id="710" r:id="rId98"/>
    <p:sldId id="711" r:id="rId99"/>
    <p:sldId id="712" r:id="rId100"/>
    <p:sldId id="708" r:id="rId101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5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3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C9FF-31B3-43B8-8C6F-F244E112C15B}" type="datetimeFigureOut">
              <a:rPr lang="en-GB" smtClean="0"/>
              <a:pPr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7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38158-BF24-236A-501E-F3D8469173DD}"/>
              </a:ext>
            </a:extLst>
          </p:cNvPr>
          <p:cNvSpPr txBox="1"/>
          <p:nvPr/>
        </p:nvSpPr>
        <p:spPr>
          <a:xfrm>
            <a:off x="0" y="939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Bible Study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</a:rPr>
              <a:t>1</a:t>
            </a:r>
            <a:r>
              <a:rPr lang="en-US" sz="9600" baseline="30000" dirty="0">
                <a:solidFill>
                  <a:schemeClr val="bg1"/>
                </a:solidFill>
              </a:rPr>
              <a:t>st</a:t>
            </a:r>
            <a:r>
              <a:rPr lang="en-US" sz="9600" dirty="0">
                <a:solidFill>
                  <a:schemeClr val="bg1"/>
                </a:solidFill>
              </a:rPr>
              <a:t> Peter</a:t>
            </a:r>
          </a:p>
        </p:txBody>
      </p:sp>
    </p:spTree>
    <p:extLst>
      <p:ext uri="{BB962C8B-B14F-4D97-AF65-F5344CB8AC3E}">
        <p14:creationId xmlns:p14="http://schemas.microsoft.com/office/powerpoint/2010/main" val="14829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0301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83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591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028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spoken evil of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238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spoken evil of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going through fiery trials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96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spoken evil of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going through fiery trials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reproached for the name of Christ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122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spoken evil of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going through fiery trials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reproached for the name of Christ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as Christians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05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spoken evil of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going through fiery trials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reproached for the name of Christ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as Christians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according to the will of God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88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called evildoers by their </a:t>
            </a:r>
            <a:r>
              <a:rPr lang="en-US" sz="2000" dirty="0" err="1"/>
              <a:t>neighbours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righteousness' sake – </a:t>
            </a:r>
            <a:r>
              <a:rPr lang="en-US" sz="2000" dirty="0">
                <a:solidFill>
                  <a:srgbClr val="FFFF00"/>
                </a:solidFill>
              </a:rPr>
              <a:t>ch.2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for well doing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spoken evil of – </a:t>
            </a:r>
            <a:r>
              <a:rPr lang="en-US" sz="2000" dirty="0">
                <a:solidFill>
                  <a:srgbClr val="FFFF00"/>
                </a:solidFill>
              </a:rPr>
              <a:t>ch.3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going through fiery trials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reproached for the name of Christ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as Christians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suffering according to the will of God – </a:t>
            </a:r>
            <a:r>
              <a:rPr lang="en-US" sz="2000" dirty="0">
                <a:solidFill>
                  <a:srgbClr val="FFFF00"/>
                </a:solidFill>
              </a:rPr>
              <a:t>ch.4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Their enemy as a roaring lion, was seeking to devour them – </a:t>
            </a:r>
            <a:r>
              <a:rPr lang="en-US" sz="2000" dirty="0">
                <a:solidFill>
                  <a:srgbClr val="FFFF00"/>
                </a:solidFill>
              </a:rPr>
              <a:t>ch.5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9CDB8-2F40-6292-BFAB-ABA379BB8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4950" y="3081867"/>
            <a:ext cx="2057449" cy="21417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2089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8869"/>
              <a:gd name="adj2" fmla="val -480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Yet despite their difficulties, Peter exhorts the saints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0461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God of all grace, who hath called us unto his eternal glory by Christ Jesus, after that ye have suffered a while, make you perfect, stablish, strengthen, settle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Silvanus, a faithful brother unto you, as I suppose, I have written briefly, exhorting, and testifying that this is the true grace of God wherein ye stand.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The </a:t>
            </a:r>
            <a:r>
              <a:rPr lang="en-US" sz="2000" i="1" dirty="0">
                <a:solidFill>
                  <a:schemeClr val="bg1"/>
                </a:solidFill>
              </a:rPr>
              <a:t>church that is </a:t>
            </a:r>
            <a:r>
              <a:rPr lang="en-US" sz="2000" dirty="0">
                <a:solidFill>
                  <a:schemeClr val="bg1"/>
                </a:solidFill>
              </a:rPr>
              <a:t>at Babylon,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Marcus my son.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06398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685"/>
              <a:gd name="adj2" fmla="val -1281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Despite their difficulties, Peter exhorts the saints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up: </a:t>
            </a:r>
            <a:r>
              <a:rPr lang="en-US" sz="2000" dirty="0"/>
              <a:t>to the God of all grace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38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1429"/>
              <a:gd name="adj2" fmla="val -1158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Despite their difficulties, Peter exhorts the saints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up: </a:t>
            </a:r>
            <a:r>
              <a:rPr lang="en-US" sz="2000" dirty="0"/>
              <a:t>to the God of all grace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back: </a:t>
            </a:r>
            <a:r>
              <a:rPr lang="en-US" sz="2000" dirty="0"/>
              <a:t>and remember that He has called them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667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9787"/>
              <a:gd name="adj2" fmla="val -1166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Despite their difficulties, Peter exhorts the saints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up: </a:t>
            </a:r>
            <a:r>
              <a:rPr lang="en-US" sz="2000" dirty="0"/>
              <a:t>to the God of all grace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back: </a:t>
            </a:r>
            <a:r>
              <a:rPr lang="en-US" sz="2000" dirty="0"/>
              <a:t>and remember that He has called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ahead: </a:t>
            </a:r>
            <a:r>
              <a:rPr lang="en-US" sz="2000" dirty="0"/>
              <a:t>and recognize the coming glory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1463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38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Despite their difficulties, Peter exhorts the saints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up: 	     </a:t>
            </a:r>
            <a:r>
              <a:rPr lang="en-US" sz="2000" dirty="0"/>
              <a:t>to the God of all grace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back:    </a:t>
            </a:r>
            <a:r>
              <a:rPr lang="en-US" sz="2000" dirty="0"/>
              <a:t>and remember that He has called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ahead: </a:t>
            </a:r>
            <a:r>
              <a:rPr lang="en-US" sz="2000" dirty="0"/>
              <a:t>and recognize the coming glory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within: </a:t>
            </a:r>
            <a:r>
              <a:rPr lang="en-US" sz="2000" dirty="0"/>
              <a:t>to see how God is equipping them through their difficulties</a:t>
            </a:r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7139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Despite their difficulties, Peter exhorts the saints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726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exhorts the saints, despite their difficulties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F0214E5-C6C1-E089-9CB0-5BDBE801B8E9}"/>
              </a:ext>
            </a:extLst>
          </p:cNvPr>
          <p:cNvSpPr/>
          <p:nvPr/>
        </p:nvSpPr>
        <p:spPr>
          <a:xfrm rot="16200000">
            <a:off x="2593268" y="1374472"/>
            <a:ext cx="5888525" cy="3706929"/>
          </a:xfrm>
          <a:prstGeom prst="curvedUpArrow">
            <a:avLst>
              <a:gd name="adj1" fmla="val 25000"/>
              <a:gd name="adj2" fmla="val 55152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C0E70919-65DF-D3DF-1FA4-9522C21A0374}"/>
              </a:ext>
            </a:extLst>
          </p:cNvPr>
          <p:cNvSpPr/>
          <p:nvPr/>
        </p:nvSpPr>
        <p:spPr>
          <a:xfrm>
            <a:off x="291402" y="1795225"/>
            <a:ext cx="5241197" cy="382714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plans</a:t>
            </a:r>
          </a:p>
          <a:p>
            <a:pPr algn="ctr"/>
            <a:r>
              <a:rPr lang="en-US" dirty="0"/>
              <a:t>were based on God’s unmerited </a:t>
            </a:r>
            <a:r>
              <a:rPr lang="en-US" dirty="0" err="1"/>
              <a:t>favour</a:t>
            </a:r>
            <a:endParaRPr lang="en-US" dirty="0"/>
          </a:p>
          <a:p>
            <a:pPr algn="ctr"/>
            <a:r>
              <a:rPr lang="en-US" dirty="0"/>
              <a:t>to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935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exhorts the saints, despite their difficulties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F0214E5-C6C1-E089-9CB0-5BDBE801B8E9}"/>
              </a:ext>
            </a:extLst>
          </p:cNvPr>
          <p:cNvSpPr/>
          <p:nvPr/>
        </p:nvSpPr>
        <p:spPr>
          <a:xfrm rot="16717239">
            <a:off x="3061901" y="1795721"/>
            <a:ext cx="5467835" cy="3860649"/>
          </a:xfrm>
          <a:prstGeom prst="curvedUpArrow">
            <a:avLst>
              <a:gd name="adj1" fmla="val 25000"/>
              <a:gd name="adj2" fmla="val 45821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08C5A719-44BF-5516-B75A-7E800B7803BA}"/>
              </a:ext>
            </a:extLst>
          </p:cNvPr>
          <p:cNvSpPr/>
          <p:nvPr/>
        </p:nvSpPr>
        <p:spPr>
          <a:xfrm>
            <a:off x="291402" y="1795225"/>
            <a:ext cx="5241197" cy="382714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plans</a:t>
            </a:r>
          </a:p>
          <a:p>
            <a:pPr algn="ctr"/>
            <a:r>
              <a:rPr lang="en-US" dirty="0"/>
              <a:t>were not temporary</a:t>
            </a:r>
          </a:p>
          <a:p>
            <a:pPr algn="ctr"/>
            <a:r>
              <a:rPr lang="en-US" dirty="0"/>
              <a:t>but were for eternity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01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exhorts the saints, despite their difficulties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F0214E5-C6C1-E089-9CB0-5BDBE801B8E9}"/>
              </a:ext>
            </a:extLst>
          </p:cNvPr>
          <p:cNvSpPr/>
          <p:nvPr/>
        </p:nvSpPr>
        <p:spPr>
          <a:xfrm rot="16717239">
            <a:off x="3182651" y="1951709"/>
            <a:ext cx="5203672" cy="3860649"/>
          </a:xfrm>
          <a:prstGeom prst="curvedUpArrow">
            <a:avLst>
              <a:gd name="adj1" fmla="val 25000"/>
              <a:gd name="adj2" fmla="val 45821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E23E0C09-5665-F538-6CA2-23C2A90C6ADA}"/>
              </a:ext>
            </a:extLst>
          </p:cNvPr>
          <p:cNvSpPr/>
          <p:nvPr/>
        </p:nvSpPr>
        <p:spPr>
          <a:xfrm>
            <a:off x="291402" y="1795225"/>
            <a:ext cx="5241197" cy="382714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plans</a:t>
            </a:r>
          </a:p>
          <a:p>
            <a:pPr algn="ctr"/>
            <a:r>
              <a:rPr lang="en-US" dirty="0"/>
              <a:t>involved everything they were going through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25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exhorts the saints, despite their difficulties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F0214E5-C6C1-E089-9CB0-5BDBE801B8E9}"/>
              </a:ext>
            </a:extLst>
          </p:cNvPr>
          <p:cNvSpPr/>
          <p:nvPr/>
        </p:nvSpPr>
        <p:spPr>
          <a:xfrm rot="16717239">
            <a:off x="4120100" y="2627787"/>
            <a:ext cx="4774257" cy="3008514"/>
          </a:xfrm>
          <a:prstGeom prst="curvedUpArrow">
            <a:avLst>
              <a:gd name="adj1" fmla="val 25000"/>
              <a:gd name="adj2" fmla="val 45821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350B3E53-0ADC-3D20-79B0-852E7212EBC3}"/>
              </a:ext>
            </a:extLst>
          </p:cNvPr>
          <p:cNvSpPr/>
          <p:nvPr/>
        </p:nvSpPr>
        <p:spPr>
          <a:xfrm>
            <a:off x="333736" y="2362492"/>
            <a:ext cx="5241197" cy="3827149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plans</a:t>
            </a:r>
          </a:p>
          <a:p>
            <a:pPr algn="ctr"/>
            <a:r>
              <a:rPr lang="en-US" dirty="0"/>
              <a:t>would result in</a:t>
            </a:r>
          </a:p>
          <a:p>
            <a:pPr algn="ctr"/>
            <a:r>
              <a:rPr lang="en-US" dirty="0"/>
              <a:t>the most glorious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686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exhorts the saints, despite their difficulties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F0214E5-C6C1-E089-9CB0-5BDBE801B8E9}"/>
              </a:ext>
            </a:extLst>
          </p:cNvPr>
          <p:cNvSpPr/>
          <p:nvPr/>
        </p:nvSpPr>
        <p:spPr>
          <a:xfrm rot="15375291">
            <a:off x="5825929" y="559999"/>
            <a:ext cx="1245952" cy="1871718"/>
          </a:xfrm>
          <a:prstGeom prst="curvedUpArrow">
            <a:avLst>
              <a:gd name="adj1" fmla="val 25000"/>
              <a:gd name="adj2" fmla="val 45821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350B3E53-0ADC-3D20-79B0-852E7212EBC3}"/>
              </a:ext>
            </a:extLst>
          </p:cNvPr>
          <p:cNvSpPr/>
          <p:nvPr/>
        </p:nvSpPr>
        <p:spPr>
          <a:xfrm>
            <a:off x="333736" y="2192868"/>
            <a:ext cx="7785797" cy="3996774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God was doing in them now</a:t>
            </a:r>
          </a:p>
          <a:p>
            <a:pPr algn="ctr"/>
            <a:r>
              <a:rPr lang="en-US" sz="2000" dirty="0"/>
              <a:t>would be completed in eternity!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7127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13873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5342"/>
              <a:gd name="adj2" fmla="val -82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Peter exhorts the saints, despite their difficulties to: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Remember that God has glorious plans for them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F0214E5-C6C1-E089-9CB0-5BDBE801B8E9}"/>
              </a:ext>
            </a:extLst>
          </p:cNvPr>
          <p:cNvSpPr/>
          <p:nvPr/>
        </p:nvSpPr>
        <p:spPr>
          <a:xfrm rot="15375291">
            <a:off x="5825929" y="559999"/>
            <a:ext cx="1245952" cy="1871718"/>
          </a:xfrm>
          <a:prstGeom prst="curvedUpArrow">
            <a:avLst>
              <a:gd name="adj1" fmla="val 25000"/>
              <a:gd name="adj2" fmla="val 45821"/>
              <a:gd name="adj3" fmla="val 2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350B3E53-0ADC-3D20-79B0-852E7212EBC3}"/>
              </a:ext>
            </a:extLst>
          </p:cNvPr>
          <p:cNvSpPr/>
          <p:nvPr/>
        </p:nvSpPr>
        <p:spPr>
          <a:xfrm>
            <a:off x="333736" y="2192867"/>
            <a:ext cx="7785797" cy="4495800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There was a divine process </a:t>
            </a:r>
          </a:p>
          <a:p>
            <a:pPr algn="ctr"/>
            <a:r>
              <a:rPr lang="en-US" sz="2000" dirty="0"/>
              <a:t>going on in their lives</a:t>
            </a:r>
          </a:p>
          <a:p>
            <a:pPr algn="ctr"/>
            <a:r>
              <a:rPr lang="en-US" sz="2000" dirty="0"/>
              <a:t>changing them into </a:t>
            </a:r>
          </a:p>
          <a:p>
            <a:pPr algn="ctr"/>
            <a:r>
              <a:rPr lang="en-US" sz="2000" dirty="0"/>
              <a:t>what God wanted them to be:</a:t>
            </a:r>
          </a:p>
          <a:p>
            <a:pPr algn="ctr"/>
            <a:r>
              <a:rPr lang="en-US" sz="2000" dirty="0"/>
              <a:t>Perfect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2113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3690383-89C4-C77D-07DF-756B082EC08C}"/>
              </a:ext>
            </a:extLst>
          </p:cNvPr>
          <p:cNvSpPr/>
          <p:nvPr/>
        </p:nvSpPr>
        <p:spPr>
          <a:xfrm>
            <a:off x="1854200" y="2421467"/>
            <a:ext cx="338667" cy="1473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599698A-6BA7-A9C6-E853-B18B757E5DCF}"/>
              </a:ext>
            </a:extLst>
          </p:cNvPr>
          <p:cNvSpPr/>
          <p:nvPr/>
        </p:nvSpPr>
        <p:spPr>
          <a:xfrm>
            <a:off x="2667000" y="2421467"/>
            <a:ext cx="338667" cy="1473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704BE9C-D46F-5E8B-0CC4-D74690B7776D}"/>
              </a:ext>
            </a:extLst>
          </p:cNvPr>
          <p:cNvSpPr/>
          <p:nvPr/>
        </p:nvSpPr>
        <p:spPr>
          <a:xfrm>
            <a:off x="3725333" y="2421467"/>
            <a:ext cx="338667" cy="1473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FBF0A2A-5EA7-257D-EC9D-3B8D22003C46}"/>
              </a:ext>
            </a:extLst>
          </p:cNvPr>
          <p:cNvSpPr/>
          <p:nvPr/>
        </p:nvSpPr>
        <p:spPr>
          <a:xfrm>
            <a:off x="4783666" y="2421467"/>
            <a:ext cx="338667" cy="1473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40028"/>
              <a:gd name="adj2" fmla="val -451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divine process that is going on </a:t>
            </a:r>
          </a:p>
          <a:p>
            <a:pPr algn="ctr"/>
            <a:r>
              <a:rPr lang="en-US" sz="2800" dirty="0"/>
              <a:t>in the life of every believer</a:t>
            </a:r>
          </a:p>
          <a:p>
            <a:pPr algn="ctr"/>
            <a:r>
              <a:rPr lang="en-US" sz="2800" dirty="0"/>
              <a:t>is described in these 4 words: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Perfect – Stablish – Strengthen - Settle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1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God of all grace,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called us unto his eternal glory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a while,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(ESV)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after you have suffered a little while, the God of all grace,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has called you to his eternal glory in Christ,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will himself </a:t>
            </a:r>
            <a:r>
              <a:rPr lang="en-US" sz="2000" dirty="0">
                <a:solidFill>
                  <a:schemeClr val="accent2"/>
                </a:solidFill>
              </a:rPr>
              <a:t>restore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accent2"/>
                </a:solidFill>
              </a:rPr>
              <a:t>confirm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accent2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and </a:t>
            </a:r>
            <a:r>
              <a:rPr lang="en-US" sz="2000" dirty="0">
                <a:solidFill>
                  <a:schemeClr val="accent2"/>
                </a:solidFill>
              </a:rPr>
              <a:t>establish</a:t>
            </a:r>
            <a:r>
              <a:rPr lang="en-US" sz="2000" dirty="0">
                <a:solidFill>
                  <a:schemeClr val="bg1"/>
                </a:solidFill>
              </a:rPr>
              <a:t> you.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073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782"/>
              <a:gd name="adj2" fmla="val -943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g2675. κατα</a:t>
            </a:r>
            <a:r>
              <a:rPr lang="en-US" dirty="0" err="1">
                <a:solidFill>
                  <a:schemeClr val="bg1"/>
                </a:solidFill>
              </a:rPr>
              <a:t>ρτίζω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katartizo</a:t>
            </a:r>
            <a:r>
              <a:rPr lang="en-US" dirty="0">
                <a:solidFill>
                  <a:schemeClr val="bg1"/>
                </a:solidFill>
              </a:rPr>
              <a:t>̄; to complete thoroughly, i.e. repair or adjust: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AV (13) - perfect 6, mend 2, restore 1 + others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to mend (what has been broken or rent),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to repair, complete, to make one what he ought to be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The word is used of the disciples mending their nets – Matt 4:21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Also of someone who has sinned being restored – Gal 6:1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The meaning is to bring to perfection or completion – the end result!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92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21188"/>
              <a:gd name="adj2" fmla="val -943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g4741. </a:t>
            </a:r>
            <a:r>
              <a:rPr lang="en-US" dirty="0" err="1">
                <a:solidFill>
                  <a:schemeClr val="bg1"/>
                </a:solidFill>
              </a:rPr>
              <a:t>στηρίζω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stērizo</a:t>
            </a:r>
            <a:r>
              <a:rPr lang="en-US" dirty="0">
                <a:solidFill>
                  <a:schemeClr val="bg1"/>
                </a:solidFill>
              </a:rPr>
              <a:t>̄; to set fast, (figuratively) to confirm: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AV (13) - stablish 6, establish 3, strengthen 2, fix 1, </a:t>
            </a:r>
            <a:r>
              <a:rPr lang="en-US" dirty="0" err="1">
                <a:solidFill>
                  <a:schemeClr val="bg1"/>
                </a:solidFill>
              </a:rPr>
              <a:t>stedfastly</a:t>
            </a:r>
            <a:r>
              <a:rPr lang="en-US" dirty="0">
                <a:solidFill>
                  <a:schemeClr val="bg1"/>
                </a:solidFill>
              </a:rPr>
              <a:t> set 1;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to make stable, place firmly, set fast, fix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to confirm, one's mind.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Literally means established so well that nothing can move it.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6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10077"/>
              <a:gd name="adj2" fmla="val -9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g4599. </a:t>
            </a:r>
            <a:r>
              <a:rPr lang="en-US" dirty="0" err="1">
                <a:solidFill>
                  <a:schemeClr val="bg1"/>
                </a:solidFill>
              </a:rPr>
              <a:t>σθενόω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sthenoo</a:t>
            </a:r>
            <a:r>
              <a:rPr lang="en-US" dirty="0">
                <a:solidFill>
                  <a:schemeClr val="bg1"/>
                </a:solidFill>
              </a:rPr>
              <a:t>̄; bodily vigor; to strengthen,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AV (1) - strengthen 1;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to make strong, strengthen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06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3933"/>
              <a:gd name="adj2" fmla="val -95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g2311. </a:t>
            </a:r>
            <a:r>
              <a:rPr lang="en-US" dirty="0" err="1">
                <a:solidFill>
                  <a:schemeClr val="bg1"/>
                </a:solidFill>
              </a:rPr>
              <a:t>θεμελιόω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themelioo</a:t>
            </a:r>
            <a:r>
              <a:rPr lang="en-US" dirty="0">
                <a:solidFill>
                  <a:schemeClr val="bg1"/>
                </a:solidFill>
              </a:rPr>
              <a:t>̄; to lay a basis for, i.e. to erect, or consolidate: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AV (6) - found 2, ground 2, lay the foundation 1, settle 1;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to lay </a:t>
            </a:r>
            <a:r>
              <a:rPr lang="en-US">
                <a:solidFill>
                  <a:schemeClr val="bg1"/>
                </a:solidFill>
              </a:rPr>
              <a:t>the foundation, </a:t>
            </a:r>
            <a:r>
              <a:rPr lang="en-US" dirty="0">
                <a:solidFill>
                  <a:schemeClr val="bg1"/>
                </a:solidFill>
              </a:rPr>
              <a:t>to ground, to settle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to make stable, establish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82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879"/>
              <a:gd name="adj2" fmla="val -923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This is God’s long term plan for every believer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Perfect</a:t>
            </a:r>
            <a:r>
              <a:rPr lang="en-US" dirty="0">
                <a:solidFill>
                  <a:schemeClr val="bg1"/>
                </a:solidFill>
              </a:rPr>
              <a:t>: that there remain no defect in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Stablish</a:t>
            </a:r>
            <a:r>
              <a:rPr lang="en-US" dirty="0">
                <a:solidFill>
                  <a:schemeClr val="bg1"/>
                </a:solidFill>
              </a:rPr>
              <a:t>: that nothing shake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Strengthen</a:t>
            </a:r>
            <a:r>
              <a:rPr lang="en-US" dirty="0">
                <a:solidFill>
                  <a:schemeClr val="bg1"/>
                </a:solidFill>
              </a:rPr>
              <a:t>: that you may be become stronger.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Settle</a:t>
            </a:r>
            <a:r>
              <a:rPr lang="en-US" dirty="0">
                <a:solidFill>
                  <a:schemeClr val="bg1"/>
                </a:solidFill>
              </a:rPr>
              <a:t>: to give you a solid foundation.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77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3266BE9-FD3B-04BB-71B5-9685FF5FC6AC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879"/>
              <a:gd name="adj2" fmla="val -923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This is God’s long term plan for every believer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Perfect</a:t>
            </a:r>
            <a:r>
              <a:rPr lang="en-US" dirty="0">
                <a:solidFill>
                  <a:schemeClr val="bg1"/>
                </a:solidFill>
              </a:rPr>
              <a:t>: that there remain no defect in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Stablish</a:t>
            </a:r>
            <a:r>
              <a:rPr lang="en-US" dirty="0">
                <a:solidFill>
                  <a:schemeClr val="bg1"/>
                </a:solidFill>
              </a:rPr>
              <a:t>: that nothing shake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Strengthen</a:t>
            </a:r>
            <a:r>
              <a:rPr lang="en-US" dirty="0">
                <a:solidFill>
                  <a:schemeClr val="bg1"/>
                </a:solidFill>
              </a:rPr>
              <a:t>: that you may be become stronger.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Settle</a:t>
            </a:r>
            <a:r>
              <a:rPr lang="en-US" dirty="0">
                <a:solidFill>
                  <a:schemeClr val="bg1"/>
                </a:solidFill>
              </a:rPr>
              <a:t>: to give you a solid foundation.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order </a:t>
            </a:r>
          </a:p>
          <a:p>
            <a:pPr algn="ctr"/>
            <a:r>
              <a:rPr lang="en-US" dirty="0"/>
              <a:t>of these 4 words </a:t>
            </a:r>
          </a:p>
          <a:p>
            <a:pPr algn="ctr"/>
            <a:r>
              <a:rPr lang="en-US" dirty="0"/>
              <a:t>is interesting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242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3266BE9-FD3B-04BB-71B5-9685FF5FC6AC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879"/>
              <a:gd name="adj2" fmla="val -923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This is God’s long term plan for every believer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Perfect</a:t>
            </a:r>
            <a:r>
              <a:rPr lang="en-US" dirty="0">
                <a:solidFill>
                  <a:schemeClr val="bg1"/>
                </a:solidFill>
              </a:rPr>
              <a:t>: that there remain no defect in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Stablish</a:t>
            </a:r>
            <a:r>
              <a:rPr lang="en-US" dirty="0">
                <a:solidFill>
                  <a:schemeClr val="bg1"/>
                </a:solidFill>
              </a:rPr>
              <a:t>: that nothing shake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Strengthen</a:t>
            </a:r>
            <a:r>
              <a:rPr lang="en-US" dirty="0">
                <a:solidFill>
                  <a:schemeClr val="bg1"/>
                </a:solidFill>
              </a:rPr>
              <a:t>: that you may be become stronger.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Settle</a:t>
            </a:r>
            <a:r>
              <a:rPr lang="en-US" dirty="0">
                <a:solidFill>
                  <a:schemeClr val="bg1"/>
                </a:solidFill>
              </a:rPr>
              <a:t>: to give you a solid foundation.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Peter is noting them from God’s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88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295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589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This is God’s long term plan for every believer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Perfect</a:t>
            </a:r>
            <a:r>
              <a:rPr lang="en-US" dirty="0">
                <a:solidFill>
                  <a:schemeClr val="bg1"/>
                </a:solidFill>
              </a:rPr>
              <a:t>: that there remain no defect in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Stablish</a:t>
            </a:r>
            <a:r>
              <a:rPr lang="en-US" dirty="0">
                <a:solidFill>
                  <a:schemeClr val="bg1"/>
                </a:solidFill>
              </a:rPr>
              <a:t>: that nothing shake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Strengthen</a:t>
            </a:r>
            <a:r>
              <a:rPr lang="en-US" dirty="0">
                <a:solidFill>
                  <a:schemeClr val="bg1"/>
                </a:solidFill>
              </a:rPr>
              <a:t>: that you may be become stronger.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Settle</a:t>
            </a:r>
            <a:r>
              <a:rPr lang="en-US" dirty="0">
                <a:solidFill>
                  <a:schemeClr val="bg1"/>
                </a:solidFill>
              </a:rPr>
              <a:t>: to give you a solid foundation.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Everything is </a:t>
            </a:r>
          </a:p>
          <a:p>
            <a:pPr algn="ctr"/>
            <a:r>
              <a:rPr lang="en-US" dirty="0"/>
              <a:t>working its way down</a:t>
            </a:r>
          </a:p>
          <a:p>
            <a:pPr algn="ctr"/>
            <a:r>
              <a:rPr lang="en-US" dirty="0"/>
              <a:t>from God</a:t>
            </a:r>
          </a:p>
          <a:p>
            <a:pPr algn="ctr"/>
            <a:r>
              <a:rPr lang="en-US" dirty="0"/>
              <a:t>to where we begin</a:t>
            </a:r>
            <a:endParaRPr lang="en-GB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96017CB8-24A9-6958-BFA7-31C0C984DD96}"/>
              </a:ext>
            </a:extLst>
          </p:cNvPr>
          <p:cNvSpPr/>
          <p:nvPr/>
        </p:nvSpPr>
        <p:spPr>
          <a:xfrm rot="4097988">
            <a:off x="114058" y="1089191"/>
            <a:ext cx="1859815" cy="1507067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19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68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6C033DA-EF30-0AFF-7673-4D2C8093EE2D}"/>
              </a:ext>
            </a:extLst>
          </p:cNvPr>
          <p:cNvSpPr/>
          <p:nvPr/>
        </p:nvSpPr>
        <p:spPr>
          <a:xfrm>
            <a:off x="0" y="1"/>
            <a:ext cx="3623733" cy="23621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In Exodus 25</a:t>
            </a:r>
          </a:p>
          <a:p>
            <a:pPr algn="ctr"/>
            <a:r>
              <a:rPr lang="en-US" sz="1600" dirty="0"/>
              <a:t>God showed Moses</a:t>
            </a:r>
          </a:p>
          <a:p>
            <a:pPr algn="ctr"/>
            <a:r>
              <a:rPr lang="en-US" sz="1600" dirty="0"/>
              <a:t>a blueprint of the tabernacle </a:t>
            </a:r>
          </a:p>
          <a:p>
            <a:pPr algn="ctr"/>
            <a:r>
              <a:rPr lang="en-US" sz="1600" dirty="0"/>
              <a:t>that the Israelites were to build.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He gave instructions as to </a:t>
            </a:r>
          </a:p>
          <a:p>
            <a:pPr algn="ctr"/>
            <a:r>
              <a:rPr lang="en-US" sz="1600" dirty="0"/>
              <a:t>how to construct each part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What part was described first?</a:t>
            </a:r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1959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6C033DA-EF30-0AFF-7673-4D2C8093EE2D}"/>
              </a:ext>
            </a:extLst>
          </p:cNvPr>
          <p:cNvSpPr/>
          <p:nvPr/>
        </p:nvSpPr>
        <p:spPr>
          <a:xfrm>
            <a:off x="0" y="1"/>
            <a:ext cx="3623733" cy="23621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In Exodus 25</a:t>
            </a:r>
          </a:p>
          <a:p>
            <a:pPr algn="ctr"/>
            <a:r>
              <a:rPr lang="en-US" sz="1600" dirty="0"/>
              <a:t>God showed Moses</a:t>
            </a:r>
          </a:p>
          <a:p>
            <a:pPr algn="ctr"/>
            <a:r>
              <a:rPr lang="en-US" sz="1600" dirty="0"/>
              <a:t>a blueprint of the tabernacle </a:t>
            </a:r>
          </a:p>
          <a:p>
            <a:pPr algn="ctr"/>
            <a:r>
              <a:rPr lang="en-US" sz="1600" dirty="0"/>
              <a:t>that the Israelites were to build.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He gave instructions as to </a:t>
            </a:r>
          </a:p>
          <a:p>
            <a:pPr algn="ctr"/>
            <a:r>
              <a:rPr lang="en-US" sz="1600" dirty="0"/>
              <a:t>how to construct each part</a:t>
            </a:r>
          </a:p>
          <a:p>
            <a:pPr algn="ctr"/>
            <a:endParaRPr lang="en-US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8C704-EDC2-118F-2EE6-C23F739BE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7" r="2923" b="7328"/>
          <a:stretch/>
        </p:blipFill>
        <p:spPr bwMode="auto">
          <a:xfrm>
            <a:off x="2955926" y="3098801"/>
            <a:ext cx="6010274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9AA40F73-18BE-2B43-7067-CCD3539DD634}"/>
              </a:ext>
            </a:extLst>
          </p:cNvPr>
          <p:cNvSpPr/>
          <p:nvPr/>
        </p:nvSpPr>
        <p:spPr>
          <a:xfrm>
            <a:off x="0" y="4224866"/>
            <a:ext cx="4581526" cy="1202268"/>
          </a:xfrm>
          <a:prstGeom prst="strip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God started with the Ark of the covenant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61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6C033DA-EF30-0AFF-7673-4D2C8093EE2D}"/>
              </a:ext>
            </a:extLst>
          </p:cNvPr>
          <p:cNvSpPr/>
          <p:nvPr/>
        </p:nvSpPr>
        <p:spPr>
          <a:xfrm>
            <a:off x="0" y="1"/>
            <a:ext cx="3623733" cy="23621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In Exodus 25</a:t>
            </a:r>
          </a:p>
          <a:p>
            <a:pPr algn="ctr"/>
            <a:r>
              <a:rPr lang="en-US" sz="1600" dirty="0"/>
              <a:t>God showed Moses</a:t>
            </a:r>
          </a:p>
          <a:p>
            <a:pPr algn="ctr"/>
            <a:r>
              <a:rPr lang="en-US" sz="1600" dirty="0"/>
              <a:t>a blueprint of the tabernacle </a:t>
            </a:r>
          </a:p>
          <a:p>
            <a:pPr algn="ctr"/>
            <a:r>
              <a:rPr lang="en-US" sz="1600" dirty="0"/>
              <a:t>that the Israelites were to build.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In giving instructions as to </a:t>
            </a:r>
          </a:p>
          <a:p>
            <a:pPr algn="ctr"/>
            <a:r>
              <a:rPr lang="en-US" sz="1600" dirty="0"/>
              <a:t>how to construct each part</a:t>
            </a:r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8C704-EDC2-118F-2EE6-C23F739BE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t="36344" r="59403" b="19386"/>
          <a:stretch/>
        </p:blipFill>
        <p:spPr bwMode="auto">
          <a:xfrm>
            <a:off x="6502400" y="372534"/>
            <a:ext cx="872068" cy="11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9AA40F73-18BE-2B43-7067-CCD3539DD634}"/>
              </a:ext>
            </a:extLst>
          </p:cNvPr>
          <p:cNvSpPr/>
          <p:nvPr/>
        </p:nvSpPr>
        <p:spPr>
          <a:xfrm rot="8100000">
            <a:off x="737077" y="3236513"/>
            <a:ext cx="7051360" cy="1202268"/>
          </a:xfrm>
          <a:prstGeom prst="strip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C43D8-7E87-62FF-C0B0-855BFA9D52F8}"/>
              </a:ext>
            </a:extLst>
          </p:cNvPr>
          <p:cNvSpPr txBox="1"/>
          <p:nvPr/>
        </p:nvSpPr>
        <p:spPr>
          <a:xfrm rot="18900000">
            <a:off x="1644829" y="3520186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Everything was described working its way out from God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56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6C033DA-EF30-0AFF-7673-4D2C8093EE2D}"/>
              </a:ext>
            </a:extLst>
          </p:cNvPr>
          <p:cNvSpPr/>
          <p:nvPr/>
        </p:nvSpPr>
        <p:spPr>
          <a:xfrm>
            <a:off x="0" y="1"/>
            <a:ext cx="3623733" cy="23621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In Exodus 25</a:t>
            </a:r>
          </a:p>
          <a:p>
            <a:pPr algn="ctr"/>
            <a:r>
              <a:rPr lang="en-US" sz="1600" dirty="0"/>
              <a:t>God showed Moses</a:t>
            </a:r>
          </a:p>
          <a:p>
            <a:pPr algn="ctr"/>
            <a:r>
              <a:rPr lang="en-US" sz="1600" dirty="0"/>
              <a:t>a blueprint of the tabernacle </a:t>
            </a:r>
          </a:p>
          <a:p>
            <a:pPr algn="ctr"/>
            <a:r>
              <a:rPr lang="en-US" sz="1600" dirty="0"/>
              <a:t>that the Israelites were to build.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In giving instructions as to </a:t>
            </a:r>
          </a:p>
          <a:p>
            <a:pPr algn="ctr"/>
            <a:r>
              <a:rPr lang="en-US" sz="1600" dirty="0"/>
              <a:t>how to construct each part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GB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8C704-EDC2-118F-2EE6-C23F739BE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t="36344" r="59403" b="19386"/>
          <a:stretch/>
        </p:blipFill>
        <p:spPr bwMode="auto">
          <a:xfrm>
            <a:off x="6502400" y="372534"/>
            <a:ext cx="872068" cy="11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9AA40F73-18BE-2B43-7067-CCD3539DD634}"/>
              </a:ext>
            </a:extLst>
          </p:cNvPr>
          <p:cNvSpPr/>
          <p:nvPr/>
        </p:nvSpPr>
        <p:spPr>
          <a:xfrm rot="8100000">
            <a:off x="737077" y="3236513"/>
            <a:ext cx="7051360" cy="1202268"/>
          </a:xfrm>
          <a:prstGeom prst="strip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C43D8-7E87-62FF-C0B0-855BFA9D52F8}"/>
              </a:ext>
            </a:extLst>
          </p:cNvPr>
          <p:cNvSpPr txBox="1"/>
          <p:nvPr/>
        </p:nvSpPr>
        <p:spPr>
          <a:xfrm rot="18900000">
            <a:off x="1644829" y="3520186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Everything was described working its way out from God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D401DC9-D207-1CB7-F60F-6AA7CB096E97}"/>
              </a:ext>
            </a:extLst>
          </p:cNvPr>
          <p:cNvSpPr/>
          <p:nvPr/>
        </p:nvSpPr>
        <p:spPr>
          <a:xfrm>
            <a:off x="5012267" y="3429001"/>
            <a:ext cx="3691466" cy="3429000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Ark first</a:t>
            </a:r>
          </a:p>
          <a:p>
            <a:pPr algn="ctr"/>
            <a:r>
              <a:rPr lang="en-US" sz="2400" dirty="0"/>
              <a:t>the gate last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7454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6C033DA-EF30-0AFF-7673-4D2C8093EE2D}"/>
              </a:ext>
            </a:extLst>
          </p:cNvPr>
          <p:cNvSpPr/>
          <p:nvPr/>
        </p:nvSpPr>
        <p:spPr>
          <a:xfrm>
            <a:off x="0" y="1"/>
            <a:ext cx="3623733" cy="23621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In Exodus 25</a:t>
            </a:r>
          </a:p>
          <a:p>
            <a:pPr algn="ctr"/>
            <a:r>
              <a:rPr lang="en-US" sz="1600" dirty="0"/>
              <a:t>God showed Moses</a:t>
            </a:r>
          </a:p>
          <a:p>
            <a:pPr algn="ctr"/>
            <a:r>
              <a:rPr lang="en-US" sz="1600" dirty="0"/>
              <a:t>a blueprint of the tabernacle </a:t>
            </a:r>
          </a:p>
          <a:p>
            <a:pPr algn="ctr"/>
            <a:r>
              <a:rPr lang="en-US" sz="1600" dirty="0"/>
              <a:t>that the Israelites were to build.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In giving instructions as to </a:t>
            </a:r>
          </a:p>
          <a:p>
            <a:pPr algn="ctr"/>
            <a:r>
              <a:rPr lang="en-US" sz="1600" dirty="0"/>
              <a:t>how to construct each part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GB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8C704-EDC2-118F-2EE6-C23F739BE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t="36344" r="59403" b="19386"/>
          <a:stretch/>
        </p:blipFill>
        <p:spPr bwMode="auto">
          <a:xfrm>
            <a:off x="6502400" y="372534"/>
            <a:ext cx="872068" cy="11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9AA40F73-18BE-2B43-7067-CCD3539DD634}"/>
              </a:ext>
            </a:extLst>
          </p:cNvPr>
          <p:cNvSpPr/>
          <p:nvPr/>
        </p:nvSpPr>
        <p:spPr>
          <a:xfrm rot="18916102">
            <a:off x="779410" y="3187840"/>
            <a:ext cx="7051360" cy="1202268"/>
          </a:xfrm>
          <a:prstGeom prst="strip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practice the Ark was the final thing to reach as man approached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063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099DD3-AF75-873E-8DD0-E6412B69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46C033DA-EF30-0AFF-7673-4D2C8093EE2D}"/>
              </a:ext>
            </a:extLst>
          </p:cNvPr>
          <p:cNvSpPr/>
          <p:nvPr/>
        </p:nvSpPr>
        <p:spPr>
          <a:xfrm>
            <a:off x="0" y="1"/>
            <a:ext cx="3623733" cy="23621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In Exodus 25</a:t>
            </a:r>
          </a:p>
          <a:p>
            <a:pPr algn="ctr"/>
            <a:r>
              <a:rPr lang="en-US" sz="1600" dirty="0"/>
              <a:t>God showed Moses</a:t>
            </a:r>
          </a:p>
          <a:p>
            <a:pPr algn="ctr"/>
            <a:r>
              <a:rPr lang="en-US" sz="1600" dirty="0"/>
              <a:t>a blueprint of the tabernacle </a:t>
            </a:r>
          </a:p>
          <a:p>
            <a:pPr algn="ctr"/>
            <a:r>
              <a:rPr lang="en-US" sz="1600" dirty="0"/>
              <a:t>that the Israelites were to build.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In giving instructions as to </a:t>
            </a:r>
          </a:p>
          <a:p>
            <a:pPr algn="ctr"/>
            <a:r>
              <a:rPr lang="en-US" sz="1600" dirty="0"/>
              <a:t>how to construct each part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GB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8C704-EDC2-118F-2EE6-C23F739BE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t="36344" r="59403" b="19386"/>
          <a:stretch/>
        </p:blipFill>
        <p:spPr bwMode="auto">
          <a:xfrm>
            <a:off x="6502400" y="372534"/>
            <a:ext cx="872068" cy="11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9AA40F73-18BE-2B43-7067-CCD3539DD634}"/>
              </a:ext>
            </a:extLst>
          </p:cNvPr>
          <p:cNvSpPr/>
          <p:nvPr/>
        </p:nvSpPr>
        <p:spPr>
          <a:xfrm rot="18916102">
            <a:off x="779410" y="3187840"/>
            <a:ext cx="7051360" cy="1202268"/>
          </a:xfrm>
          <a:prstGeom prst="strip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practice the Ark was the final thing to reach as man approached</a:t>
            </a:r>
            <a:endParaRPr lang="en-GB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DAB3D916-2D80-9ECB-5049-EB469A359CBF}"/>
              </a:ext>
            </a:extLst>
          </p:cNvPr>
          <p:cNvSpPr/>
          <p:nvPr/>
        </p:nvSpPr>
        <p:spPr>
          <a:xfrm>
            <a:off x="3335867" y="1363133"/>
            <a:ext cx="5621866" cy="5604934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order has to be reversed because man enters the gate first then proceeds through everything else and</a:t>
            </a:r>
          </a:p>
          <a:p>
            <a:pPr algn="ctr"/>
            <a:r>
              <a:rPr lang="en-US" dirty="0"/>
              <a:t>finally we come to the 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792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685"/>
              <a:gd name="adj2" fmla="val -932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This is God’s long term plan for every believer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Perfect</a:t>
            </a:r>
            <a:r>
              <a:rPr lang="en-US" dirty="0">
                <a:solidFill>
                  <a:schemeClr val="bg1"/>
                </a:solidFill>
              </a:rPr>
              <a:t>: that there remain no defect in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Stablish</a:t>
            </a:r>
            <a:r>
              <a:rPr lang="en-US" dirty="0">
                <a:solidFill>
                  <a:schemeClr val="bg1"/>
                </a:solidFill>
              </a:rPr>
              <a:t>: that nothing shake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Strengthen</a:t>
            </a:r>
            <a:r>
              <a:rPr lang="en-US" dirty="0">
                <a:solidFill>
                  <a:schemeClr val="bg1"/>
                </a:solidFill>
              </a:rPr>
              <a:t>: that you may be become stronger.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Settle</a:t>
            </a:r>
            <a:r>
              <a:rPr lang="en-US" dirty="0">
                <a:solidFill>
                  <a:schemeClr val="bg1"/>
                </a:solidFill>
              </a:rPr>
              <a:t>: to give you a solid foundation.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have to</a:t>
            </a:r>
          </a:p>
          <a:p>
            <a:pPr algn="ctr"/>
            <a:r>
              <a:rPr lang="en-US" dirty="0"/>
              <a:t>reverse these 4 words</a:t>
            </a:r>
          </a:p>
          <a:p>
            <a:pPr algn="ctr"/>
            <a:r>
              <a:rPr lang="en-US" dirty="0"/>
              <a:t>to follow how they work in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92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might</a:t>
            </a:r>
          </a:p>
          <a:p>
            <a:pPr algn="ctr"/>
            <a:r>
              <a:rPr lang="en-US" dirty="0"/>
              <a:t>reverse these words</a:t>
            </a:r>
          </a:p>
          <a:p>
            <a:pPr algn="ctr"/>
            <a:r>
              <a:rPr lang="en-US" dirty="0"/>
              <a:t>to follow how they work in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9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Be sober, be vigilant; because your adversary the devil,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as a roaring lion, walketh about, seeking whom he may devour: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Whom resist </a:t>
            </a:r>
            <a:r>
              <a:rPr lang="en-US" sz="2000" dirty="0" err="1">
                <a:solidFill>
                  <a:schemeClr val="bg1"/>
                </a:solidFill>
              </a:rPr>
              <a:t>stedfast</a:t>
            </a:r>
            <a:r>
              <a:rPr lang="en-US" sz="2000" dirty="0">
                <a:solidFill>
                  <a:schemeClr val="bg1"/>
                </a:solidFill>
              </a:rPr>
              <a:t> in the faith, knowing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same afflictions are accomplished in your brethren that are in the world.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41680B81-93CF-58BD-4A5F-888141E9A736}"/>
              </a:ext>
            </a:extLst>
          </p:cNvPr>
          <p:cNvSpPr/>
          <p:nvPr/>
        </p:nvSpPr>
        <p:spPr>
          <a:xfrm rot="10800000">
            <a:off x="4792130" y="787399"/>
            <a:ext cx="3395133" cy="315806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AB2CB5D-2474-9F02-8E89-6D4DC13029E2}"/>
              </a:ext>
            </a:extLst>
          </p:cNvPr>
          <p:cNvSpPr/>
          <p:nvPr/>
        </p:nvSpPr>
        <p:spPr>
          <a:xfrm>
            <a:off x="846667" y="4382855"/>
            <a:ext cx="7620000" cy="232274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last section comes immediately after </a:t>
            </a:r>
          </a:p>
          <a:p>
            <a:pPr algn="ctr"/>
            <a:r>
              <a:rPr lang="en-US" sz="2800" dirty="0"/>
              <a:t>describing their enemy the devil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908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might</a:t>
            </a:r>
          </a:p>
          <a:p>
            <a:pPr algn="ctr"/>
            <a:r>
              <a:rPr lang="en-US" dirty="0"/>
              <a:t>reverse these words</a:t>
            </a:r>
          </a:p>
          <a:p>
            <a:pPr algn="ctr"/>
            <a:r>
              <a:rPr lang="en-US" dirty="0"/>
              <a:t>to follow how they work in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705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might</a:t>
            </a:r>
          </a:p>
          <a:p>
            <a:pPr algn="ctr"/>
            <a:r>
              <a:rPr lang="en-US" dirty="0"/>
              <a:t>reverse these words</a:t>
            </a:r>
          </a:p>
          <a:p>
            <a:pPr algn="ctr"/>
            <a:r>
              <a:rPr lang="en-US" dirty="0"/>
              <a:t>to follow how they work in practice</a:t>
            </a:r>
            <a:endParaRPr lang="en-GB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450017E-FB42-9117-9FB2-6072CEDF4491}"/>
              </a:ext>
            </a:extLst>
          </p:cNvPr>
          <p:cNvSpPr/>
          <p:nvPr/>
        </p:nvSpPr>
        <p:spPr>
          <a:xfrm rot="19800000">
            <a:off x="162661" y="2585956"/>
            <a:ext cx="8883857" cy="2116667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we visualize this work that God is doing in us?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2784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might</a:t>
            </a:r>
          </a:p>
          <a:p>
            <a:pPr algn="ctr"/>
            <a:r>
              <a:rPr lang="en-US" dirty="0"/>
              <a:t>reverse these words</a:t>
            </a:r>
          </a:p>
          <a:p>
            <a:pPr algn="ctr"/>
            <a:r>
              <a:rPr lang="en-US" dirty="0"/>
              <a:t>to follow how they work in practice</a:t>
            </a:r>
            <a:endParaRPr lang="en-GB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450017E-FB42-9117-9FB2-6072CEDF4491}"/>
              </a:ext>
            </a:extLst>
          </p:cNvPr>
          <p:cNvSpPr/>
          <p:nvPr/>
        </p:nvSpPr>
        <p:spPr>
          <a:xfrm rot="19800000">
            <a:off x="162661" y="2585956"/>
            <a:ext cx="8883857" cy="2116667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Using Microsoft’s Ai – Copilot!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8282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81459ED-BDA9-90B6-B30E-DBE3E10DF60F}"/>
              </a:ext>
            </a:extLst>
          </p:cNvPr>
          <p:cNvSpPr/>
          <p:nvPr/>
        </p:nvSpPr>
        <p:spPr>
          <a:xfrm>
            <a:off x="4656667" y="76202"/>
            <a:ext cx="4089400" cy="392853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might</a:t>
            </a:r>
          </a:p>
          <a:p>
            <a:pPr algn="ctr"/>
            <a:r>
              <a:rPr lang="en-US" dirty="0"/>
              <a:t>reverse these words</a:t>
            </a:r>
          </a:p>
          <a:p>
            <a:pPr algn="ctr"/>
            <a:r>
              <a:rPr lang="en-US" dirty="0"/>
              <a:t>to follow how they work in practice</a:t>
            </a:r>
            <a:endParaRPr lang="en-GB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450017E-FB42-9117-9FB2-6072CEDF4491}"/>
              </a:ext>
            </a:extLst>
          </p:cNvPr>
          <p:cNvSpPr/>
          <p:nvPr/>
        </p:nvSpPr>
        <p:spPr>
          <a:xfrm rot="19800000">
            <a:off x="162661" y="2585956"/>
            <a:ext cx="8883857" cy="2116667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Ai – Give me a visual representation of settled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54118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455"/>
              <a:gd name="adj2" fmla="val 5195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6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455"/>
              <a:gd name="adj2" fmla="val 5195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97E56F6-7E4D-773F-0C9D-B1EFDDB5F51D}"/>
              </a:ext>
            </a:extLst>
          </p:cNvPr>
          <p:cNvSpPr/>
          <p:nvPr/>
        </p:nvSpPr>
        <p:spPr>
          <a:xfrm>
            <a:off x="2159000" y="795868"/>
            <a:ext cx="5164667" cy="1422400"/>
          </a:xfrm>
          <a:prstGeom prst="wedgeEllipseCallout">
            <a:avLst>
              <a:gd name="adj1" fmla="val -84568"/>
              <a:gd name="adj2" fmla="val 32734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me a visual representation of settled in the sense </a:t>
            </a:r>
          </a:p>
          <a:p>
            <a:pPr algn="ctr"/>
            <a:r>
              <a:rPr lang="en-US" dirty="0"/>
              <a:t>of firmly grounded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669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639"/>
              <a:gd name="adj2" fmla="val 51672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06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639"/>
              <a:gd name="adj2" fmla="val 51672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4BFAA35-E743-622E-F693-A82A1A6EE0D1}"/>
              </a:ext>
            </a:extLst>
          </p:cNvPr>
          <p:cNvSpPr/>
          <p:nvPr/>
        </p:nvSpPr>
        <p:spPr>
          <a:xfrm>
            <a:off x="2159000" y="795868"/>
            <a:ext cx="5164667" cy="1422400"/>
          </a:xfrm>
          <a:prstGeom prst="wedgeEllipseCallout">
            <a:avLst>
              <a:gd name="adj1" fmla="val -85060"/>
              <a:gd name="adj2" fmla="val 32555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it more isolated, like out at sea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06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639"/>
              <a:gd name="adj2" fmla="val 52103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70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639"/>
              <a:gd name="adj2" fmla="val 52103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D9E76D4-C477-C050-B582-7DF26051EEA1}"/>
              </a:ext>
            </a:extLst>
          </p:cNvPr>
          <p:cNvSpPr/>
          <p:nvPr/>
        </p:nvSpPr>
        <p:spPr>
          <a:xfrm>
            <a:off x="2159000" y="795868"/>
            <a:ext cx="5164667" cy="1422400"/>
          </a:xfrm>
          <a:prstGeom prst="wedgeEllipseCallout">
            <a:avLst>
              <a:gd name="adj1" fmla="val -85060"/>
              <a:gd name="adj2" fmla="val 32555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the birds and</a:t>
            </a:r>
          </a:p>
          <a:p>
            <a:pPr algn="ctr"/>
            <a:r>
              <a:rPr lang="en-US" dirty="0"/>
              <a:t>make it calmer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1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5:8-14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Be sober, be vigilant; because your adversary the devil,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as a roaring lion, walketh about, seeking whom he may devour: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Whom resist </a:t>
            </a:r>
            <a:r>
              <a:rPr lang="en-US" sz="2000" dirty="0" err="1">
                <a:solidFill>
                  <a:schemeClr val="bg1"/>
                </a:solidFill>
              </a:rPr>
              <a:t>stedfast</a:t>
            </a:r>
            <a:r>
              <a:rPr lang="en-US" sz="2000" dirty="0">
                <a:solidFill>
                  <a:schemeClr val="bg1"/>
                </a:solidFill>
              </a:rPr>
              <a:t> in the faith, knowing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same afflictions are accomplished in your brethren that are in the world.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41680B81-93CF-58BD-4A5F-888141E9A736}"/>
              </a:ext>
            </a:extLst>
          </p:cNvPr>
          <p:cNvSpPr/>
          <p:nvPr/>
        </p:nvSpPr>
        <p:spPr>
          <a:xfrm rot="10800000">
            <a:off x="4792130" y="787399"/>
            <a:ext cx="3395133" cy="315806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AB2CB5D-2474-9F02-8E89-6D4DC13029E2}"/>
              </a:ext>
            </a:extLst>
          </p:cNvPr>
          <p:cNvSpPr/>
          <p:nvPr/>
        </p:nvSpPr>
        <p:spPr>
          <a:xfrm>
            <a:off x="846667" y="4382855"/>
            <a:ext cx="7620000" cy="232274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last section comes immediately after </a:t>
            </a:r>
          </a:p>
          <a:p>
            <a:pPr algn="ctr"/>
            <a:r>
              <a:rPr lang="en-US" sz="2800" dirty="0"/>
              <a:t>describing their enemy the devil</a:t>
            </a:r>
            <a:endParaRPr lang="en-GB" sz="2800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10383158-9103-EB51-C2B4-AF1CA5B991FB}"/>
              </a:ext>
            </a:extLst>
          </p:cNvPr>
          <p:cNvSpPr/>
          <p:nvPr/>
        </p:nvSpPr>
        <p:spPr>
          <a:xfrm>
            <a:off x="152400" y="350009"/>
            <a:ext cx="8669867" cy="6736591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 Peter closes his letter</a:t>
            </a:r>
          </a:p>
          <a:p>
            <a:pPr algn="ctr"/>
            <a:r>
              <a:rPr lang="en-US" sz="2400" dirty="0"/>
              <a:t>we are reminded of all the difficulties</a:t>
            </a:r>
          </a:p>
          <a:p>
            <a:pPr algn="ctr"/>
            <a:r>
              <a:rPr lang="en-US" sz="2400" dirty="0"/>
              <a:t>that the saints were going though.</a:t>
            </a:r>
          </a:p>
          <a:p>
            <a:pPr algn="ctr"/>
            <a:r>
              <a:rPr lang="en-US" sz="2400" dirty="0"/>
              <a:t>Peter leaves them with something</a:t>
            </a:r>
          </a:p>
          <a:p>
            <a:pPr algn="ctr"/>
            <a:r>
              <a:rPr lang="en-US" sz="2400" dirty="0"/>
              <a:t>to focus on and to look forward to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09378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ED67A0E-DE9F-32CB-2676-2D51249543FE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6732"/>
              <a:gd name="adj2" fmla="val 5152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587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Ai</a:t>
            </a:r>
          </a:p>
          <a:p>
            <a:pPr algn="ctr"/>
            <a:r>
              <a:rPr lang="en-US" sz="2800" dirty="0"/>
              <a:t>Give me a visual representation </a:t>
            </a:r>
          </a:p>
          <a:p>
            <a:pPr algn="ctr"/>
            <a:r>
              <a:rPr lang="en-US" sz="2800" dirty="0"/>
              <a:t>of strengthened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4169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5229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9FD4E6C-EAA3-234A-13FF-0AE73AB4512B}"/>
              </a:ext>
            </a:extLst>
          </p:cNvPr>
          <p:cNvSpPr/>
          <p:nvPr/>
        </p:nvSpPr>
        <p:spPr>
          <a:xfrm>
            <a:off x="2159000" y="795868"/>
            <a:ext cx="5164667" cy="1422400"/>
          </a:xfrm>
          <a:prstGeom prst="wedgeEllipseCallout">
            <a:avLst>
              <a:gd name="adj1" fmla="val -84404"/>
              <a:gd name="adj2" fmla="val 31781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Strengthened</a:t>
            </a:r>
          </a:p>
          <a:p>
            <a:pPr algn="ctr"/>
            <a:r>
              <a:rPr lang="en-US" dirty="0"/>
              <a:t>in the sense of being built up</a:t>
            </a:r>
          </a:p>
          <a:p>
            <a:pPr algn="ctr"/>
            <a:r>
              <a:rPr lang="en-US" dirty="0"/>
              <a:t>and made stronger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1141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2404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A83637A-246C-2CF0-10A6-50D2AB453613}"/>
              </a:ext>
            </a:extLst>
          </p:cNvPr>
          <p:cNvSpPr/>
          <p:nvPr/>
        </p:nvSpPr>
        <p:spPr>
          <a:xfrm>
            <a:off x="2159000" y="795868"/>
            <a:ext cx="5164667" cy="1422400"/>
          </a:xfrm>
          <a:prstGeom prst="wedgeEllipseCallout">
            <a:avLst>
              <a:gd name="adj1" fmla="val -84404"/>
              <a:gd name="adj2" fmla="val 31781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Strengthened</a:t>
            </a:r>
          </a:p>
          <a:p>
            <a:pPr algn="ctr"/>
            <a:r>
              <a:rPr lang="en-US" dirty="0"/>
              <a:t>using the image at sea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6458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8945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1847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Stablish: </a:t>
            </a:r>
            <a:r>
              <a:rPr lang="en-US" sz="2000" dirty="0">
                <a:solidFill>
                  <a:schemeClr val="bg1"/>
                </a:solidFill>
              </a:rPr>
              <a:t>	 We become established and stable in our faith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Ai</a:t>
            </a:r>
          </a:p>
          <a:p>
            <a:pPr algn="ctr"/>
            <a:r>
              <a:rPr lang="en-US" sz="2800" dirty="0"/>
              <a:t>Give me a visual representation </a:t>
            </a:r>
          </a:p>
          <a:p>
            <a:pPr algn="ctr"/>
            <a:r>
              <a:rPr lang="en-US" sz="2800" dirty="0"/>
              <a:t>of stablish</a:t>
            </a:r>
          </a:p>
          <a:p>
            <a:pPr algn="ctr"/>
            <a:r>
              <a:rPr lang="en-US" sz="2800" dirty="0"/>
              <a:t>using an image at sea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11717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Stablish: </a:t>
            </a:r>
            <a:r>
              <a:rPr lang="en-US" sz="2000" dirty="0">
                <a:solidFill>
                  <a:schemeClr val="bg1"/>
                </a:solidFill>
              </a:rPr>
              <a:t>	 We become established and stable in our faith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414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9829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Stablish: </a:t>
            </a:r>
            <a:r>
              <a:rPr lang="en-US" sz="2000" dirty="0">
                <a:solidFill>
                  <a:schemeClr val="bg1"/>
                </a:solidFill>
              </a:rPr>
              <a:t>	 We become established and stable in our faith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8FF84C1-5937-29E8-7BB8-166F06F3A959}"/>
              </a:ext>
            </a:extLst>
          </p:cNvPr>
          <p:cNvSpPr/>
          <p:nvPr/>
        </p:nvSpPr>
        <p:spPr>
          <a:xfrm>
            <a:off x="2159000" y="795868"/>
            <a:ext cx="5164667" cy="1422400"/>
          </a:xfrm>
          <a:prstGeom prst="wedgeEllipseCallout">
            <a:avLst>
              <a:gd name="adj1" fmla="val -84404"/>
              <a:gd name="adj2" fmla="val 31781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a storm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21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Stablish: </a:t>
            </a:r>
            <a:r>
              <a:rPr lang="en-US" sz="2000" dirty="0">
                <a:solidFill>
                  <a:schemeClr val="bg1"/>
                </a:solidFill>
              </a:rPr>
              <a:t>	 We become established and stable in our faith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859572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3237142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Stablish: </a:t>
            </a:r>
            <a:r>
              <a:rPr lang="en-US" sz="2000" dirty="0">
                <a:solidFill>
                  <a:schemeClr val="bg1"/>
                </a:solidFill>
              </a:rPr>
              <a:t>	We become established and stable in our faith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Strengthen: </a:t>
            </a:r>
            <a:r>
              <a:rPr lang="en-US" sz="2000" dirty="0">
                <a:solidFill>
                  <a:schemeClr val="bg1"/>
                </a:solidFill>
              </a:rPr>
              <a:t>	Then we are made stronger each day as we grow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Settled: </a:t>
            </a:r>
            <a:r>
              <a:rPr lang="en-US" sz="2000" dirty="0">
                <a:solidFill>
                  <a:schemeClr val="bg1"/>
                </a:solidFill>
              </a:rPr>
              <a:t>		Firstly we are given a firm foundation – a standing before God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04446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Perfect: </a:t>
            </a:r>
            <a:r>
              <a:rPr lang="en-US" sz="2000" dirty="0">
                <a:solidFill>
                  <a:schemeClr val="bg1"/>
                </a:solidFill>
              </a:rPr>
              <a:t>		 God will bring everything in us to completion and perfection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5972BB-A138-EDF1-C8B5-20AE0015002D}"/>
              </a:ext>
            </a:extLst>
          </p:cNvPr>
          <p:cNvSpPr/>
          <p:nvPr/>
        </p:nvSpPr>
        <p:spPr>
          <a:xfrm>
            <a:off x="1" y="0"/>
            <a:ext cx="9144000" cy="5884333"/>
          </a:xfrm>
          <a:prstGeom prst="cloudCallout">
            <a:avLst>
              <a:gd name="adj1" fmla="val -43862"/>
              <a:gd name="adj2" fmla="val 4677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Ai</a:t>
            </a:r>
          </a:p>
          <a:p>
            <a:pPr algn="ctr"/>
            <a:r>
              <a:rPr lang="en-US" sz="2800" dirty="0"/>
              <a:t>Give me a visual representation </a:t>
            </a:r>
          </a:p>
          <a:p>
            <a:pPr algn="ctr"/>
            <a:r>
              <a:rPr lang="en-US" sz="2800" dirty="0"/>
              <a:t>of perfection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4402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Perfect: </a:t>
            </a:r>
            <a:r>
              <a:rPr lang="en-US" sz="2000" dirty="0">
                <a:solidFill>
                  <a:schemeClr val="bg1"/>
                </a:solidFill>
              </a:rPr>
              <a:t>		 God will bring everything in us to completion and perfection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79AC2-7BBD-DD3A-AEB9-D10337559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CAEA86-7D6D-2E72-983D-23A32038A161}"/>
              </a:ext>
            </a:extLst>
          </p:cNvPr>
          <p:cNvSpPr txBox="1"/>
          <p:nvPr/>
        </p:nvSpPr>
        <p:spPr>
          <a:xfrm>
            <a:off x="0" y="5380672"/>
            <a:ext cx="720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Perfect: </a:t>
            </a:r>
            <a:r>
              <a:rPr lang="en-US" sz="1800" dirty="0">
                <a:solidFill>
                  <a:schemeClr val="bg1"/>
                </a:solidFill>
              </a:rPr>
              <a:t>		God will bring everything in us to completion and perfection</a:t>
            </a:r>
          </a:p>
        </p:txBody>
      </p:sp>
    </p:spTree>
    <p:extLst>
      <p:ext uri="{BB962C8B-B14F-4D97-AF65-F5344CB8AC3E}">
        <p14:creationId xmlns:p14="http://schemas.microsoft.com/office/powerpoint/2010/main" val="11147441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Perfect: </a:t>
            </a:r>
            <a:r>
              <a:rPr lang="en-US" sz="2000" dirty="0">
                <a:solidFill>
                  <a:schemeClr val="bg1"/>
                </a:solidFill>
              </a:rPr>
              <a:t>		 God will bring everything in us to completion and perfection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79AC2-7BBD-DD3A-AEB9-D10337559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CAEA86-7D6D-2E72-983D-23A32038A161}"/>
              </a:ext>
            </a:extLst>
          </p:cNvPr>
          <p:cNvSpPr txBox="1"/>
          <p:nvPr/>
        </p:nvSpPr>
        <p:spPr>
          <a:xfrm>
            <a:off x="0" y="5380672"/>
            <a:ext cx="70462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The God of all grace:</a:t>
            </a:r>
          </a:p>
          <a:p>
            <a:r>
              <a:rPr lang="en-US" sz="1800" dirty="0">
                <a:solidFill>
                  <a:srgbClr val="FFFF00"/>
                </a:solidFill>
              </a:rPr>
              <a:t>Perfect: </a:t>
            </a:r>
            <a:r>
              <a:rPr lang="en-US" sz="1800" dirty="0">
                <a:solidFill>
                  <a:schemeClr val="bg1"/>
                </a:solidFill>
              </a:rPr>
              <a:t>		Will bring everything in us to completion and perfection</a:t>
            </a:r>
          </a:p>
          <a:p>
            <a:r>
              <a:rPr lang="en-US" sz="1800" dirty="0">
                <a:solidFill>
                  <a:srgbClr val="FFFF00"/>
                </a:solidFill>
              </a:rPr>
              <a:t>Stablish: </a:t>
            </a:r>
            <a:r>
              <a:rPr lang="en-US" sz="1800" dirty="0">
                <a:solidFill>
                  <a:schemeClr val="bg1"/>
                </a:solidFill>
              </a:rPr>
              <a:t>	 	</a:t>
            </a:r>
            <a:r>
              <a:rPr lang="en-US" dirty="0">
                <a:solidFill>
                  <a:schemeClr val="bg1"/>
                </a:solidFill>
              </a:rPr>
              <a:t>Makes us become </a:t>
            </a:r>
            <a:r>
              <a:rPr lang="en-US" sz="1800" dirty="0">
                <a:solidFill>
                  <a:schemeClr val="bg1"/>
                </a:solidFill>
              </a:rPr>
              <a:t>established and stable in our faith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Strengthen: </a:t>
            </a:r>
            <a:r>
              <a:rPr lang="en-US" sz="1800" dirty="0">
                <a:solidFill>
                  <a:schemeClr val="bg1"/>
                </a:solidFill>
              </a:rPr>
              <a:t>	Makes us stronger each day as we grow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Settled: </a:t>
            </a:r>
            <a:r>
              <a:rPr lang="en-US" sz="1800" dirty="0">
                <a:solidFill>
                  <a:schemeClr val="bg1"/>
                </a:solidFill>
              </a:rPr>
              <a:t>		Has given us a firm foundation – a standing before God</a:t>
            </a:r>
          </a:p>
        </p:txBody>
      </p:sp>
    </p:spTree>
    <p:extLst>
      <p:ext uri="{BB962C8B-B14F-4D97-AF65-F5344CB8AC3E}">
        <p14:creationId xmlns:p14="http://schemas.microsoft.com/office/powerpoint/2010/main" val="40938094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E37D70-7234-E418-9AD5-0117DDC9C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23961-136E-09B1-74A8-F006C08726B1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Settled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We are given a firm foundation – a standing before God</a:t>
            </a:r>
          </a:p>
        </p:txBody>
      </p:sp>
    </p:spTree>
    <p:extLst>
      <p:ext uri="{BB962C8B-B14F-4D97-AF65-F5344CB8AC3E}">
        <p14:creationId xmlns:p14="http://schemas.microsoft.com/office/powerpoint/2010/main" val="2143425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E37D70-7234-E418-9AD5-0117DDC9C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23961-136E-09B1-74A8-F006C08726B1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Strengthened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e are made stronger each day as we grow</a:t>
            </a:r>
          </a:p>
        </p:txBody>
      </p:sp>
    </p:spTree>
    <p:extLst>
      <p:ext uri="{BB962C8B-B14F-4D97-AF65-F5344CB8AC3E}">
        <p14:creationId xmlns:p14="http://schemas.microsoft.com/office/powerpoint/2010/main" val="29234900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E37D70-7234-E418-9AD5-0117DDC9C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23961-136E-09B1-74A8-F006C08726B1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Stablished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We become stable so that nothing moves us</a:t>
            </a:r>
          </a:p>
        </p:txBody>
      </p:sp>
    </p:spTree>
    <p:extLst>
      <p:ext uri="{BB962C8B-B14F-4D97-AF65-F5344CB8AC3E}">
        <p14:creationId xmlns:p14="http://schemas.microsoft.com/office/powerpoint/2010/main" val="2517922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3168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Perfect: </a:t>
            </a:r>
            <a:r>
              <a:rPr lang="en-US" sz="2000" dirty="0">
                <a:solidFill>
                  <a:schemeClr val="bg1"/>
                </a:solidFill>
              </a:rPr>
              <a:t>		 God will bring everything in us to completion and perfection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79AC2-7BBD-DD3A-AEB9-D10337559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E3D29-04D6-0D61-B418-3D0A1E0A94A3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Perfect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God will bring everything in us to completion and perfection</a:t>
            </a:r>
          </a:p>
        </p:txBody>
      </p:sp>
    </p:spTree>
    <p:extLst>
      <p:ext uri="{BB962C8B-B14F-4D97-AF65-F5344CB8AC3E}">
        <p14:creationId xmlns:p14="http://schemas.microsoft.com/office/powerpoint/2010/main" val="193624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74924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B68DE0F-F738-5191-A4FC-F20D88264D1D}"/>
              </a:ext>
            </a:extLst>
          </p:cNvPr>
          <p:cNvSpPr/>
          <p:nvPr/>
        </p:nvSpPr>
        <p:spPr>
          <a:xfrm>
            <a:off x="152400" y="3620858"/>
            <a:ext cx="8763000" cy="2887133"/>
          </a:xfrm>
          <a:prstGeom prst="wedgeRectCallout">
            <a:avLst>
              <a:gd name="adj1" fmla="val -32589"/>
              <a:gd name="adj2" fmla="val -9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This is God’s long term plan for every believer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Perfect</a:t>
            </a:r>
            <a:r>
              <a:rPr lang="en-US" dirty="0">
                <a:solidFill>
                  <a:schemeClr val="bg1"/>
                </a:solidFill>
              </a:rPr>
              <a:t>: that there remain no defect in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Stablish</a:t>
            </a:r>
            <a:r>
              <a:rPr lang="en-US" dirty="0">
                <a:solidFill>
                  <a:schemeClr val="bg1"/>
                </a:solidFill>
              </a:rPr>
              <a:t>: that nothing shake you.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Strengthen</a:t>
            </a:r>
            <a:r>
              <a:rPr lang="en-US" dirty="0">
                <a:solidFill>
                  <a:schemeClr val="bg1"/>
                </a:solidFill>
              </a:rPr>
              <a:t>: that you may be become stronger.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Settle</a:t>
            </a:r>
            <a:r>
              <a:rPr lang="en-US" dirty="0">
                <a:solidFill>
                  <a:schemeClr val="bg1"/>
                </a:solidFill>
              </a:rPr>
              <a:t>: to give you a solid foundation.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EF632-B79E-9740-0867-A93543C8F6DF}"/>
              </a:ext>
            </a:extLst>
          </p:cNvPr>
          <p:cNvSpPr txBox="1"/>
          <p:nvPr/>
        </p:nvSpPr>
        <p:spPr>
          <a:xfrm>
            <a:off x="228600" y="59012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What great encouragement to finish on!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95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7973580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2859C7F4-694D-447F-5417-788B384CA2CC}"/>
              </a:ext>
            </a:extLst>
          </p:cNvPr>
          <p:cNvSpPr/>
          <p:nvPr/>
        </p:nvSpPr>
        <p:spPr>
          <a:xfrm rot="18000000">
            <a:off x="2615533" y="3381033"/>
            <a:ext cx="5309288" cy="132926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 interesting expression!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51992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0592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256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984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59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0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Strengthens him to withstand persecution and suffering for righteousness </a:t>
            </a:r>
            <a:r>
              <a:rPr lang="en-US" sz="2000" dirty="0">
                <a:solidFill>
                  <a:srgbClr val="FFFF00"/>
                </a:solidFill>
              </a:rPr>
              <a:t>– 3v14</a:t>
            </a:r>
          </a:p>
        </p:txBody>
      </p:sp>
    </p:spTree>
    <p:extLst>
      <p:ext uri="{BB962C8B-B14F-4D97-AF65-F5344CB8AC3E}">
        <p14:creationId xmlns:p14="http://schemas.microsoft.com/office/powerpoint/2010/main" val="14130840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Strengthens him to withstand persecution and suffering for righteousness </a:t>
            </a:r>
            <a:r>
              <a:rPr lang="en-US" sz="2000" dirty="0">
                <a:solidFill>
                  <a:srgbClr val="FFFF00"/>
                </a:solidFill>
              </a:rPr>
              <a:t>– 3v14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Gifts him with Spiritual help </a:t>
            </a:r>
            <a:r>
              <a:rPr lang="en-US" sz="2000" dirty="0">
                <a:solidFill>
                  <a:srgbClr val="FFFF00"/>
                </a:solidFill>
              </a:rPr>
              <a:t>– 4v10</a:t>
            </a:r>
          </a:p>
        </p:txBody>
      </p:sp>
    </p:spTree>
    <p:extLst>
      <p:ext uri="{BB962C8B-B14F-4D97-AF65-F5344CB8AC3E}">
        <p14:creationId xmlns:p14="http://schemas.microsoft.com/office/powerpoint/2010/main" val="81446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C6ED512-86BF-04D7-54A7-5EC265EF058C}"/>
              </a:ext>
            </a:extLst>
          </p:cNvPr>
          <p:cNvSpPr/>
          <p:nvPr/>
        </p:nvSpPr>
        <p:spPr>
          <a:xfrm>
            <a:off x="101600" y="93133"/>
            <a:ext cx="9042400" cy="6705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the previous 4 chapters Peter has spoken of their difficulties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scattered and had become strangers and pilgrims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in heaviness through manifold temptations – </a:t>
            </a:r>
            <a:r>
              <a:rPr lang="en-US" sz="2000" dirty="0">
                <a:solidFill>
                  <a:srgbClr val="FFFF00"/>
                </a:solidFill>
              </a:rPr>
              <a:t>ch.1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0065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Strengthens him to withstand persecution and suffering for righteousness </a:t>
            </a:r>
            <a:r>
              <a:rPr lang="en-US" sz="2000" dirty="0">
                <a:solidFill>
                  <a:srgbClr val="FFFF00"/>
                </a:solidFill>
              </a:rPr>
              <a:t>– 3v14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Gifts him with Spiritual help </a:t>
            </a:r>
            <a:r>
              <a:rPr lang="en-US" sz="2000" dirty="0">
                <a:solidFill>
                  <a:srgbClr val="FFFF00"/>
                </a:solidFill>
              </a:rPr>
              <a:t>– 4v10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Lifts his gaze and fills him with hope as he waits for the chief shepherd </a:t>
            </a:r>
            <a:r>
              <a:rPr lang="en-US" sz="2000" dirty="0">
                <a:solidFill>
                  <a:srgbClr val="FFFF00"/>
                </a:solidFill>
              </a:rPr>
              <a:t>– 5v4</a:t>
            </a:r>
          </a:p>
        </p:txBody>
      </p:sp>
    </p:spTree>
    <p:extLst>
      <p:ext uri="{BB962C8B-B14F-4D97-AF65-F5344CB8AC3E}">
        <p14:creationId xmlns:p14="http://schemas.microsoft.com/office/powerpoint/2010/main" val="38518381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Strengthens him to withstand persecution and suffering for righteousness </a:t>
            </a:r>
            <a:r>
              <a:rPr lang="en-US" sz="2000" dirty="0">
                <a:solidFill>
                  <a:srgbClr val="FFFF00"/>
                </a:solidFill>
              </a:rPr>
              <a:t>– 3v14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Gifts him with Spiritual help </a:t>
            </a:r>
            <a:r>
              <a:rPr lang="en-US" sz="2000" dirty="0">
                <a:solidFill>
                  <a:srgbClr val="FFFF00"/>
                </a:solidFill>
              </a:rPr>
              <a:t>– 4v10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Lifts his gaze and fills him with hope as he waits for the chief shepherd </a:t>
            </a:r>
            <a:r>
              <a:rPr lang="en-US" sz="2000" dirty="0">
                <a:solidFill>
                  <a:srgbClr val="FFFF00"/>
                </a:solidFill>
              </a:rPr>
              <a:t>– 5v4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Keeps him humble so that he can resist the devil </a:t>
            </a:r>
            <a:r>
              <a:rPr lang="en-US" sz="2000" dirty="0">
                <a:solidFill>
                  <a:srgbClr val="FFFF00"/>
                </a:solidFill>
              </a:rPr>
              <a:t>– 5v6</a:t>
            </a:r>
          </a:p>
        </p:txBody>
      </p:sp>
    </p:spTree>
    <p:extLst>
      <p:ext uri="{BB962C8B-B14F-4D97-AF65-F5344CB8AC3E}">
        <p14:creationId xmlns:p14="http://schemas.microsoft.com/office/powerpoint/2010/main" val="10094096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Strengthens him to withstand persecution and suffering for righteousness </a:t>
            </a:r>
            <a:r>
              <a:rPr lang="en-US" sz="2000" dirty="0">
                <a:solidFill>
                  <a:srgbClr val="FFFF00"/>
                </a:solidFill>
              </a:rPr>
              <a:t>– 3v14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Gifts him with Spiritual help </a:t>
            </a:r>
            <a:r>
              <a:rPr lang="en-US" sz="2000" dirty="0">
                <a:solidFill>
                  <a:srgbClr val="FFFF00"/>
                </a:solidFill>
              </a:rPr>
              <a:t>– 4v10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Lifts his gaze and fills him with hope as he waits for the chief shepherd </a:t>
            </a:r>
            <a:r>
              <a:rPr lang="en-US" sz="2000" dirty="0">
                <a:solidFill>
                  <a:srgbClr val="FFFF00"/>
                </a:solidFill>
              </a:rPr>
              <a:t>– 5v4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Keeps him humble so that he can resist the devil </a:t>
            </a:r>
            <a:r>
              <a:rPr lang="en-US" sz="2000" dirty="0">
                <a:solidFill>
                  <a:srgbClr val="FFFF00"/>
                </a:solidFill>
              </a:rPr>
              <a:t>– 5v6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God of all Grace will bring to perfection the work of God in his soul </a:t>
            </a:r>
            <a:r>
              <a:rPr lang="en-US" sz="2000" dirty="0">
                <a:solidFill>
                  <a:srgbClr val="FFFF00"/>
                </a:solidFill>
              </a:rPr>
              <a:t>– 5v10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761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4B1-6AFC-C9BA-0DAE-5B4C1833C0EE}"/>
              </a:ext>
            </a:extLst>
          </p:cNvPr>
          <p:cNvSpPr txBox="1"/>
          <p:nvPr/>
        </p:nvSpPr>
        <p:spPr>
          <a:xfrm>
            <a:off x="0" y="350009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Peter mentions ‘</a:t>
            </a:r>
            <a:r>
              <a:rPr lang="en-US" sz="2000" dirty="0">
                <a:solidFill>
                  <a:srgbClr val="FFFF00"/>
                </a:solidFill>
              </a:rPr>
              <a:t>grace</a:t>
            </a:r>
            <a:r>
              <a:rPr lang="en-US" sz="2000" dirty="0">
                <a:solidFill>
                  <a:schemeClr val="bg1"/>
                </a:solidFill>
              </a:rPr>
              <a:t>’ in every chapter: He finishes this letter with: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v12 </a:t>
            </a:r>
            <a:r>
              <a:rPr lang="en-US" sz="2000" dirty="0">
                <a:solidFill>
                  <a:schemeClr val="bg1"/>
                </a:solidFill>
              </a:rPr>
              <a:t>…I have written briefly, exhorting, and testifying that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this is the </a:t>
            </a:r>
            <a:r>
              <a:rPr lang="en-US" sz="2000" dirty="0">
                <a:solidFill>
                  <a:srgbClr val="FFFF00"/>
                </a:solidFill>
              </a:rPr>
              <a:t>true grace of God </a:t>
            </a:r>
            <a:r>
              <a:rPr lang="en-US" sz="2000" dirty="0">
                <a:solidFill>
                  <a:schemeClr val="bg1"/>
                </a:solidFill>
              </a:rPr>
              <a:t>wherein ye stand.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true grace of God: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salvation for the sinner </a:t>
            </a:r>
            <a:r>
              <a:rPr lang="en-US" sz="2000" dirty="0">
                <a:solidFill>
                  <a:srgbClr val="FFFF00"/>
                </a:solidFill>
              </a:rPr>
              <a:t>– 1v10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Redeems the sinner with the precious blood of Christ </a:t>
            </a:r>
            <a:r>
              <a:rPr lang="en-US" sz="2000" dirty="0">
                <a:solidFill>
                  <a:srgbClr val="FFFF00"/>
                </a:solidFill>
              </a:rPr>
              <a:t>– 1v19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Enables him to grow by obeying the Word of God </a:t>
            </a:r>
            <a:r>
              <a:rPr lang="en-US" sz="2000" dirty="0">
                <a:solidFill>
                  <a:srgbClr val="FFFF00"/>
                </a:solidFill>
              </a:rPr>
              <a:t>– 2v3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him up in God’s Spiritual house and holy priesthood </a:t>
            </a:r>
            <a:r>
              <a:rPr lang="en-US" sz="2000" dirty="0">
                <a:solidFill>
                  <a:srgbClr val="FFFF00"/>
                </a:solidFill>
              </a:rPr>
              <a:t>– 2v5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Strengthens him to withstand persecution and suffering for righteousness </a:t>
            </a:r>
            <a:r>
              <a:rPr lang="en-US" sz="2000" dirty="0">
                <a:solidFill>
                  <a:srgbClr val="FFFF00"/>
                </a:solidFill>
              </a:rPr>
              <a:t>– 3v14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Gifts him with Spiritual help </a:t>
            </a:r>
            <a:r>
              <a:rPr lang="en-US" sz="2000" dirty="0">
                <a:solidFill>
                  <a:srgbClr val="FFFF00"/>
                </a:solidFill>
              </a:rPr>
              <a:t>– 4v10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Lifts his gaze and fills him with hope as he waits for the chief shepherd </a:t>
            </a:r>
            <a:r>
              <a:rPr lang="en-US" sz="2000" dirty="0">
                <a:solidFill>
                  <a:srgbClr val="FFFF00"/>
                </a:solidFill>
              </a:rPr>
              <a:t>– 5v4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Keeps him humble so that he can resist the devil </a:t>
            </a:r>
            <a:r>
              <a:rPr lang="en-US" sz="2000" dirty="0">
                <a:solidFill>
                  <a:srgbClr val="FFFF00"/>
                </a:solidFill>
              </a:rPr>
              <a:t>– 5v6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God of all Grace will bring to perfection the work of God in his soul </a:t>
            </a:r>
            <a:r>
              <a:rPr lang="en-US" sz="2000" dirty="0">
                <a:solidFill>
                  <a:srgbClr val="FFFF00"/>
                </a:solidFill>
              </a:rPr>
              <a:t>– 5v10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This is the true grace of God wherein we stand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697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FEDA4A4-53B0-3C23-60CE-1FBBA44FE84D}"/>
              </a:ext>
            </a:extLst>
          </p:cNvPr>
          <p:cNvSpPr/>
          <p:nvPr/>
        </p:nvSpPr>
        <p:spPr>
          <a:xfrm>
            <a:off x="5444067" y="4546600"/>
            <a:ext cx="3581400" cy="1961391"/>
          </a:xfrm>
          <a:prstGeom prst="wedgeRectCallout">
            <a:avLst>
              <a:gd name="adj1" fmla="val -169296"/>
              <a:gd name="adj2" fmla="val -122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Silvanus (Silas)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Marcus (John Mark)</a:t>
            </a:r>
          </a:p>
          <a:p>
            <a:pPr algn="ctr"/>
            <a:r>
              <a:rPr lang="en-US" dirty="0"/>
              <a:t>are mentioned together!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14A4FB-855A-A486-AAE8-144CD7689030}"/>
              </a:ext>
            </a:extLst>
          </p:cNvPr>
          <p:cNvSpPr/>
          <p:nvPr/>
        </p:nvSpPr>
        <p:spPr>
          <a:xfrm>
            <a:off x="5444067" y="4546599"/>
            <a:ext cx="3581400" cy="1961391"/>
          </a:xfrm>
          <a:prstGeom prst="wedgeRectCallout">
            <a:avLst>
              <a:gd name="adj1" fmla="val -135017"/>
              <a:gd name="adj2" fmla="val -48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Silvanus (Silas)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Marcus (John Mark)</a:t>
            </a:r>
          </a:p>
          <a:p>
            <a:pPr algn="ctr"/>
            <a:r>
              <a:rPr lang="en-US" dirty="0"/>
              <a:t>are mentioned together!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2717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14A4FB-855A-A486-AAE8-144CD7689030}"/>
              </a:ext>
            </a:extLst>
          </p:cNvPr>
          <p:cNvSpPr/>
          <p:nvPr/>
        </p:nvSpPr>
        <p:spPr>
          <a:xfrm>
            <a:off x="5444067" y="4546599"/>
            <a:ext cx="3581400" cy="1961391"/>
          </a:xfrm>
          <a:prstGeom prst="wedgeRectCallout">
            <a:avLst>
              <a:gd name="adj1" fmla="val -135017"/>
              <a:gd name="adj2" fmla="val -48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 was most likely to be </a:t>
            </a:r>
          </a:p>
          <a:p>
            <a:pPr algn="ctr"/>
            <a:r>
              <a:rPr lang="en-US" dirty="0"/>
              <a:t>John Mark, whose parents owned the upper room in Jerusalem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It seems he came to faith through Peter’s preaching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697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FEDA4A4-53B0-3C23-60CE-1FBBA44FE84D}"/>
              </a:ext>
            </a:extLst>
          </p:cNvPr>
          <p:cNvSpPr/>
          <p:nvPr/>
        </p:nvSpPr>
        <p:spPr>
          <a:xfrm>
            <a:off x="5444067" y="4546600"/>
            <a:ext cx="3581400" cy="1961391"/>
          </a:xfrm>
          <a:prstGeom prst="wedgeRectCallout">
            <a:avLst>
              <a:gd name="adj1" fmla="val -169296"/>
              <a:gd name="adj2" fmla="val -122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Silvanus (Silas)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Marcus (John Mark)</a:t>
            </a:r>
          </a:p>
          <a:p>
            <a:pPr algn="ctr"/>
            <a:r>
              <a:rPr lang="en-US" dirty="0"/>
              <a:t>are mentioned together!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14A4FB-855A-A486-AAE8-144CD7689030}"/>
              </a:ext>
            </a:extLst>
          </p:cNvPr>
          <p:cNvSpPr/>
          <p:nvPr/>
        </p:nvSpPr>
        <p:spPr>
          <a:xfrm>
            <a:off x="5444067" y="4546599"/>
            <a:ext cx="3581400" cy="1961391"/>
          </a:xfrm>
          <a:prstGeom prst="wedgeRectCallout">
            <a:avLst>
              <a:gd name="adj1" fmla="val -135017"/>
              <a:gd name="adj2" fmla="val -48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was when Mark failed</a:t>
            </a:r>
          </a:p>
          <a:p>
            <a:pPr algn="ctr"/>
            <a:r>
              <a:rPr lang="en-US" dirty="0"/>
              <a:t>that Silas was chosen </a:t>
            </a:r>
          </a:p>
          <a:p>
            <a:pPr algn="ctr"/>
            <a:r>
              <a:rPr lang="en-US" dirty="0"/>
              <a:t>to take over and accompany Paul on his missionary journeys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543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FEDA4A4-53B0-3C23-60CE-1FBBA44FE84D}"/>
              </a:ext>
            </a:extLst>
          </p:cNvPr>
          <p:cNvSpPr/>
          <p:nvPr/>
        </p:nvSpPr>
        <p:spPr>
          <a:xfrm>
            <a:off x="5444067" y="4546600"/>
            <a:ext cx="3581400" cy="1961391"/>
          </a:xfrm>
          <a:prstGeom prst="wedgeRectCallout">
            <a:avLst>
              <a:gd name="adj1" fmla="val -169296"/>
              <a:gd name="adj2" fmla="val -122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Silvanus (Silas)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Marcus (John Mark)</a:t>
            </a:r>
          </a:p>
          <a:p>
            <a:pPr algn="ctr"/>
            <a:r>
              <a:rPr lang="en-US" dirty="0"/>
              <a:t>are mentioned together!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14A4FB-855A-A486-AAE8-144CD7689030}"/>
              </a:ext>
            </a:extLst>
          </p:cNvPr>
          <p:cNvSpPr/>
          <p:nvPr/>
        </p:nvSpPr>
        <p:spPr>
          <a:xfrm>
            <a:off x="5444067" y="4546599"/>
            <a:ext cx="3581400" cy="1961391"/>
          </a:xfrm>
          <a:prstGeom prst="wedgeRectCallout">
            <a:avLst>
              <a:gd name="adj1" fmla="val -135017"/>
              <a:gd name="adj2" fmla="val -48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now they are working together without any grudges between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0843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FEDA4A4-53B0-3C23-60CE-1FBBA44FE84D}"/>
              </a:ext>
            </a:extLst>
          </p:cNvPr>
          <p:cNvSpPr/>
          <p:nvPr/>
        </p:nvSpPr>
        <p:spPr>
          <a:xfrm>
            <a:off x="5444067" y="4546600"/>
            <a:ext cx="3581400" cy="1961391"/>
          </a:xfrm>
          <a:prstGeom prst="wedgeRectCallout">
            <a:avLst>
              <a:gd name="adj1" fmla="val -169296"/>
              <a:gd name="adj2" fmla="val -122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Silvanus (Silas)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Marcus (John Mark)</a:t>
            </a:r>
          </a:p>
          <a:p>
            <a:pPr algn="ctr"/>
            <a:r>
              <a:rPr lang="en-US" dirty="0"/>
              <a:t>are mentioned together!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14A4FB-855A-A486-AAE8-144CD7689030}"/>
              </a:ext>
            </a:extLst>
          </p:cNvPr>
          <p:cNvSpPr/>
          <p:nvPr/>
        </p:nvSpPr>
        <p:spPr>
          <a:xfrm>
            <a:off x="5444067" y="4546599"/>
            <a:ext cx="3581400" cy="1961391"/>
          </a:xfrm>
          <a:prstGeom prst="wedgeRectCallout">
            <a:avLst>
              <a:gd name="adj1" fmla="val -135017"/>
              <a:gd name="adj2" fmla="val -48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Peter also speaking</a:t>
            </a:r>
          </a:p>
          <a:p>
            <a:pPr algn="ctr"/>
            <a:r>
              <a:rPr lang="en-US" dirty="0"/>
              <a:t>of Silas, the Gentile and</a:t>
            </a:r>
          </a:p>
          <a:p>
            <a:pPr algn="ctr"/>
            <a:r>
              <a:rPr lang="en-US" dirty="0"/>
              <a:t>calls him a faithful brother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7915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35000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5:10-14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10 </a:t>
            </a:r>
            <a:r>
              <a:rPr lang="en-US" sz="2000" dirty="0">
                <a:solidFill>
                  <a:schemeClr val="bg1"/>
                </a:solidFill>
              </a:rPr>
              <a:t>But the </a:t>
            </a:r>
            <a:r>
              <a:rPr lang="en-US" sz="2000" dirty="0">
                <a:solidFill>
                  <a:srgbClr val="FFFF00"/>
                </a:solidFill>
              </a:rPr>
              <a:t>God of all grace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who hath </a:t>
            </a:r>
            <a:r>
              <a:rPr lang="en-US" sz="2000" dirty="0">
                <a:solidFill>
                  <a:srgbClr val="FFFF00"/>
                </a:solidFill>
              </a:rPr>
              <a:t>called us </a:t>
            </a:r>
            <a:r>
              <a:rPr lang="en-US" sz="2000" dirty="0">
                <a:solidFill>
                  <a:schemeClr val="bg1"/>
                </a:solidFill>
              </a:rPr>
              <a:t>unto </a:t>
            </a:r>
            <a:r>
              <a:rPr lang="en-US" sz="2000" dirty="0">
                <a:solidFill>
                  <a:srgbClr val="FFFF00"/>
                </a:solidFill>
              </a:rPr>
              <a:t>his eternal glory</a:t>
            </a:r>
            <a:r>
              <a:rPr lang="en-US" sz="2000" dirty="0">
                <a:solidFill>
                  <a:schemeClr val="bg1"/>
                </a:solidFill>
              </a:rPr>
              <a:t> by Christ Jesus,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after that ye have suffered </a:t>
            </a:r>
            <a:r>
              <a:rPr lang="en-US" sz="2000" dirty="0">
                <a:solidFill>
                  <a:srgbClr val="FFFF00"/>
                </a:solidFill>
              </a:rPr>
              <a:t>a while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make you </a:t>
            </a:r>
            <a:r>
              <a:rPr lang="en-US" sz="2000" dirty="0">
                <a:solidFill>
                  <a:srgbClr val="FFFF00"/>
                </a:solidFill>
              </a:rPr>
              <a:t>perfect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stablish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strengthen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settle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11</a:t>
            </a:r>
            <a:r>
              <a:rPr lang="en-US" sz="2000" dirty="0">
                <a:solidFill>
                  <a:schemeClr val="bg1"/>
                </a:solidFill>
              </a:rPr>
              <a:t> To him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glory and dominion for ever and ever. Amen.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 By </a:t>
            </a:r>
            <a:r>
              <a:rPr lang="en-US" sz="2000" dirty="0">
                <a:solidFill>
                  <a:schemeClr val="accent2"/>
                </a:solidFill>
              </a:rPr>
              <a:t>Silvanus</a:t>
            </a:r>
            <a:r>
              <a:rPr lang="en-US" sz="2000" dirty="0">
                <a:solidFill>
                  <a:schemeClr val="bg1"/>
                </a:solidFill>
              </a:rPr>
              <a:t>, a faithful brother unto you, as I suppose (in my estimation),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 have written briefly, </a:t>
            </a:r>
            <a:r>
              <a:rPr lang="en-US" sz="2000" dirty="0">
                <a:solidFill>
                  <a:srgbClr val="FFFF00"/>
                </a:solidFill>
              </a:rPr>
              <a:t>exhorting, and testifying that this is the true grace of God</a:t>
            </a:r>
            <a:r>
              <a:rPr lang="en-US" sz="2000" dirty="0">
                <a:solidFill>
                  <a:schemeClr val="bg1"/>
                </a:solidFill>
              </a:rPr>
              <a:t> wherein ye stand.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church that is </a:t>
            </a:r>
            <a:r>
              <a:rPr lang="en-US" sz="2000" dirty="0">
                <a:solidFill>
                  <a:schemeClr val="accent2"/>
                </a:solidFill>
              </a:rPr>
              <a:t>at Babylon</a:t>
            </a:r>
            <a:r>
              <a:rPr lang="en-US" sz="2000" dirty="0">
                <a:solidFill>
                  <a:schemeClr val="bg1"/>
                </a:solidFill>
              </a:rPr>
              <a:t>, elected together with </a:t>
            </a:r>
            <a:r>
              <a:rPr lang="en-US" sz="2000" i="1" dirty="0">
                <a:solidFill>
                  <a:schemeClr val="bg1"/>
                </a:solidFill>
              </a:rPr>
              <a:t>you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saluteth</a:t>
            </a:r>
            <a:r>
              <a:rPr lang="en-US" sz="2000" dirty="0">
                <a:solidFill>
                  <a:schemeClr val="bg1"/>
                </a:solidFill>
              </a:rPr>
              <a:t> you;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so doth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Marcus my son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2000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14</a:t>
            </a:r>
            <a:r>
              <a:rPr lang="en-US" sz="2000" dirty="0">
                <a:solidFill>
                  <a:schemeClr val="bg1"/>
                </a:solidFill>
              </a:rPr>
              <a:t> Greet ye one another with a kiss of charity.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Peace </a:t>
            </a:r>
            <a:r>
              <a:rPr lang="en-US" sz="2000" i="1" dirty="0">
                <a:solidFill>
                  <a:schemeClr val="bg1"/>
                </a:solidFill>
              </a:rPr>
              <a:t>be</a:t>
            </a:r>
            <a:r>
              <a:rPr lang="en-US" sz="2000" dirty="0">
                <a:solidFill>
                  <a:schemeClr val="bg1"/>
                </a:solidFill>
              </a:rPr>
              <a:t> with you all that are in Christ Jesus.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Amen.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FEDA4A4-53B0-3C23-60CE-1FBBA44FE84D}"/>
              </a:ext>
            </a:extLst>
          </p:cNvPr>
          <p:cNvSpPr/>
          <p:nvPr/>
        </p:nvSpPr>
        <p:spPr>
          <a:xfrm>
            <a:off x="5444067" y="4546600"/>
            <a:ext cx="3581400" cy="1961391"/>
          </a:xfrm>
          <a:prstGeom prst="wedgeRectCallout">
            <a:avLst>
              <a:gd name="adj1" fmla="val -169296"/>
              <a:gd name="adj2" fmla="val -122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Silvanus (Silas)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Marcus (John Mark)</a:t>
            </a:r>
          </a:p>
          <a:p>
            <a:pPr algn="ctr"/>
            <a:r>
              <a:rPr lang="en-US" dirty="0"/>
              <a:t>are mentioned together!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14A4FB-855A-A486-AAE8-144CD7689030}"/>
              </a:ext>
            </a:extLst>
          </p:cNvPr>
          <p:cNvSpPr/>
          <p:nvPr/>
        </p:nvSpPr>
        <p:spPr>
          <a:xfrm>
            <a:off x="5444067" y="4546599"/>
            <a:ext cx="3581400" cy="1961391"/>
          </a:xfrm>
          <a:prstGeom prst="wedgeRectCallout">
            <a:avLst>
              <a:gd name="adj1" fmla="val -135017"/>
              <a:gd name="adj2" fmla="val -48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was great </a:t>
            </a:r>
          </a:p>
          <a:p>
            <a:pPr algn="ctr"/>
            <a:r>
              <a:rPr lang="en-US" dirty="0"/>
              <a:t>fellowship and love enjoyed by these the Lord’s servants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8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7078</TotalTime>
  <Words>6999</Words>
  <Application>Microsoft Office PowerPoint</Application>
  <PresentationFormat>On-screen Show (4:3)</PresentationFormat>
  <Paragraphs>1312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Lawerence McHugh</dc:creator>
  <cp:lastModifiedBy>Lawerence McHugh</cp:lastModifiedBy>
  <cp:revision>500</cp:revision>
  <cp:lastPrinted>2024-03-16T10:04:45Z</cp:lastPrinted>
  <dcterms:created xsi:type="dcterms:W3CDTF">2023-12-31T21:15:46Z</dcterms:created>
  <dcterms:modified xsi:type="dcterms:W3CDTF">2024-05-26T15:46:44Z</dcterms:modified>
</cp:coreProperties>
</file>