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 id="515" r:id="rId3"/>
    <p:sldId id="517" r:id="rId4"/>
    <p:sldId id="534" r:id="rId5"/>
    <p:sldId id="492" r:id="rId6"/>
    <p:sldId id="493" r:id="rId7"/>
    <p:sldId id="494" r:id="rId8"/>
    <p:sldId id="495" r:id="rId9"/>
    <p:sldId id="498" r:id="rId10"/>
    <p:sldId id="491" r:id="rId11"/>
    <p:sldId id="522" r:id="rId12"/>
    <p:sldId id="581" r:id="rId13"/>
    <p:sldId id="629" r:id="rId14"/>
    <p:sldId id="630" r:id="rId15"/>
    <p:sldId id="584" r:id="rId16"/>
    <p:sldId id="523" r:id="rId17"/>
    <p:sldId id="538" r:id="rId18"/>
    <p:sldId id="585" r:id="rId19"/>
    <p:sldId id="542" r:id="rId20"/>
    <p:sldId id="586" r:id="rId21"/>
    <p:sldId id="589" r:id="rId22"/>
    <p:sldId id="588" r:id="rId23"/>
    <p:sldId id="587" r:id="rId24"/>
    <p:sldId id="590" r:id="rId25"/>
    <p:sldId id="544" r:id="rId26"/>
    <p:sldId id="535" r:id="rId27"/>
    <p:sldId id="634" r:id="rId28"/>
    <p:sldId id="559" r:id="rId29"/>
    <p:sldId id="560" r:id="rId30"/>
    <p:sldId id="561" r:id="rId31"/>
    <p:sldId id="563" r:id="rId32"/>
    <p:sldId id="566" r:id="rId33"/>
    <p:sldId id="564" r:id="rId34"/>
    <p:sldId id="568" r:id="rId35"/>
    <p:sldId id="567" r:id="rId36"/>
    <p:sldId id="569" r:id="rId37"/>
    <p:sldId id="565" r:id="rId38"/>
    <p:sldId id="571" r:id="rId39"/>
    <p:sldId id="572" r:id="rId40"/>
    <p:sldId id="591" r:id="rId41"/>
    <p:sldId id="562" r:id="rId42"/>
    <p:sldId id="574" r:id="rId43"/>
    <p:sldId id="592" r:id="rId44"/>
    <p:sldId id="615" r:id="rId45"/>
    <p:sldId id="613" r:id="rId46"/>
    <p:sldId id="575" r:id="rId47"/>
    <p:sldId id="614" r:id="rId48"/>
    <p:sldId id="635" r:id="rId49"/>
    <p:sldId id="549" r:id="rId50"/>
    <p:sldId id="553" r:id="rId51"/>
    <p:sldId id="550" r:id="rId52"/>
    <p:sldId id="594" r:id="rId53"/>
    <p:sldId id="556" r:id="rId54"/>
    <p:sldId id="557" r:id="rId55"/>
    <p:sldId id="577" r:id="rId56"/>
    <p:sldId id="579" r:id="rId57"/>
    <p:sldId id="558" r:id="rId58"/>
    <p:sldId id="595" r:id="rId59"/>
    <p:sldId id="599" r:id="rId60"/>
    <p:sldId id="603" r:id="rId61"/>
    <p:sldId id="602" r:id="rId62"/>
    <p:sldId id="601" r:id="rId63"/>
    <p:sldId id="600" r:id="rId64"/>
    <p:sldId id="631" r:id="rId65"/>
    <p:sldId id="618" r:id="rId66"/>
    <p:sldId id="623" r:id="rId67"/>
    <p:sldId id="632" r:id="rId68"/>
    <p:sldId id="624" r:id="rId69"/>
    <p:sldId id="625" r:id="rId70"/>
    <p:sldId id="626" r:id="rId71"/>
    <p:sldId id="620" r:id="rId72"/>
    <p:sldId id="641" r:id="rId73"/>
    <p:sldId id="640" r:id="rId74"/>
    <p:sldId id="627" r:id="rId75"/>
    <p:sldId id="633" r:id="rId76"/>
    <p:sldId id="611" r:id="rId77"/>
    <p:sldId id="610" r:id="rId78"/>
    <p:sldId id="609" r:id="rId79"/>
    <p:sldId id="608" r:id="rId80"/>
    <p:sldId id="607" r:id="rId81"/>
    <p:sldId id="612" r:id="rId82"/>
    <p:sldId id="636" r:id="rId83"/>
    <p:sldId id="638" r:id="rId84"/>
    <p:sldId id="639" r:id="rId85"/>
    <p:sldId id="606" r:id="rId86"/>
    <p:sldId id="546" r:id="rId87"/>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000"/>
    <a:srgbClr val="008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96340" autoAdjust="0"/>
  </p:normalViewPr>
  <p:slideViewPr>
    <p:cSldViewPr snapToGrid="0">
      <p:cViewPr varScale="1">
        <p:scale>
          <a:sx n="113" d="100"/>
          <a:sy n="113" d="100"/>
        </p:scale>
        <p:origin x="148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16C9FF-31B3-43B8-8C6F-F244E112C15B}" type="datetimeFigureOut">
              <a:rPr lang="en-GB" smtClean="0"/>
              <a:pPr/>
              <a:t>05/05/2024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79663-50A5-4BD8-B819-5BF4F6873909}" type="slidenum">
              <a:rPr lang="en-GB" smtClean="0"/>
              <a:pPr/>
              <a:t>‹#›</a:t>
            </a:fld>
            <a:endParaRPr lang="en-GB"/>
          </a:p>
        </p:txBody>
      </p:sp>
    </p:spTree>
    <p:extLst>
      <p:ext uri="{BB962C8B-B14F-4D97-AF65-F5344CB8AC3E}">
        <p14:creationId xmlns:p14="http://schemas.microsoft.com/office/powerpoint/2010/main" val="396413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16C9FF-31B3-43B8-8C6F-F244E112C15B}" type="datetimeFigureOut">
              <a:rPr lang="en-GB" smtClean="0"/>
              <a:pPr/>
              <a:t>05/05/2024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79663-50A5-4BD8-B819-5BF4F6873909}" type="slidenum">
              <a:rPr lang="en-GB" smtClean="0"/>
              <a:pPr/>
              <a:t>‹#›</a:t>
            </a:fld>
            <a:endParaRPr lang="en-GB"/>
          </a:p>
        </p:txBody>
      </p:sp>
    </p:spTree>
    <p:extLst>
      <p:ext uri="{BB962C8B-B14F-4D97-AF65-F5344CB8AC3E}">
        <p14:creationId xmlns:p14="http://schemas.microsoft.com/office/powerpoint/2010/main" val="1529669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16C9FF-31B3-43B8-8C6F-F244E112C15B}" type="datetimeFigureOut">
              <a:rPr lang="en-GB" smtClean="0"/>
              <a:pPr/>
              <a:t>05/05/2024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79663-50A5-4BD8-B819-5BF4F6873909}" type="slidenum">
              <a:rPr lang="en-GB" smtClean="0"/>
              <a:pPr/>
              <a:t>‹#›</a:t>
            </a:fld>
            <a:endParaRPr lang="en-GB"/>
          </a:p>
        </p:txBody>
      </p:sp>
    </p:spTree>
    <p:extLst>
      <p:ext uri="{BB962C8B-B14F-4D97-AF65-F5344CB8AC3E}">
        <p14:creationId xmlns:p14="http://schemas.microsoft.com/office/powerpoint/2010/main" val="52574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16C9FF-31B3-43B8-8C6F-F244E112C15B}" type="datetimeFigureOut">
              <a:rPr lang="en-GB" smtClean="0"/>
              <a:pPr/>
              <a:t>05/05/2024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79663-50A5-4BD8-B819-5BF4F6873909}" type="slidenum">
              <a:rPr lang="en-GB" smtClean="0"/>
              <a:pPr/>
              <a:t>‹#›</a:t>
            </a:fld>
            <a:endParaRPr lang="en-GB"/>
          </a:p>
        </p:txBody>
      </p:sp>
    </p:spTree>
    <p:extLst>
      <p:ext uri="{BB962C8B-B14F-4D97-AF65-F5344CB8AC3E}">
        <p14:creationId xmlns:p14="http://schemas.microsoft.com/office/powerpoint/2010/main" val="76875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6C9FF-31B3-43B8-8C6F-F244E112C15B}" type="datetimeFigureOut">
              <a:rPr lang="en-GB" smtClean="0"/>
              <a:pPr/>
              <a:t>05/05/2024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79663-50A5-4BD8-B819-5BF4F6873909}" type="slidenum">
              <a:rPr lang="en-GB" smtClean="0"/>
              <a:pPr/>
              <a:t>‹#›</a:t>
            </a:fld>
            <a:endParaRPr lang="en-GB"/>
          </a:p>
        </p:txBody>
      </p:sp>
    </p:spTree>
    <p:extLst>
      <p:ext uri="{BB962C8B-B14F-4D97-AF65-F5344CB8AC3E}">
        <p14:creationId xmlns:p14="http://schemas.microsoft.com/office/powerpoint/2010/main" val="267036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16C9FF-31B3-43B8-8C6F-F244E112C15B}" type="datetimeFigureOut">
              <a:rPr lang="en-GB" smtClean="0"/>
              <a:pPr/>
              <a:t>05/05/2024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379663-50A5-4BD8-B819-5BF4F6873909}" type="slidenum">
              <a:rPr lang="en-GB" smtClean="0"/>
              <a:pPr/>
              <a:t>‹#›</a:t>
            </a:fld>
            <a:endParaRPr lang="en-GB"/>
          </a:p>
        </p:txBody>
      </p:sp>
    </p:spTree>
    <p:extLst>
      <p:ext uri="{BB962C8B-B14F-4D97-AF65-F5344CB8AC3E}">
        <p14:creationId xmlns:p14="http://schemas.microsoft.com/office/powerpoint/2010/main" val="115946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16C9FF-31B3-43B8-8C6F-F244E112C15B}" type="datetimeFigureOut">
              <a:rPr lang="en-GB" smtClean="0"/>
              <a:pPr/>
              <a:t>05/05/2024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379663-50A5-4BD8-B819-5BF4F6873909}" type="slidenum">
              <a:rPr lang="en-GB" smtClean="0"/>
              <a:pPr/>
              <a:t>‹#›</a:t>
            </a:fld>
            <a:endParaRPr lang="en-GB"/>
          </a:p>
        </p:txBody>
      </p:sp>
    </p:spTree>
    <p:extLst>
      <p:ext uri="{BB962C8B-B14F-4D97-AF65-F5344CB8AC3E}">
        <p14:creationId xmlns:p14="http://schemas.microsoft.com/office/powerpoint/2010/main" val="16158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16C9FF-31B3-43B8-8C6F-F244E112C15B}" type="datetimeFigureOut">
              <a:rPr lang="en-GB" smtClean="0"/>
              <a:pPr/>
              <a:t>05/05/2024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379663-50A5-4BD8-B819-5BF4F6873909}" type="slidenum">
              <a:rPr lang="en-GB" smtClean="0"/>
              <a:pPr/>
              <a:t>‹#›</a:t>
            </a:fld>
            <a:endParaRPr lang="en-GB"/>
          </a:p>
        </p:txBody>
      </p:sp>
    </p:spTree>
    <p:extLst>
      <p:ext uri="{BB962C8B-B14F-4D97-AF65-F5344CB8AC3E}">
        <p14:creationId xmlns:p14="http://schemas.microsoft.com/office/powerpoint/2010/main" val="305150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6C9FF-31B3-43B8-8C6F-F244E112C15B}" type="datetimeFigureOut">
              <a:rPr lang="en-GB" smtClean="0"/>
              <a:pPr/>
              <a:t>05/05/2024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379663-50A5-4BD8-B819-5BF4F6873909}" type="slidenum">
              <a:rPr lang="en-GB" smtClean="0"/>
              <a:pPr/>
              <a:t>‹#›</a:t>
            </a:fld>
            <a:endParaRPr lang="en-GB"/>
          </a:p>
        </p:txBody>
      </p:sp>
    </p:spTree>
    <p:extLst>
      <p:ext uri="{BB962C8B-B14F-4D97-AF65-F5344CB8AC3E}">
        <p14:creationId xmlns:p14="http://schemas.microsoft.com/office/powerpoint/2010/main" val="49522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16C9FF-31B3-43B8-8C6F-F244E112C15B}" type="datetimeFigureOut">
              <a:rPr lang="en-GB" smtClean="0"/>
              <a:pPr/>
              <a:t>05/05/2024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379663-50A5-4BD8-B819-5BF4F6873909}" type="slidenum">
              <a:rPr lang="en-GB" smtClean="0"/>
              <a:pPr/>
              <a:t>‹#›</a:t>
            </a:fld>
            <a:endParaRPr lang="en-GB"/>
          </a:p>
        </p:txBody>
      </p:sp>
    </p:spTree>
    <p:extLst>
      <p:ext uri="{BB962C8B-B14F-4D97-AF65-F5344CB8AC3E}">
        <p14:creationId xmlns:p14="http://schemas.microsoft.com/office/powerpoint/2010/main" val="1636838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16C9FF-31B3-43B8-8C6F-F244E112C15B}" type="datetimeFigureOut">
              <a:rPr lang="en-GB" smtClean="0"/>
              <a:pPr/>
              <a:t>05/05/2024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379663-50A5-4BD8-B819-5BF4F6873909}" type="slidenum">
              <a:rPr lang="en-GB" smtClean="0"/>
              <a:pPr/>
              <a:t>‹#›</a:t>
            </a:fld>
            <a:endParaRPr lang="en-GB"/>
          </a:p>
        </p:txBody>
      </p:sp>
    </p:spTree>
    <p:extLst>
      <p:ext uri="{BB962C8B-B14F-4D97-AF65-F5344CB8AC3E}">
        <p14:creationId xmlns:p14="http://schemas.microsoft.com/office/powerpoint/2010/main" val="296893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6C9FF-31B3-43B8-8C6F-F244E112C15B}" type="datetimeFigureOut">
              <a:rPr lang="en-GB" smtClean="0"/>
              <a:pPr/>
              <a:t>05/05/2024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79663-50A5-4BD8-B819-5BF4F6873909}" type="slidenum">
              <a:rPr lang="en-GB" smtClean="0"/>
              <a:pPr/>
              <a:t>‹#›</a:t>
            </a:fld>
            <a:endParaRPr lang="en-GB"/>
          </a:p>
        </p:txBody>
      </p:sp>
    </p:spTree>
    <p:extLst>
      <p:ext uri="{BB962C8B-B14F-4D97-AF65-F5344CB8AC3E}">
        <p14:creationId xmlns:p14="http://schemas.microsoft.com/office/powerpoint/2010/main" val="485772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038158-BF24-236A-501E-F3D8469173DD}"/>
              </a:ext>
            </a:extLst>
          </p:cNvPr>
          <p:cNvSpPr txBox="1"/>
          <p:nvPr/>
        </p:nvSpPr>
        <p:spPr>
          <a:xfrm>
            <a:off x="0" y="939800"/>
            <a:ext cx="9144000" cy="3046988"/>
          </a:xfrm>
          <a:prstGeom prst="rect">
            <a:avLst/>
          </a:prstGeom>
          <a:noFill/>
        </p:spPr>
        <p:txBody>
          <a:bodyPr wrap="square" rtlCol="0">
            <a:spAutoFit/>
          </a:bodyPr>
          <a:lstStyle/>
          <a:p>
            <a:pPr algn="ctr"/>
            <a:r>
              <a:rPr lang="en-US" sz="9600" dirty="0">
                <a:solidFill>
                  <a:schemeClr val="bg1"/>
                </a:solidFill>
              </a:rPr>
              <a:t>Bible Study</a:t>
            </a:r>
          </a:p>
          <a:p>
            <a:pPr algn="ctr"/>
            <a:r>
              <a:rPr lang="en-US" sz="9600" dirty="0">
                <a:solidFill>
                  <a:schemeClr val="bg1"/>
                </a:solidFill>
              </a:rPr>
              <a:t>1</a:t>
            </a:r>
            <a:r>
              <a:rPr lang="en-US" sz="9600" baseline="30000" dirty="0">
                <a:solidFill>
                  <a:schemeClr val="bg1"/>
                </a:solidFill>
              </a:rPr>
              <a:t>st</a:t>
            </a:r>
            <a:r>
              <a:rPr lang="en-US" sz="9600" dirty="0">
                <a:solidFill>
                  <a:schemeClr val="bg1"/>
                </a:solidFill>
              </a:rPr>
              <a:t> Peter</a:t>
            </a:r>
          </a:p>
        </p:txBody>
      </p:sp>
    </p:spTree>
    <p:extLst>
      <p:ext uri="{BB962C8B-B14F-4D97-AF65-F5344CB8AC3E}">
        <p14:creationId xmlns:p14="http://schemas.microsoft.com/office/powerpoint/2010/main" val="148294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9EC45D16-B4D7-9CBA-0357-1C81272F54A6}"/>
              </a:ext>
            </a:extLst>
          </p:cNvPr>
          <p:cNvSpPr/>
          <p:nvPr/>
        </p:nvSpPr>
        <p:spPr>
          <a:xfrm>
            <a:off x="1126067" y="4572000"/>
            <a:ext cx="6671733" cy="2077618"/>
          </a:xfrm>
          <a:prstGeom prst="wedgeRectCallout">
            <a:avLst>
              <a:gd name="adj1" fmla="val -58262"/>
              <a:gd name="adj2" fmla="val -1385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p>
          <a:p>
            <a:pPr algn="ctr"/>
            <a:r>
              <a:rPr lang="en-US" sz="3200" dirty="0"/>
              <a:t>In Peter’s 2</a:t>
            </a:r>
            <a:r>
              <a:rPr lang="en-US" sz="3200" baseline="30000" dirty="0"/>
              <a:t>nd</a:t>
            </a:r>
            <a:r>
              <a:rPr lang="en-US" sz="3200" dirty="0"/>
              <a:t> statement,</a:t>
            </a:r>
          </a:p>
          <a:p>
            <a:pPr algn="ctr"/>
            <a:r>
              <a:rPr lang="en-US" sz="3200" dirty="0"/>
              <a:t>he cautions the elders </a:t>
            </a:r>
          </a:p>
          <a:p>
            <a:pPr algn="ctr"/>
            <a:r>
              <a:rPr lang="en-US" sz="3200" dirty="0"/>
              <a:t>with 3 ‘not – but’ sentences:</a:t>
            </a:r>
          </a:p>
          <a:p>
            <a:pPr algn="ctr"/>
            <a:endParaRPr lang="en-GB" sz="3200" dirty="0"/>
          </a:p>
        </p:txBody>
      </p:sp>
      <p:sp>
        <p:nvSpPr>
          <p:cNvPr id="2" name="TextBox 1">
            <a:extLst>
              <a:ext uri="{FF2B5EF4-FFF2-40B4-BE49-F238E27FC236}">
                <a16:creationId xmlns:a16="http://schemas.microsoft.com/office/drawing/2014/main" id="{A0C43E5E-2908-F7D2-3D4B-64A7C81B3924}"/>
              </a:ext>
            </a:extLst>
          </p:cNvPr>
          <p:cNvSpPr txBox="1"/>
          <p:nvPr/>
        </p:nvSpPr>
        <p:spPr>
          <a:xfrm>
            <a:off x="0" y="0"/>
            <a:ext cx="9143999" cy="4308872"/>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a:p>
            <a:r>
              <a:rPr lang="en-US" sz="1900" dirty="0">
                <a:solidFill>
                  <a:srgbClr val="FFFF00"/>
                </a:solidFill>
              </a:rPr>
              <a:t>The elders which are among you I exhort,</a:t>
            </a:r>
            <a:r>
              <a:rPr lang="en-US" sz="1900" dirty="0">
                <a:solidFill>
                  <a:schemeClr val="bg1"/>
                </a:solidFill>
              </a:rPr>
              <a:t> </a:t>
            </a:r>
          </a:p>
          <a:p>
            <a:endParaRPr lang="en-US" sz="1900" dirty="0">
              <a:solidFill>
                <a:schemeClr val="bg1"/>
              </a:solidFill>
            </a:endParaRPr>
          </a:p>
          <a:p>
            <a:pPr marL="1371600" lvl="2" indent="-457200">
              <a:buFont typeface="+mj-lt"/>
              <a:buAutoNum type="arabicPeriod"/>
            </a:pPr>
            <a:r>
              <a:rPr lang="en-US" sz="1900" dirty="0">
                <a:solidFill>
                  <a:schemeClr val="bg1"/>
                </a:solidFill>
              </a:rPr>
              <a:t>who am also an elder,</a:t>
            </a:r>
          </a:p>
          <a:p>
            <a:pPr marL="1371600" lvl="2" indent="-457200">
              <a:buFont typeface="+mj-lt"/>
              <a:buAutoNum type="arabicPeriod"/>
            </a:pPr>
            <a:r>
              <a:rPr lang="en-US" sz="1900" dirty="0">
                <a:solidFill>
                  <a:schemeClr val="bg1"/>
                </a:solidFill>
              </a:rPr>
              <a:t>and a witness of the sufferings of Christ, </a:t>
            </a:r>
          </a:p>
          <a:p>
            <a:pPr marL="1371600" lvl="2" indent="-457200">
              <a:buFont typeface="+mj-lt"/>
              <a:buAutoNum type="arabicPeriod"/>
            </a:pPr>
            <a:r>
              <a:rPr lang="en-US" sz="1900" dirty="0">
                <a:solidFill>
                  <a:schemeClr val="bg1"/>
                </a:solidFill>
              </a:rPr>
              <a:t>and also a partaker of the glory that shall be revealed:</a:t>
            </a:r>
          </a:p>
          <a:p>
            <a:pPr marL="1371600" lvl="2" indent="-457200">
              <a:buFont typeface="+mj-lt"/>
              <a:buAutoNum type="arabicPeriod"/>
            </a:pPr>
            <a:endParaRPr lang="en-US" sz="1900" dirty="0">
              <a:solidFill>
                <a:schemeClr val="bg1"/>
              </a:solidFill>
            </a:endParaRPr>
          </a:p>
          <a:p>
            <a:r>
              <a:rPr lang="en-US" sz="1900" dirty="0">
                <a:solidFill>
                  <a:srgbClr val="FFFF00"/>
                </a:solidFill>
              </a:rPr>
              <a:t>Feed the flock of God which is among you, </a:t>
            </a:r>
          </a:p>
          <a:p>
            <a:endParaRPr lang="en-US" sz="1900" dirty="0">
              <a:solidFill>
                <a:schemeClr val="bg1"/>
              </a:solidFill>
            </a:endParaRPr>
          </a:p>
          <a:p>
            <a:pPr marL="1371600" lvl="2" indent="-457200">
              <a:buFont typeface="+mj-lt"/>
              <a:buAutoNum type="arabicPeriod"/>
            </a:pPr>
            <a:r>
              <a:rPr lang="en-US" sz="1900" dirty="0">
                <a:solidFill>
                  <a:schemeClr val="bg1"/>
                </a:solidFill>
              </a:rPr>
              <a:t>taking the oversight thereof, not by constraint, but willingly; </a:t>
            </a:r>
          </a:p>
          <a:p>
            <a:pPr marL="1371600" lvl="2" indent="-457200">
              <a:buFont typeface="+mj-lt"/>
              <a:buAutoNum type="arabicPeriod"/>
            </a:pPr>
            <a:r>
              <a:rPr lang="en-US" sz="1900" dirty="0">
                <a:solidFill>
                  <a:schemeClr val="bg1"/>
                </a:solidFill>
              </a:rPr>
              <a:t>not for filthy lucre, but of a ready mind;</a:t>
            </a:r>
          </a:p>
          <a:p>
            <a:pPr marL="1371600" lvl="2" indent="-457200">
              <a:buFont typeface="+mj-lt"/>
              <a:buAutoNum type="arabicPeriod"/>
            </a:pPr>
            <a:r>
              <a:rPr lang="en-US" sz="1900" dirty="0">
                <a:solidFill>
                  <a:schemeClr val="bg1"/>
                </a:solidFill>
              </a:rPr>
              <a:t>Neither as being lords over God's heritage, but being ensamples to the flock.</a:t>
            </a:r>
          </a:p>
          <a:p>
            <a:pPr lvl="2"/>
            <a:endParaRPr lang="en-US" sz="1900" dirty="0">
              <a:solidFill>
                <a:schemeClr val="bg1"/>
              </a:solidFill>
            </a:endParaRPr>
          </a:p>
        </p:txBody>
      </p:sp>
    </p:spTree>
    <p:extLst>
      <p:ext uri="{BB962C8B-B14F-4D97-AF65-F5344CB8AC3E}">
        <p14:creationId xmlns:p14="http://schemas.microsoft.com/office/powerpoint/2010/main" val="51496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2457083"/>
          </a:xfrm>
          <a:prstGeom prst="rect">
            <a:avLst/>
          </a:prstGeom>
          <a:noFill/>
        </p:spPr>
        <p:txBody>
          <a:bodyPr wrap="square" rtlCol="0">
            <a:spAutoFit/>
          </a:bodyPr>
          <a:lstStyle/>
          <a:p>
            <a:pPr algn="ctr"/>
            <a:r>
              <a:rPr lang="en-US" sz="2800" b="1" dirty="0">
                <a:solidFill>
                  <a:schemeClr val="bg1"/>
                </a:solidFill>
              </a:rPr>
              <a:t>1 Peter 5:1-4</a:t>
            </a:r>
          </a:p>
          <a:p>
            <a:endParaRPr lang="en-US" b="1" dirty="0">
              <a:solidFill>
                <a:schemeClr val="bg1"/>
              </a:solidFill>
            </a:endParaRPr>
          </a:p>
          <a:p>
            <a:endParaRPr lang="en-US" sz="1900" baseline="30000" dirty="0">
              <a:solidFill>
                <a:schemeClr val="bg1"/>
              </a:solidFill>
            </a:endParaRPr>
          </a:p>
          <a:p>
            <a:r>
              <a:rPr lang="en-US" sz="1900" dirty="0">
                <a:solidFill>
                  <a:srgbClr val="FFFF00"/>
                </a:solidFill>
              </a:rPr>
              <a:t>Feed the flock of God which is among you, </a:t>
            </a:r>
          </a:p>
          <a:p>
            <a:endParaRPr lang="en-US" sz="1900" dirty="0">
              <a:solidFill>
                <a:schemeClr val="bg1"/>
              </a:solidFill>
            </a:endParaRPr>
          </a:p>
          <a:p>
            <a:pPr marL="1371600" lvl="2" indent="-457200">
              <a:buFont typeface="+mj-lt"/>
              <a:buAutoNum type="arabicPeriod"/>
            </a:pPr>
            <a:r>
              <a:rPr lang="en-US" sz="1900" dirty="0">
                <a:solidFill>
                  <a:schemeClr val="bg1"/>
                </a:solidFill>
              </a:rPr>
              <a:t>taking the oversight thereof, </a:t>
            </a:r>
            <a:r>
              <a:rPr lang="en-US" sz="1900" b="1" dirty="0">
                <a:solidFill>
                  <a:srgbClr val="FF0000"/>
                </a:solidFill>
              </a:rPr>
              <a:t>not</a:t>
            </a:r>
            <a:r>
              <a:rPr lang="en-US" sz="1900" dirty="0">
                <a:solidFill>
                  <a:schemeClr val="bg1"/>
                </a:solidFill>
              </a:rPr>
              <a:t> by constraint, </a:t>
            </a:r>
            <a:r>
              <a:rPr lang="en-US" sz="1900" b="1" dirty="0">
                <a:solidFill>
                  <a:srgbClr val="FF0000"/>
                </a:solidFill>
              </a:rPr>
              <a:t>but</a:t>
            </a:r>
            <a:r>
              <a:rPr lang="en-US" sz="1900" dirty="0">
                <a:solidFill>
                  <a:schemeClr val="bg1"/>
                </a:solidFill>
              </a:rPr>
              <a:t> willingly; </a:t>
            </a:r>
          </a:p>
          <a:p>
            <a:pPr marL="1371600" lvl="2" indent="-457200">
              <a:buFont typeface="+mj-lt"/>
              <a:buAutoNum type="arabicPeriod"/>
            </a:pPr>
            <a:r>
              <a:rPr lang="en-US" sz="1900" b="1" dirty="0">
                <a:solidFill>
                  <a:schemeClr val="bg1"/>
                </a:solidFill>
              </a:rPr>
              <a:t> </a:t>
            </a:r>
            <a:r>
              <a:rPr lang="en-US" sz="1900" b="1" dirty="0">
                <a:solidFill>
                  <a:srgbClr val="FF0000"/>
                </a:solidFill>
              </a:rPr>
              <a:t>not</a:t>
            </a:r>
            <a:r>
              <a:rPr lang="en-US" sz="1900" dirty="0">
                <a:solidFill>
                  <a:schemeClr val="bg1"/>
                </a:solidFill>
              </a:rPr>
              <a:t> for filthy lucre, </a:t>
            </a:r>
            <a:r>
              <a:rPr lang="en-US" sz="1900" b="1" dirty="0">
                <a:solidFill>
                  <a:srgbClr val="FF0000"/>
                </a:solidFill>
              </a:rPr>
              <a:t>but</a:t>
            </a:r>
            <a:r>
              <a:rPr lang="en-US" sz="1900" dirty="0">
                <a:solidFill>
                  <a:schemeClr val="bg1"/>
                </a:solidFill>
              </a:rPr>
              <a:t> of a ready mind;</a:t>
            </a:r>
          </a:p>
          <a:p>
            <a:pPr marL="1371600" lvl="2" indent="-457200">
              <a:buFont typeface="+mj-lt"/>
              <a:buAutoNum type="arabicPeriod"/>
            </a:pPr>
            <a:r>
              <a:rPr lang="en-US" sz="1900" dirty="0">
                <a:solidFill>
                  <a:schemeClr val="bg1"/>
                </a:solidFill>
              </a:rPr>
              <a:t> </a:t>
            </a:r>
            <a:r>
              <a:rPr lang="en-US" sz="1900" b="1" dirty="0">
                <a:solidFill>
                  <a:srgbClr val="FF0000"/>
                </a:solidFill>
              </a:rPr>
              <a:t>Neither</a:t>
            </a:r>
            <a:r>
              <a:rPr lang="en-US" sz="1900" dirty="0">
                <a:solidFill>
                  <a:schemeClr val="bg1"/>
                </a:solidFill>
              </a:rPr>
              <a:t> as being lords over God's heritage, </a:t>
            </a:r>
            <a:r>
              <a:rPr lang="en-US" sz="1900" b="1" dirty="0">
                <a:solidFill>
                  <a:srgbClr val="FF0000"/>
                </a:solidFill>
              </a:rPr>
              <a:t>but</a:t>
            </a:r>
            <a:r>
              <a:rPr lang="en-US" sz="1900" dirty="0">
                <a:solidFill>
                  <a:schemeClr val="bg1"/>
                </a:solidFill>
              </a:rPr>
              <a:t> being ensamples to the flock</a:t>
            </a:r>
          </a:p>
        </p:txBody>
      </p:sp>
      <p:sp>
        <p:nvSpPr>
          <p:cNvPr id="5" name="TextBox 4">
            <a:extLst>
              <a:ext uri="{FF2B5EF4-FFF2-40B4-BE49-F238E27FC236}">
                <a16:creationId xmlns:a16="http://schemas.microsoft.com/office/drawing/2014/main" id="{EEB32655-DC94-9766-BEC7-459DEAE8EC3A}"/>
              </a:ext>
            </a:extLst>
          </p:cNvPr>
          <p:cNvSpPr txBox="1"/>
          <p:nvPr/>
        </p:nvSpPr>
        <p:spPr>
          <a:xfrm>
            <a:off x="1" y="2784944"/>
            <a:ext cx="9143999" cy="3416320"/>
          </a:xfrm>
          <a:prstGeom prst="rect">
            <a:avLst/>
          </a:prstGeom>
          <a:noFill/>
        </p:spPr>
        <p:txBody>
          <a:bodyPr wrap="square" rtlCol="0">
            <a:spAutoFit/>
          </a:bodyPr>
          <a:lstStyle/>
          <a:p>
            <a:pPr marL="342900" indent="-342900">
              <a:buAutoNum type="arabicParenBoth"/>
            </a:pPr>
            <a:r>
              <a:rPr lang="en-US" dirty="0">
                <a:solidFill>
                  <a:schemeClr val="accent4"/>
                </a:solidFill>
              </a:rPr>
              <a:t>Not by constraint but willingly:</a:t>
            </a:r>
            <a:endParaRPr lang="en-US" dirty="0">
              <a:solidFill>
                <a:schemeClr val="bg1"/>
              </a:solidFill>
            </a:endParaRPr>
          </a:p>
          <a:p>
            <a:r>
              <a:rPr lang="en-US" dirty="0">
                <a:solidFill>
                  <a:schemeClr val="bg1"/>
                </a:solidFill>
              </a:rPr>
              <a:t>Peter is exhorting shepherds to love their work and be willing to do it. </a:t>
            </a:r>
          </a:p>
          <a:p>
            <a:r>
              <a:rPr lang="en-US" dirty="0">
                <a:solidFill>
                  <a:schemeClr val="bg1"/>
                </a:solidFill>
              </a:rPr>
              <a:t>Be willing to feed and to tend the sheep.</a:t>
            </a:r>
          </a:p>
          <a:p>
            <a:endParaRPr lang="en-US" dirty="0">
              <a:solidFill>
                <a:schemeClr val="accent4"/>
              </a:solidFill>
            </a:endParaRPr>
          </a:p>
          <a:p>
            <a:r>
              <a:rPr lang="en-US" dirty="0">
                <a:solidFill>
                  <a:schemeClr val="accent4"/>
                </a:solidFill>
              </a:rPr>
              <a:t>(2) Not for filthy lucre but of a ready mind</a:t>
            </a:r>
          </a:p>
          <a:p>
            <a:r>
              <a:rPr lang="en-US" dirty="0">
                <a:solidFill>
                  <a:schemeClr val="bg1"/>
                </a:solidFill>
              </a:rPr>
              <a:t>Filthy lucre means selfish gain – like the hireling in John 10</a:t>
            </a:r>
          </a:p>
          <a:p>
            <a:r>
              <a:rPr lang="en-US" dirty="0">
                <a:solidFill>
                  <a:schemeClr val="bg1"/>
                </a:solidFill>
              </a:rPr>
              <a:t>Elders should not be interested in what they get from the sheep but what they give…</a:t>
            </a:r>
          </a:p>
          <a:p>
            <a:r>
              <a:rPr lang="en-US" dirty="0">
                <a:solidFill>
                  <a:schemeClr val="bg1"/>
                </a:solidFill>
              </a:rPr>
              <a:t>A ready mind means an unselfish interest in the sheep, enthusiastic and eager to help</a:t>
            </a:r>
            <a:endParaRPr lang="en-US" dirty="0">
              <a:solidFill>
                <a:schemeClr val="accent4"/>
              </a:solidFill>
            </a:endParaRPr>
          </a:p>
          <a:p>
            <a:endParaRPr lang="en-US" dirty="0">
              <a:solidFill>
                <a:schemeClr val="accent4"/>
              </a:solidFill>
            </a:endParaRPr>
          </a:p>
          <a:p>
            <a:r>
              <a:rPr lang="en-US" dirty="0">
                <a:solidFill>
                  <a:schemeClr val="accent4"/>
                </a:solidFill>
              </a:rPr>
              <a:t>(3) Not as Lords over but as examples to the flock</a:t>
            </a:r>
          </a:p>
          <a:p>
            <a:r>
              <a:rPr lang="en-US" dirty="0">
                <a:solidFill>
                  <a:schemeClr val="bg1"/>
                </a:solidFill>
              </a:rPr>
              <a:t>Lording it over means demanding things to be done that you wouldn’t do yourself</a:t>
            </a:r>
          </a:p>
          <a:p>
            <a:r>
              <a:rPr lang="en-US" dirty="0">
                <a:solidFill>
                  <a:schemeClr val="bg1"/>
                </a:solidFill>
              </a:rPr>
              <a:t>Rather than telling people what to do – show them by example how to serve.</a:t>
            </a:r>
            <a:endParaRPr lang="en-GB" dirty="0">
              <a:solidFill>
                <a:schemeClr val="accent4"/>
              </a:solidFill>
            </a:endParaRPr>
          </a:p>
        </p:txBody>
      </p:sp>
    </p:spTree>
    <p:extLst>
      <p:ext uri="{BB962C8B-B14F-4D97-AF65-F5344CB8AC3E}">
        <p14:creationId xmlns:p14="http://schemas.microsoft.com/office/powerpoint/2010/main" val="2424265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800219"/>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p:txBody>
      </p:sp>
      <p:sp>
        <p:nvSpPr>
          <p:cNvPr id="5" name="TextBox 4">
            <a:extLst>
              <a:ext uri="{FF2B5EF4-FFF2-40B4-BE49-F238E27FC236}">
                <a16:creationId xmlns:a16="http://schemas.microsoft.com/office/drawing/2014/main" id="{EEB32655-DC94-9766-BEC7-459DEAE8EC3A}"/>
              </a:ext>
            </a:extLst>
          </p:cNvPr>
          <p:cNvSpPr txBox="1"/>
          <p:nvPr/>
        </p:nvSpPr>
        <p:spPr>
          <a:xfrm>
            <a:off x="-1" y="800219"/>
            <a:ext cx="9143999" cy="3416320"/>
          </a:xfrm>
          <a:prstGeom prst="rect">
            <a:avLst/>
          </a:prstGeom>
          <a:noFill/>
        </p:spPr>
        <p:txBody>
          <a:bodyPr wrap="square" rtlCol="0">
            <a:spAutoFit/>
          </a:bodyPr>
          <a:lstStyle/>
          <a:p>
            <a:pPr lvl="1"/>
            <a:r>
              <a:rPr lang="en-US" sz="3200" dirty="0">
                <a:solidFill>
                  <a:srgbClr val="FFFF00"/>
                </a:solidFill>
              </a:rPr>
              <a:t>Feed the flock of God which is among you</a:t>
            </a:r>
          </a:p>
          <a:p>
            <a:pPr lvl="1"/>
            <a:endParaRPr lang="en-US" sz="3200" dirty="0">
              <a:solidFill>
                <a:srgbClr val="FFFF00"/>
              </a:solidFill>
            </a:endParaRPr>
          </a:p>
          <a:p>
            <a:pPr marL="1200150" lvl="2" indent="-285750">
              <a:buFont typeface="Arial" panose="020B0604020202020204" pitchFamily="34" charset="0"/>
              <a:buChar char="•"/>
            </a:pPr>
            <a:r>
              <a:rPr lang="en-US" sz="3200" dirty="0">
                <a:solidFill>
                  <a:schemeClr val="bg1"/>
                </a:solidFill>
              </a:rPr>
              <a:t>Willingly </a:t>
            </a:r>
          </a:p>
          <a:p>
            <a:pPr marL="1200150" lvl="2" indent="-285750">
              <a:buFont typeface="Arial" panose="020B0604020202020204" pitchFamily="34" charset="0"/>
              <a:buChar char="•"/>
            </a:pPr>
            <a:r>
              <a:rPr lang="en-US" sz="3200" dirty="0">
                <a:solidFill>
                  <a:schemeClr val="bg1"/>
                </a:solidFill>
              </a:rPr>
              <a:t>Selflessly </a:t>
            </a:r>
          </a:p>
          <a:p>
            <a:pPr marL="1200150" lvl="2" indent="-285750">
              <a:buFont typeface="Arial" panose="020B0604020202020204" pitchFamily="34" charset="0"/>
              <a:buChar char="•"/>
            </a:pPr>
            <a:r>
              <a:rPr lang="en-US" sz="3200" dirty="0">
                <a:solidFill>
                  <a:schemeClr val="bg1"/>
                </a:solidFill>
              </a:rPr>
              <a:t>as good examples</a:t>
            </a:r>
            <a:endParaRPr lang="en-US" sz="2400" dirty="0">
              <a:solidFill>
                <a:srgbClr val="FFFF00"/>
              </a:solidFill>
            </a:endParaRPr>
          </a:p>
          <a:p>
            <a:endParaRPr lang="en-US" sz="2400" dirty="0">
              <a:solidFill>
                <a:srgbClr val="FFFF00"/>
              </a:solidFill>
            </a:endParaRPr>
          </a:p>
          <a:p>
            <a:pPr lvl="2"/>
            <a:endParaRPr lang="en-US" sz="3200" dirty="0">
              <a:solidFill>
                <a:schemeClr val="bg1"/>
              </a:solidFill>
            </a:endParaRPr>
          </a:p>
        </p:txBody>
      </p:sp>
      <p:sp>
        <p:nvSpPr>
          <p:cNvPr id="3" name="Explosion: 8 Points 2">
            <a:extLst>
              <a:ext uri="{FF2B5EF4-FFF2-40B4-BE49-F238E27FC236}">
                <a16:creationId xmlns:a16="http://schemas.microsoft.com/office/drawing/2014/main" id="{DBCE7D08-4719-9D40-8268-B50EDC9B7696}"/>
              </a:ext>
            </a:extLst>
          </p:cNvPr>
          <p:cNvSpPr/>
          <p:nvPr/>
        </p:nvSpPr>
        <p:spPr>
          <a:xfrm>
            <a:off x="3750733" y="1498600"/>
            <a:ext cx="5071533" cy="5151947"/>
          </a:xfrm>
          <a:prstGeom prst="irregularSeal1">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dirty="0"/>
              <a:t>We can summarize </a:t>
            </a:r>
          </a:p>
          <a:p>
            <a:pPr algn="ctr"/>
            <a:r>
              <a:rPr lang="en-US" sz="2000" dirty="0"/>
              <a:t>Peter’s 2</a:t>
            </a:r>
            <a:r>
              <a:rPr lang="en-US" sz="2000" baseline="30000" dirty="0"/>
              <a:t>nd</a:t>
            </a:r>
            <a:r>
              <a:rPr lang="en-US" sz="2000" dirty="0"/>
              <a:t> statement</a:t>
            </a:r>
            <a:endParaRPr lang="en-GB" sz="2000" dirty="0"/>
          </a:p>
        </p:txBody>
      </p:sp>
    </p:spTree>
    <p:extLst>
      <p:ext uri="{BB962C8B-B14F-4D97-AF65-F5344CB8AC3E}">
        <p14:creationId xmlns:p14="http://schemas.microsoft.com/office/powerpoint/2010/main" val="3486883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800219"/>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p:txBody>
      </p:sp>
      <p:sp>
        <p:nvSpPr>
          <p:cNvPr id="5" name="TextBox 4">
            <a:extLst>
              <a:ext uri="{FF2B5EF4-FFF2-40B4-BE49-F238E27FC236}">
                <a16:creationId xmlns:a16="http://schemas.microsoft.com/office/drawing/2014/main" id="{EEB32655-DC94-9766-BEC7-459DEAE8EC3A}"/>
              </a:ext>
            </a:extLst>
          </p:cNvPr>
          <p:cNvSpPr txBox="1"/>
          <p:nvPr/>
        </p:nvSpPr>
        <p:spPr>
          <a:xfrm>
            <a:off x="-1" y="800219"/>
            <a:ext cx="9143999" cy="3785652"/>
          </a:xfrm>
          <a:prstGeom prst="rect">
            <a:avLst/>
          </a:prstGeom>
          <a:noFill/>
        </p:spPr>
        <p:txBody>
          <a:bodyPr wrap="square" rtlCol="0">
            <a:spAutoFit/>
          </a:bodyPr>
          <a:lstStyle/>
          <a:p>
            <a:pPr lvl="1"/>
            <a:r>
              <a:rPr lang="en-US" sz="3200" dirty="0">
                <a:solidFill>
                  <a:srgbClr val="FFFF00"/>
                </a:solidFill>
              </a:rPr>
              <a:t>Feed the flock of God which is among you</a:t>
            </a:r>
          </a:p>
          <a:p>
            <a:pPr lvl="1"/>
            <a:endParaRPr lang="en-US" sz="3200" dirty="0">
              <a:solidFill>
                <a:srgbClr val="FFFF00"/>
              </a:solidFill>
            </a:endParaRPr>
          </a:p>
          <a:p>
            <a:pPr marL="1200150" lvl="2" indent="-285750">
              <a:buFont typeface="Arial" panose="020B0604020202020204" pitchFamily="34" charset="0"/>
              <a:buChar char="•"/>
            </a:pPr>
            <a:r>
              <a:rPr lang="en-US" sz="3200" dirty="0">
                <a:solidFill>
                  <a:schemeClr val="bg1"/>
                </a:solidFill>
              </a:rPr>
              <a:t>Willingly – not by constraint</a:t>
            </a:r>
          </a:p>
          <a:p>
            <a:pPr marL="1200150" lvl="2" indent="-285750">
              <a:buFont typeface="Arial" panose="020B0604020202020204" pitchFamily="34" charset="0"/>
              <a:buChar char="•"/>
            </a:pPr>
            <a:r>
              <a:rPr lang="en-US" sz="3200" dirty="0">
                <a:solidFill>
                  <a:schemeClr val="bg1"/>
                </a:solidFill>
              </a:rPr>
              <a:t>Selflessly – not for filthy lucre</a:t>
            </a:r>
          </a:p>
          <a:p>
            <a:pPr marL="1200150" lvl="2" indent="-285750">
              <a:buFont typeface="Arial" panose="020B0604020202020204" pitchFamily="34" charset="0"/>
              <a:buChar char="•"/>
            </a:pPr>
            <a:r>
              <a:rPr lang="en-US" sz="3200" dirty="0">
                <a:solidFill>
                  <a:schemeClr val="bg1"/>
                </a:solidFill>
              </a:rPr>
              <a:t>as good examples – not as Lords over</a:t>
            </a:r>
          </a:p>
          <a:p>
            <a:endParaRPr lang="en-US" sz="2400" dirty="0">
              <a:solidFill>
                <a:srgbClr val="FFFF00"/>
              </a:solidFill>
            </a:endParaRPr>
          </a:p>
          <a:p>
            <a:endParaRPr lang="en-US" sz="2400" dirty="0">
              <a:solidFill>
                <a:srgbClr val="FFFF00"/>
              </a:solidFill>
            </a:endParaRPr>
          </a:p>
          <a:p>
            <a:pPr lvl="2"/>
            <a:endParaRPr lang="en-US" sz="3200" dirty="0">
              <a:solidFill>
                <a:schemeClr val="bg1"/>
              </a:solidFill>
            </a:endParaRPr>
          </a:p>
        </p:txBody>
      </p:sp>
    </p:spTree>
    <p:extLst>
      <p:ext uri="{BB962C8B-B14F-4D97-AF65-F5344CB8AC3E}">
        <p14:creationId xmlns:p14="http://schemas.microsoft.com/office/powerpoint/2010/main" val="373267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800219"/>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p:txBody>
      </p:sp>
      <p:sp>
        <p:nvSpPr>
          <p:cNvPr id="5" name="TextBox 4">
            <a:extLst>
              <a:ext uri="{FF2B5EF4-FFF2-40B4-BE49-F238E27FC236}">
                <a16:creationId xmlns:a16="http://schemas.microsoft.com/office/drawing/2014/main" id="{EEB32655-DC94-9766-BEC7-459DEAE8EC3A}"/>
              </a:ext>
            </a:extLst>
          </p:cNvPr>
          <p:cNvSpPr txBox="1"/>
          <p:nvPr/>
        </p:nvSpPr>
        <p:spPr>
          <a:xfrm>
            <a:off x="-1" y="800219"/>
            <a:ext cx="9143999" cy="4647426"/>
          </a:xfrm>
          <a:prstGeom prst="rect">
            <a:avLst/>
          </a:prstGeom>
          <a:noFill/>
        </p:spPr>
        <p:txBody>
          <a:bodyPr wrap="square" rtlCol="0">
            <a:spAutoFit/>
          </a:bodyPr>
          <a:lstStyle/>
          <a:p>
            <a:pPr lvl="1"/>
            <a:r>
              <a:rPr lang="en-US" sz="3200" dirty="0">
                <a:solidFill>
                  <a:schemeClr val="bg1"/>
                </a:solidFill>
              </a:rPr>
              <a:t>Feed the flock of God which is among you</a:t>
            </a:r>
          </a:p>
          <a:p>
            <a:pPr lvl="1"/>
            <a:endParaRPr lang="en-US" sz="3200" dirty="0">
              <a:solidFill>
                <a:srgbClr val="FFFF00"/>
              </a:solidFill>
            </a:endParaRPr>
          </a:p>
          <a:p>
            <a:pPr marL="1200150" lvl="2" indent="-285750">
              <a:buFont typeface="Arial" panose="020B0604020202020204" pitchFamily="34" charset="0"/>
              <a:buChar char="•"/>
            </a:pPr>
            <a:r>
              <a:rPr lang="en-US" sz="3200" dirty="0">
                <a:solidFill>
                  <a:schemeClr val="bg1"/>
                </a:solidFill>
              </a:rPr>
              <a:t>Willingly – not by constraint</a:t>
            </a:r>
          </a:p>
          <a:p>
            <a:pPr marL="1200150" lvl="2" indent="-285750">
              <a:buFont typeface="Arial" panose="020B0604020202020204" pitchFamily="34" charset="0"/>
              <a:buChar char="•"/>
            </a:pPr>
            <a:r>
              <a:rPr lang="en-US" sz="3200" dirty="0">
                <a:solidFill>
                  <a:schemeClr val="bg1"/>
                </a:solidFill>
              </a:rPr>
              <a:t>Selflessly – not for filthy lucre</a:t>
            </a:r>
          </a:p>
          <a:p>
            <a:pPr marL="1200150" lvl="2" indent="-285750">
              <a:buFont typeface="Arial" panose="020B0604020202020204" pitchFamily="34" charset="0"/>
              <a:buChar char="•"/>
            </a:pPr>
            <a:r>
              <a:rPr lang="en-US" sz="3200" dirty="0">
                <a:solidFill>
                  <a:schemeClr val="bg1"/>
                </a:solidFill>
              </a:rPr>
              <a:t>as good examples – not as Lords over</a:t>
            </a:r>
          </a:p>
          <a:p>
            <a:endParaRPr lang="en-US" sz="2400" dirty="0">
              <a:solidFill>
                <a:srgbClr val="FFFF00"/>
              </a:solidFill>
            </a:endParaRPr>
          </a:p>
          <a:p>
            <a:endParaRPr lang="en-US" sz="2400" dirty="0">
              <a:solidFill>
                <a:srgbClr val="FFFF00"/>
              </a:solidFill>
            </a:endParaRPr>
          </a:p>
          <a:p>
            <a:pPr lvl="1"/>
            <a:r>
              <a:rPr lang="en-US" sz="2800" dirty="0">
                <a:solidFill>
                  <a:srgbClr val="FFFF00"/>
                </a:solidFill>
              </a:rPr>
              <a:t>and when the chief Shepherd shall appear,</a:t>
            </a:r>
          </a:p>
          <a:p>
            <a:r>
              <a:rPr lang="en-US" sz="2800" dirty="0">
                <a:solidFill>
                  <a:srgbClr val="FFFF00"/>
                </a:solidFill>
              </a:rPr>
              <a:t>	ye shall receive a crown of glory that </a:t>
            </a:r>
            <a:r>
              <a:rPr lang="en-US" sz="2800" dirty="0" err="1">
                <a:solidFill>
                  <a:srgbClr val="FFFF00"/>
                </a:solidFill>
              </a:rPr>
              <a:t>fadeth</a:t>
            </a:r>
            <a:r>
              <a:rPr lang="en-US" sz="2800" dirty="0">
                <a:solidFill>
                  <a:srgbClr val="FFFF00"/>
                </a:solidFill>
              </a:rPr>
              <a:t> not away. </a:t>
            </a:r>
            <a:endParaRPr lang="en-GB" sz="2800" dirty="0">
              <a:solidFill>
                <a:srgbClr val="FFFF00"/>
              </a:solidFill>
            </a:endParaRPr>
          </a:p>
          <a:p>
            <a:pPr lvl="2"/>
            <a:endParaRPr lang="en-US" sz="3200" dirty="0">
              <a:solidFill>
                <a:schemeClr val="bg1"/>
              </a:solidFill>
            </a:endParaRPr>
          </a:p>
        </p:txBody>
      </p:sp>
    </p:spTree>
    <p:extLst>
      <p:ext uri="{BB962C8B-B14F-4D97-AF65-F5344CB8AC3E}">
        <p14:creationId xmlns:p14="http://schemas.microsoft.com/office/powerpoint/2010/main" val="1332349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800219"/>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p:txBody>
      </p:sp>
      <p:sp>
        <p:nvSpPr>
          <p:cNvPr id="5" name="TextBox 4">
            <a:extLst>
              <a:ext uri="{FF2B5EF4-FFF2-40B4-BE49-F238E27FC236}">
                <a16:creationId xmlns:a16="http://schemas.microsoft.com/office/drawing/2014/main" id="{EEB32655-DC94-9766-BEC7-459DEAE8EC3A}"/>
              </a:ext>
            </a:extLst>
          </p:cNvPr>
          <p:cNvSpPr txBox="1"/>
          <p:nvPr/>
        </p:nvSpPr>
        <p:spPr>
          <a:xfrm>
            <a:off x="-1" y="800219"/>
            <a:ext cx="9143999" cy="4031873"/>
          </a:xfrm>
          <a:prstGeom prst="rect">
            <a:avLst/>
          </a:prstGeom>
          <a:noFill/>
        </p:spPr>
        <p:txBody>
          <a:bodyPr wrap="square" rtlCol="0">
            <a:spAutoFit/>
          </a:bodyPr>
          <a:lstStyle/>
          <a:p>
            <a:pPr lvl="1"/>
            <a:r>
              <a:rPr lang="en-US" sz="3200" dirty="0">
                <a:solidFill>
                  <a:schemeClr val="bg1"/>
                </a:solidFill>
              </a:rPr>
              <a:t>Feed the flock of God which is among you</a:t>
            </a:r>
          </a:p>
          <a:p>
            <a:pPr marL="1200150" lvl="2" indent="-285750">
              <a:buFont typeface="Arial" panose="020B0604020202020204" pitchFamily="34" charset="0"/>
              <a:buChar char="•"/>
            </a:pPr>
            <a:r>
              <a:rPr lang="en-US" sz="3200" dirty="0">
                <a:solidFill>
                  <a:schemeClr val="bg1"/>
                </a:solidFill>
              </a:rPr>
              <a:t>Willingly</a:t>
            </a:r>
          </a:p>
          <a:p>
            <a:pPr marL="1200150" lvl="2" indent="-285750">
              <a:buFont typeface="Arial" panose="020B0604020202020204" pitchFamily="34" charset="0"/>
              <a:buChar char="•"/>
            </a:pPr>
            <a:r>
              <a:rPr lang="en-US" sz="3200" dirty="0">
                <a:solidFill>
                  <a:schemeClr val="bg1"/>
                </a:solidFill>
              </a:rPr>
              <a:t>Selflessly</a:t>
            </a:r>
          </a:p>
          <a:p>
            <a:pPr marL="1200150" lvl="2" indent="-285750">
              <a:buFont typeface="Arial" panose="020B0604020202020204" pitchFamily="34" charset="0"/>
              <a:buChar char="•"/>
            </a:pPr>
            <a:r>
              <a:rPr lang="en-US" sz="3200" dirty="0">
                <a:solidFill>
                  <a:schemeClr val="bg1"/>
                </a:solidFill>
              </a:rPr>
              <a:t>as good examples</a:t>
            </a:r>
          </a:p>
          <a:p>
            <a:endParaRPr lang="en-US" sz="2400" dirty="0">
              <a:solidFill>
                <a:srgbClr val="FFFF00"/>
              </a:solidFill>
            </a:endParaRPr>
          </a:p>
          <a:p>
            <a:endParaRPr lang="en-US" sz="2400" dirty="0">
              <a:solidFill>
                <a:srgbClr val="FFFF00"/>
              </a:solidFill>
            </a:endParaRPr>
          </a:p>
          <a:p>
            <a:r>
              <a:rPr lang="en-US" sz="2400" dirty="0">
                <a:solidFill>
                  <a:schemeClr val="bg1"/>
                </a:solidFill>
              </a:rPr>
              <a:t>and when the chief Shepherd shall appear,</a:t>
            </a:r>
          </a:p>
          <a:p>
            <a:r>
              <a:rPr lang="en-US" sz="2400" dirty="0">
                <a:solidFill>
                  <a:schemeClr val="bg1"/>
                </a:solidFill>
              </a:rPr>
              <a:t>	ye shall </a:t>
            </a:r>
            <a:r>
              <a:rPr lang="en-US" sz="2400" b="1" dirty="0">
                <a:solidFill>
                  <a:srgbClr val="FFFF00"/>
                </a:solidFill>
              </a:rPr>
              <a:t>receive a</a:t>
            </a:r>
            <a:r>
              <a:rPr lang="en-US" sz="2400" dirty="0">
                <a:solidFill>
                  <a:srgbClr val="FFFF00"/>
                </a:solidFill>
              </a:rPr>
              <a:t> </a:t>
            </a:r>
            <a:r>
              <a:rPr lang="en-US" sz="2400" b="1" dirty="0">
                <a:solidFill>
                  <a:srgbClr val="FFFF00"/>
                </a:solidFill>
              </a:rPr>
              <a:t>crown of glory </a:t>
            </a:r>
            <a:r>
              <a:rPr lang="en-US" sz="2400" dirty="0">
                <a:solidFill>
                  <a:schemeClr val="bg1"/>
                </a:solidFill>
              </a:rPr>
              <a:t>that </a:t>
            </a:r>
            <a:r>
              <a:rPr lang="en-US" sz="2400" dirty="0" err="1">
                <a:solidFill>
                  <a:schemeClr val="bg1"/>
                </a:solidFill>
              </a:rPr>
              <a:t>fadeth</a:t>
            </a:r>
            <a:r>
              <a:rPr lang="en-US" sz="2400" dirty="0">
                <a:solidFill>
                  <a:schemeClr val="bg1"/>
                </a:solidFill>
              </a:rPr>
              <a:t> not away. </a:t>
            </a:r>
            <a:endParaRPr lang="en-GB" sz="2400" dirty="0">
              <a:solidFill>
                <a:schemeClr val="bg1"/>
              </a:solidFill>
            </a:endParaRPr>
          </a:p>
          <a:p>
            <a:pPr lvl="2"/>
            <a:endParaRPr lang="en-US" sz="3200" dirty="0">
              <a:solidFill>
                <a:schemeClr val="bg1"/>
              </a:solidFill>
            </a:endParaRPr>
          </a:p>
        </p:txBody>
      </p:sp>
      <p:sp>
        <p:nvSpPr>
          <p:cNvPr id="3" name="Arrow: Curved Right 2">
            <a:extLst>
              <a:ext uri="{FF2B5EF4-FFF2-40B4-BE49-F238E27FC236}">
                <a16:creationId xmlns:a16="http://schemas.microsoft.com/office/drawing/2014/main" id="{E22CDFA1-84A7-02B7-5799-9E47036325C0}"/>
              </a:ext>
            </a:extLst>
          </p:cNvPr>
          <p:cNvSpPr/>
          <p:nvPr/>
        </p:nvSpPr>
        <p:spPr>
          <a:xfrm rot="10800000">
            <a:off x="4571998" y="1430867"/>
            <a:ext cx="2413000" cy="2985488"/>
          </a:xfrm>
          <a:prstGeom prst="curved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4" name="Scroll: Horizontal 3">
            <a:extLst>
              <a:ext uri="{FF2B5EF4-FFF2-40B4-BE49-F238E27FC236}">
                <a16:creationId xmlns:a16="http://schemas.microsoft.com/office/drawing/2014/main" id="{77BEDB46-7C46-115E-3CB1-F8EC9E098FC9}"/>
              </a:ext>
            </a:extLst>
          </p:cNvPr>
          <p:cNvSpPr/>
          <p:nvPr/>
        </p:nvSpPr>
        <p:spPr>
          <a:xfrm>
            <a:off x="1405466" y="4360333"/>
            <a:ext cx="5274734" cy="2404534"/>
          </a:xfrm>
          <a:prstGeom prst="horizont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They receive a crown </a:t>
            </a:r>
          </a:p>
          <a:p>
            <a:pPr algn="ctr"/>
            <a:r>
              <a:rPr lang="en-US" dirty="0"/>
              <a:t>not because they were called Elders!</a:t>
            </a:r>
          </a:p>
          <a:p>
            <a:pPr algn="ctr"/>
            <a:r>
              <a:rPr lang="en-US" dirty="0"/>
              <a:t>but because they served</a:t>
            </a:r>
          </a:p>
          <a:p>
            <a:pPr algn="ctr"/>
            <a:r>
              <a:rPr lang="en-US" dirty="0"/>
              <a:t>willingly and selflessly as elders</a:t>
            </a:r>
          </a:p>
          <a:p>
            <a:pPr algn="ctr"/>
            <a:r>
              <a:rPr lang="en-US" dirty="0"/>
              <a:t>and became good examples to the sheep</a:t>
            </a:r>
            <a:endParaRPr lang="en-GB" dirty="0"/>
          </a:p>
        </p:txBody>
      </p:sp>
    </p:spTree>
    <p:extLst>
      <p:ext uri="{BB962C8B-B14F-4D97-AF65-F5344CB8AC3E}">
        <p14:creationId xmlns:p14="http://schemas.microsoft.com/office/powerpoint/2010/main" val="894363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2431435"/>
          </a:xfrm>
          <a:prstGeom prst="rect">
            <a:avLst/>
          </a:prstGeom>
          <a:noFill/>
        </p:spPr>
        <p:txBody>
          <a:bodyPr wrap="square" rtlCol="0">
            <a:spAutoFit/>
          </a:bodyPr>
          <a:lstStyle/>
          <a:p>
            <a:pPr algn="ctr"/>
            <a:r>
              <a:rPr lang="en-US" sz="2800" b="1" dirty="0">
                <a:solidFill>
                  <a:schemeClr val="bg1"/>
                </a:solidFill>
              </a:rPr>
              <a:t>1 Peter 5:1-4</a:t>
            </a:r>
          </a:p>
          <a:p>
            <a:pPr lvl="2"/>
            <a:endParaRPr lang="en-US" sz="1900" dirty="0">
              <a:solidFill>
                <a:schemeClr val="bg1"/>
              </a:solidFill>
            </a:endParaRPr>
          </a:p>
          <a:p>
            <a:r>
              <a:rPr lang="en-US" sz="2400" dirty="0">
                <a:solidFill>
                  <a:schemeClr val="bg1"/>
                </a:solidFill>
              </a:rPr>
              <a:t>And when the </a:t>
            </a:r>
            <a:r>
              <a:rPr lang="en-US" sz="2400" dirty="0">
                <a:solidFill>
                  <a:srgbClr val="FFFF00"/>
                </a:solidFill>
              </a:rPr>
              <a:t>chief Shepherd </a:t>
            </a:r>
            <a:r>
              <a:rPr lang="en-US" sz="2400" dirty="0">
                <a:solidFill>
                  <a:schemeClr val="bg1"/>
                </a:solidFill>
              </a:rPr>
              <a:t>shall </a:t>
            </a:r>
            <a:r>
              <a:rPr lang="en-US" sz="2400" dirty="0">
                <a:solidFill>
                  <a:srgbClr val="FFFF00"/>
                </a:solidFill>
              </a:rPr>
              <a:t>appear</a:t>
            </a:r>
            <a:r>
              <a:rPr lang="en-US" sz="2400" dirty="0">
                <a:solidFill>
                  <a:schemeClr val="bg1"/>
                </a:solidFill>
              </a:rPr>
              <a:t>,</a:t>
            </a:r>
          </a:p>
          <a:p>
            <a:r>
              <a:rPr lang="en-US" sz="2400" dirty="0">
                <a:solidFill>
                  <a:schemeClr val="bg1"/>
                </a:solidFill>
              </a:rPr>
              <a:t>	ye shall receive </a:t>
            </a:r>
            <a:r>
              <a:rPr lang="en-US" sz="2400" dirty="0">
                <a:solidFill>
                  <a:srgbClr val="FFFF00"/>
                </a:solidFill>
              </a:rPr>
              <a:t>a crown of glory </a:t>
            </a:r>
            <a:r>
              <a:rPr lang="en-US" sz="2400" dirty="0">
                <a:solidFill>
                  <a:schemeClr val="bg1"/>
                </a:solidFill>
              </a:rPr>
              <a:t>that </a:t>
            </a:r>
            <a:r>
              <a:rPr lang="en-US" sz="2400" dirty="0" err="1">
                <a:solidFill>
                  <a:schemeClr val="bg1"/>
                </a:solidFill>
              </a:rPr>
              <a:t>fadeth</a:t>
            </a:r>
            <a:r>
              <a:rPr lang="en-US" sz="2400" dirty="0">
                <a:solidFill>
                  <a:schemeClr val="bg1"/>
                </a:solidFill>
              </a:rPr>
              <a:t> not away. </a:t>
            </a:r>
          </a:p>
          <a:p>
            <a:endParaRPr lang="en-US" sz="1900" dirty="0">
              <a:solidFill>
                <a:schemeClr val="bg1"/>
              </a:solidFill>
            </a:endParaRPr>
          </a:p>
          <a:p>
            <a:endParaRPr lang="en-US" sz="1900" dirty="0">
              <a:solidFill>
                <a:schemeClr val="bg1"/>
              </a:solidFill>
            </a:endParaRPr>
          </a:p>
          <a:p>
            <a:endParaRPr lang="en-GB" sz="1900" dirty="0">
              <a:solidFill>
                <a:schemeClr val="bg1"/>
              </a:solidFill>
            </a:endParaRPr>
          </a:p>
        </p:txBody>
      </p:sp>
      <p:sp>
        <p:nvSpPr>
          <p:cNvPr id="3" name="Scroll: Horizontal 2">
            <a:extLst>
              <a:ext uri="{FF2B5EF4-FFF2-40B4-BE49-F238E27FC236}">
                <a16:creationId xmlns:a16="http://schemas.microsoft.com/office/drawing/2014/main" id="{BD211B10-37BD-B54B-235B-90EFADAF65CE}"/>
              </a:ext>
            </a:extLst>
          </p:cNvPr>
          <p:cNvSpPr/>
          <p:nvPr/>
        </p:nvSpPr>
        <p:spPr>
          <a:xfrm>
            <a:off x="406401" y="1215717"/>
            <a:ext cx="7967132" cy="4846416"/>
          </a:xfrm>
          <a:prstGeom prst="horizont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solidFill>
              </a:rPr>
              <a:t>Peter’s 3</a:t>
            </a:r>
            <a:r>
              <a:rPr lang="en-US" sz="2400" b="1" baseline="30000" dirty="0">
                <a:solidFill>
                  <a:schemeClr val="tx1"/>
                </a:solidFill>
              </a:rPr>
              <a:t>rd</a:t>
            </a:r>
            <a:r>
              <a:rPr lang="en-US" sz="2400" b="1" dirty="0">
                <a:solidFill>
                  <a:schemeClr val="tx1"/>
                </a:solidFill>
              </a:rPr>
              <a:t> statement to the elders covers 3 things:</a:t>
            </a:r>
          </a:p>
          <a:p>
            <a:pPr algn="ctr"/>
            <a:endParaRPr lang="en-US" sz="2400" b="1" dirty="0">
              <a:solidFill>
                <a:schemeClr val="tx1"/>
              </a:solidFill>
            </a:endParaRPr>
          </a:p>
          <a:p>
            <a:pPr marL="800100" lvl="1" indent="-342900">
              <a:buFont typeface="+mj-lt"/>
              <a:buAutoNum type="arabicPeriod"/>
            </a:pPr>
            <a:r>
              <a:rPr lang="en-US" sz="2400" dirty="0"/>
              <a:t>The Chief Shepherd</a:t>
            </a:r>
          </a:p>
          <a:p>
            <a:pPr marL="800100" lvl="1" indent="-342900">
              <a:buFont typeface="+mj-lt"/>
              <a:buAutoNum type="arabicPeriod"/>
            </a:pPr>
            <a:r>
              <a:rPr lang="en-US" sz="2400" dirty="0"/>
              <a:t>His Appearing </a:t>
            </a:r>
          </a:p>
          <a:p>
            <a:pPr marL="800100" lvl="1" indent="-342900">
              <a:buFont typeface="+mj-lt"/>
              <a:buAutoNum type="arabicPeriod"/>
            </a:pPr>
            <a:r>
              <a:rPr lang="en-US" sz="2400" dirty="0"/>
              <a:t>The giving of a Crown</a:t>
            </a:r>
            <a:endParaRPr lang="en-GB" sz="2400" dirty="0"/>
          </a:p>
        </p:txBody>
      </p:sp>
    </p:spTree>
    <p:extLst>
      <p:ext uri="{BB962C8B-B14F-4D97-AF65-F5344CB8AC3E}">
        <p14:creationId xmlns:p14="http://schemas.microsoft.com/office/powerpoint/2010/main" val="1300321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2800767"/>
          </a:xfrm>
          <a:prstGeom prst="rect">
            <a:avLst/>
          </a:prstGeom>
          <a:noFill/>
        </p:spPr>
        <p:txBody>
          <a:bodyPr wrap="square" rtlCol="0">
            <a:spAutoFit/>
          </a:bodyPr>
          <a:lstStyle/>
          <a:p>
            <a:pPr algn="ctr"/>
            <a:r>
              <a:rPr lang="en-US" sz="2800" b="1" dirty="0">
                <a:solidFill>
                  <a:schemeClr val="bg1"/>
                </a:solidFill>
              </a:rPr>
              <a:t>1 Peter 5:1-4</a:t>
            </a:r>
          </a:p>
          <a:p>
            <a:pPr lvl="2"/>
            <a:endParaRPr lang="en-US" sz="1900" dirty="0">
              <a:solidFill>
                <a:schemeClr val="bg1"/>
              </a:solidFill>
            </a:endParaRPr>
          </a:p>
          <a:p>
            <a:r>
              <a:rPr lang="en-US" sz="2400" dirty="0">
                <a:solidFill>
                  <a:schemeClr val="bg1"/>
                </a:solidFill>
              </a:rPr>
              <a:t>And when the </a:t>
            </a:r>
            <a:r>
              <a:rPr lang="en-US" sz="2400" b="1" dirty="0">
                <a:solidFill>
                  <a:srgbClr val="FFFF00"/>
                </a:solidFill>
              </a:rPr>
              <a:t>chief Shepherd </a:t>
            </a:r>
            <a:r>
              <a:rPr lang="en-US" sz="2400" dirty="0">
                <a:solidFill>
                  <a:schemeClr val="bg1"/>
                </a:solidFill>
              </a:rPr>
              <a:t>shall appear,</a:t>
            </a:r>
          </a:p>
          <a:p>
            <a:r>
              <a:rPr lang="en-US" sz="2400" dirty="0">
                <a:solidFill>
                  <a:schemeClr val="bg1"/>
                </a:solidFill>
              </a:rPr>
              <a:t>	ye shall receive a crown of glory that </a:t>
            </a:r>
            <a:r>
              <a:rPr lang="en-US" sz="2400" dirty="0" err="1">
                <a:solidFill>
                  <a:schemeClr val="bg1"/>
                </a:solidFill>
              </a:rPr>
              <a:t>fadeth</a:t>
            </a:r>
            <a:r>
              <a:rPr lang="en-US" sz="2400" dirty="0">
                <a:solidFill>
                  <a:schemeClr val="bg1"/>
                </a:solidFill>
              </a:rPr>
              <a:t> not away. </a:t>
            </a:r>
          </a:p>
          <a:p>
            <a:endParaRPr lang="en-US" sz="1900" dirty="0">
              <a:solidFill>
                <a:schemeClr val="bg1"/>
              </a:solidFill>
            </a:endParaRPr>
          </a:p>
          <a:p>
            <a:endParaRPr lang="en-US" sz="2400" dirty="0">
              <a:solidFill>
                <a:schemeClr val="bg1"/>
              </a:solidFill>
            </a:endParaRPr>
          </a:p>
          <a:p>
            <a:endParaRPr lang="en-US" sz="1900" dirty="0">
              <a:solidFill>
                <a:schemeClr val="bg1"/>
              </a:solidFill>
            </a:endParaRPr>
          </a:p>
          <a:p>
            <a:endParaRPr lang="en-GB" sz="1900" dirty="0">
              <a:solidFill>
                <a:schemeClr val="bg1"/>
              </a:solidFill>
            </a:endParaRPr>
          </a:p>
        </p:txBody>
      </p:sp>
    </p:spTree>
    <p:extLst>
      <p:ext uri="{BB962C8B-B14F-4D97-AF65-F5344CB8AC3E}">
        <p14:creationId xmlns:p14="http://schemas.microsoft.com/office/powerpoint/2010/main" val="723229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2508379"/>
          </a:xfrm>
          <a:prstGeom prst="rect">
            <a:avLst/>
          </a:prstGeom>
          <a:noFill/>
        </p:spPr>
        <p:txBody>
          <a:bodyPr wrap="square" rtlCol="0">
            <a:spAutoFit/>
          </a:bodyPr>
          <a:lstStyle/>
          <a:p>
            <a:pPr algn="ctr"/>
            <a:r>
              <a:rPr lang="en-US" sz="2800" b="1" dirty="0">
                <a:solidFill>
                  <a:schemeClr val="bg1"/>
                </a:solidFill>
              </a:rPr>
              <a:t>1 Peter 5:1-4</a:t>
            </a:r>
          </a:p>
          <a:p>
            <a:pPr lvl="2"/>
            <a:endParaRPr lang="en-US" sz="1900" dirty="0">
              <a:solidFill>
                <a:schemeClr val="bg1"/>
              </a:solidFill>
            </a:endParaRPr>
          </a:p>
          <a:p>
            <a:r>
              <a:rPr lang="en-US" sz="2400" dirty="0">
                <a:solidFill>
                  <a:schemeClr val="bg1"/>
                </a:solidFill>
              </a:rPr>
              <a:t>And when the </a:t>
            </a:r>
            <a:r>
              <a:rPr lang="en-US" sz="2400" b="1" dirty="0">
                <a:solidFill>
                  <a:srgbClr val="FFFF00"/>
                </a:solidFill>
              </a:rPr>
              <a:t>chief Shepherd </a:t>
            </a:r>
            <a:r>
              <a:rPr lang="en-US" sz="2400" dirty="0">
                <a:solidFill>
                  <a:schemeClr val="bg1"/>
                </a:solidFill>
              </a:rPr>
              <a:t>shall appear,</a:t>
            </a:r>
          </a:p>
          <a:p>
            <a:r>
              <a:rPr lang="en-US" sz="2400" dirty="0">
                <a:solidFill>
                  <a:schemeClr val="bg1"/>
                </a:solidFill>
              </a:rPr>
              <a:t>	ye shall receive a crown of glory that </a:t>
            </a:r>
            <a:r>
              <a:rPr lang="en-US" sz="2400" dirty="0" err="1">
                <a:solidFill>
                  <a:schemeClr val="bg1"/>
                </a:solidFill>
              </a:rPr>
              <a:t>fadeth</a:t>
            </a:r>
            <a:r>
              <a:rPr lang="en-US" sz="2400" dirty="0">
                <a:solidFill>
                  <a:schemeClr val="bg1"/>
                </a:solidFill>
              </a:rPr>
              <a:t> not away. </a:t>
            </a:r>
          </a:p>
          <a:p>
            <a:endParaRPr lang="en-US" sz="1900" dirty="0">
              <a:solidFill>
                <a:schemeClr val="bg1"/>
              </a:solidFill>
            </a:endParaRPr>
          </a:p>
          <a:p>
            <a:r>
              <a:rPr lang="en-US" sz="2400" dirty="0">
                <a:solidFill>
                  <a:schemeClr val="bg1"/>
                </a:solidFill>
              </a:rPr>
              <a:t>The </a:t>
            </a:r>
            <a:r>
              <a:rPr lang="en-US" sz="2400" dirty="0">
                <a:solidFill>
                  <a:srgbClr val="FFFF00"/>
                </a:solidFill>
              </a:rPr>
              <a:t>Lord Jesus </a:t>
            </a:r>
            <a:r>
              <a:rPr lang="en-US" sz="2400" dirty="0">
                <a:solidFill>
                  <a:schemeClr val="bg1"/>
                </a:solidFill>
              </a:rPr>
              <a:t>is this shepherd:</a:t>
            </a:r>
            <a:endParaRPr lang="en-US" sz="1900" dirty="0">
              <a:solidFill>
                <a:schemeClr val="bg1"/>
              </a:solidFill>
            </a:endParaRPr>
          </a:p>
          <a:p>
            <a:endParaRPr lang="en-GB" sz="1900" dirty="0">
              <a:solidFill>
                <a:schemeClr val="bg1"/>
              </a:solidFill>
            </a:endParaRPr>
          </a:p>
        </p:txBody>
      </p:sp>
    </p:spTree>
    <p:extLst>
      <p:ext uri="{BB962C8B-B14F-4D97-AF65-F5344CB8AC3E}">
        <p14:creationId xmlns:p14="http://schemas.microsoft.com/office/powerpoint/2010/main" val="1402485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4708981"/>
          </a:xfrm>
          <a:prstGeom prst="rect">
            <a:avLst/>
          </a:prstGeom>
          <a:noFill/>
        </p:spPr>
        <p:txBody>
          <a:bodyPr wrap="square" rtlCol="0">
            <a:spAutoFit/>
          </a:bodyPr>
          <a:lstStyle/>
          <a:p>
            <a:pPr algn="ctr"/>
            <a:r>
              <a:rPr lang="en-US" sz="2800" b="1" dirty="0">
                <a:solidFill>
                  <a:schemeClr val="bg1"/>
                </a:solidFill>
              </a:rPr>
              <a:t>1 Peter 5:1-4</a:t>
            </a:r>
          </a:p>
          <a:p>
            <a:pPr lvl="2"/>
            <a:endParaRPr lang="en-US" sz="1900" dirty="0">
              <a:solidFill>
                <a:schemeClr val="bg1"/>
              </a:solidFill>
            </a:endParaRPr>
          </a:p>
          <a:p>
            <a:r>
              <a:rPr lang="en-US" sz="2400" dirty="0">
                <a:solidFill>
                  <a:schemeClr val="bg1"/>
                </a:solidFill>
              </a:rPr>
              <a:t>And when the </a:t>
            </a:r>
            <a:r>
              <a:rPr lang="en-US" sz="2400" b="1" dirty="0">
                <a:solidFill>
                  <a:srgbClr val="FFFF00"/>
                </a:solidFill>
              </a:rPr>
              <a:t>chief Shepherd </a:t>
            </a:r>
            <a:r>
              <a:rPr lang="en-US" sz="2400" dirty="0">
                <a:solidFill>
                  <a:schemeClr val="bg1"/>
                </a:solidFill>
              </a:rPr>
              <a:t>shall appear,</a:t>
            </a:r>
          </a:p>
          <a:p>
            <a:r>
              <a:rPr lang="en-US" sz="2400" dirty="0">
                <a:solidFill>
                  <a:schemeClr val="bg1"/>
                </a:solidFill>
              </a:rPr>
              <a:t>	ye shall receive a crown of glory that </a:t>
            </a:r>
            <a:r>
              <a:rPr lang="en-US" sz="2400" dirty="0" err="1">
                <a:solidFill>
                  <a:schemeClr val="bg1"/>
                </a:solidFill>
              </a:rPr>
              <a:t>fadeth</a:t>
            </a:r>
            <a:r>
              <a:rPr lang="en-US" sz="2400" dirty="0">
                <a:solidFill>
                  <a:schemeClr val="bg1"/>
                </a:solidFill>
              </a:rPr>
              <a:t> not away. </a:t>
            </a:r>
          </a:p>
          <a:p>
            <a:endParaRPr lang="en-US" sz="1900" dirty="0">
              <a:solidFill>
                <a:schemeClr val="bg1"/>
              </a:solidFill>
            </a:endParaRPr>
          </a:p>
          <a:p>
            <a:r>
              <a:rPr lang="en-US" sz="2400" dirty="0">
                <a:solidFill>
                  <a:schemeClr val="bg1"/>
                </a:solidFill>
              </a:rPr>
              <a:t>The </a:t>
            </a:r>
            <a:r>
              <a:rPr lang="en-US" sz="2400" b="1" dirty="0">
                <a:solidFill>
                  <a:srgbClr val="FFFF00"/>
                </a:solidFill>
              </a:rPr>
              <a:t>Lord Jesus </a:t>
            </a:r>
            <a:r>
              <a:rPr lang="en-US" sz="2400" dirty="0">
                <a:solidFill>
                  <a:schemeClr val="bg1"/>
                </a:solidFill>
              </a:rPr>
              <a:t>is this shepherd: </a:t>
            </a:r>
          </a:p>
          <a:p>
            <a:endParaRPr lang="en-US" sz="2400" dirty="0">
              <a:solidFill>
                <a:schemeClr val="bg1"/>
              </a:solidFill>
            </a:endParaRPr>
          </a:p>
          <a:p>
            <a:r>
              <a:rPr lang="en-US" sz="2400" dirty="0">
                <a:solidFill>
                  <a:schemeClr val="bg1"/>
                </a:solidFill>
              </a:rPr>
              <a:t>He is called a Shepherd:</a:t>
            </a:r>
          </a:p>
          <a:p>
            <a:endParaRPr lang="en-US" sz="1900" dirty="0">
              <a:solidFill>
                <a:schemeClr val="bg1"/>
              </a:solidFill>
            </a:endParaRPr>
          </a:p>
          <a:p>
            <a:r>
              <a:rPr lang="en-US" sz="1900" dirty="0">
                <a:solidFill>
                  <a:schemeClr val="bg1"/>
                </a:solidFill>
              </a:rPr>
              <a:t>By Himself: John 10:11: I am the good shepherd					(in the Past)</a:t>
            </a:r>
          </a:p>
          <a:p>
            <a:endParaRPr lang="en-US" sz="1900" dirty="0">
              <a:solidFill>
                <a:schemeClr val="bg1"/>
              </a:solidFill>
            </a:endParaRPr>
          </a:p>
          <a:p>
            <a:endParaRPr lang="en-US" sz="1900" dirty="0">
              <a:solidFill>
                <a:schemeClr val="bg1"/>
              </a:solidFill>
            </a:endParaRPr>
          </a:p>
          <a:p>
            <a:endParaRPr lang="en-US" sz="1900" dirty="0">
              <a:solidFill>
                <a:schemeClr val="bg1"/>
              </a:solidFill>
            </a:endParaRPr>
          </a:p>
          <a:p>
            <a:endParaRPr lang="en-GB" sz="1900" dirty="0">
              <a:solidFill>
                <a:schemeClr val="bg1"/>
              </a:solidFill>
            </a:endParaRPr>
          </a:p>
        </p:txBody>
      </p:sp>
    </p:spTree>
    <p:extLst>
      <p:ext uri="{BB962C8B-B14F-4D97-AF65-F5344CB8AC3E}">
        <p14:creationId xmlns:p14="http://schemas.microsoft.com/office/powerpoint/2010/main" val="419407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4796185"/>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a:p>
            <a:r>
              <a:rPr lang="en-US" sz="1900" dirty="0">
                <a:solidFill>
                  <a:schemeClr val="bg1"/>
                </a:solidFill>
              </a:rPr>
              <a:t>​</a:t>
            </a:r>
            <a:r>
              <a:rPr lang="en-US" sz="1900" dirty="0">
                <a:solidFill>
                  <a:srgbClr val="FFFF00"/>
                </a:solidFill>
              </a:rPr>
              <a:t>The elders which are among you I exhort,</a:t>
            </a:r>
            <a:r>
              <a:rPr lang="en-US" sz="1900" dirty="0">
                <a:solidFill>
                  <a:schemeClr val="bg1"/>
                </a:solidFill>
              </a:rPr>
              <a:t> </a:t>
            </a:r>
          </a:p>
          <a:p>
            <a:endParaRPr lang="en-US" sz="1900" dirty="0">
              <a:solidFill>
                <a:schemeClr val="bg1"/>
              </a:solidFill>
            </a:endParaRPr>
          </a:p>
          <a:p>
            <a:pPr marL="1371600" lvl="2" indent="-457200">
              <a:buFont typeface="+mj-lt"/>
              <a:buAutoNum type="arabicPeriod"/>
            </a:pPr>
            <a:r>
              <a:rPr lang="en-US" sz="1900" dirty="0">
                <a:solidFill>
                  <a:schemeClr val="bg1"/>
                </a:solidFill>
              </a:rPr>
              <a:t>who am also an elder,</a:t>
            </a:r>
          </a:p>
          <a:p>
            <a:pPr marL="1371600" lvl="2" indent="-457200">
              <a:buFont typeface="+mj-lt"/>
              <a:buAutoNum type="arabicPeriod"/>
            </a:pPr>
            <a:r>
              <a:rPr lang="en-US" sz="1900" dirty="0">
                <a:solidFill>
                  <a:schemeClr val="bg1"/>
                </a:solidFill>
              </a:rPr>
              <a:t>and a witness of the sufferings of Christ, </a:t>
            </a:r>
          </a:p>
          <a:p>
            <a:pPr marL="1371600" lvl="2" indent="-457200">
              <a:buFont typeface="+mj-lt"/>
              <a:buAutoNum type="arabicPeriod"/>
            </a:pPr>
            <a:r>
              <a:rPr lang="en-US" sz="1900" dirty="0">
                <a:solidFill>
                  <a:schemeClr val="bg1"/>
                </a:solidFill>
              </a:rPr>
              <a:t>and also a partaker of the glory that shall be revealed:</a:t>
            </a:r>
          </a:p>
          <a:p>
            <a:endParaRPr lang="en-US" sz="1900" baseline="30000" dirty="0">
              <a:solidFill>
                <a:schemeClr val="bg1"/>
              </a:solidFill>
            </a:endParaRPr>
          </a:p>
          <a:p>
            <a:r>
              <a:rPr lang="en-US" sz="1900" dirty="0">
                <a:solidFill>
                  <a:srgbClr val="FFFF00"/>
                </a:solidFill>
              </a:rPr>
              <a:t>Feed the flock of God which is among you, </a:t>
            </a:r>
          </a:p>
          <a:p>
            <a:endParaRPr lang="en-US" sz="1900" dirty="0">
              <a:solidFill>
                <a:schemeClr val="bg1"/>
              </a:solidFill>
            </a:endParaRPr>
          </a:p>
          <a:p>
            <a:pPr marL="1371600" lvl="2" indent="-457200">
              <a:buFont typeface="+mj-lt"/>
              <a:buAutoNum type="arabicPeriod"/>
            </a:pPr>
            <a:r>
              <a:rPr lang="en-US" sz="1900" dirty="0">
                <a:solidFill>
                  <a:schemeClr val="bg1"/>
                </a:solidFill>
              </a:rPr>
              <a:t>taking the oversight thereof, not by constraint, but willingly; </a:t>
            </a:r>
          </a:p>
          <a:p>
            <a:pPr marL="1371600" lvl="2" indent="-457200">
              <a:buFont typeface="+mj-lt"/>
              <a:buAutoNum type="arabicPeriod"/>
            </a:pPr>
            <a:r>
              <a:rPr lang="en-US" sz="1900" dirty="0">
                <a:solidFill>
                  <a:schemeClr val="bg1"/>
                </a:solidFill>
              </a:rPr>
              <a:t>not for filthy lucre, but of a ready mind;</a:t>
            </a:r>
          </a:p>
          <a:p>
            <a:pPr marL="1371600" lvl="2" indent="-457200">
              <a:buFont typeface="+mj-lt"/>
              <a:buAutoNum type="arabicPeriod"/>
            </a:pPr>
            <a:r>
              <a:rPr lang="en-US" sz="1900" dirty="0">
                <a:solidFill>
                  <a:schemeClr val="bg1"/>
                </a:solidFill>
              </a:rPr>
              <a:t>Neither as being lords over God's heritage, but being ensamples to the flock.</a:t>
            </a:r>
          </a:p>
          <a:p>
            <a:pPr lvl="2"/>
            <a:endParaRPr lang="en-US" sz="1900" dirty="0">
              <a:solidFill>
                <a:schemeClr val="bg1"/>
              </a:solidFill>
            </a:endParaRPr>
          </a:p>
          <a:p>
            <a:r>
              <a:rPr lang="en-US" sz="1900" dirty="0">
                <a:solidFill>
                  <a:srgbClr val="FFFF00"/>
                </a:solidFill>
              </a:rPr>
              <a:t>And when the chief Shepherd shall appear,</a:t>
            </a:r>
          </a:p>
          <a:p>
            <a:r>
              <a:rPr lang="en-US" sz="1900" dirty="0">
                <a:solidFill>
                  <a:srgbClr val="FFFF00"/>
                </a:solidFill>
              </a:rPr>
              <a:t>	ye shall receive a crown of glory that </a:t>
            </a:r>
            <a:r>
              <a:rPr lang="en-US" sz="1900" dirty="0" err="1">
                <a:solidFill>
                  <a:srgbClr val="FFFF00"/>
                </a:solidFill>
              </a:rPr>
              <a:t>fadeth</a:t>
            </a:r>
            <a:r>
              <a:rPr lang="en-US" sz="1900" dirty="0">
                <a:solidFill>
                  <a:srgbClr val="FFFF00"/>
                </a:solidFill>
              </a:rPr>
              <a:t> not away. </a:t>
            </a:r>
            <a:endParaRPr lang="en-GB" sz="1900" dirty="0">
              <a:solidFill>
                <a:srgbClr val="FFFF00"/>
              </a:solidFill>
            </a:endParaRPr>
          </a:p>
        </p:txBody>
      </p:sp>
    </p:spTree>
    <p:extLst>
      <p:ext uri="{BB962C8B-B14F-4D97-AF65-F5344CB8AC3E}">
        <p14:creationId xmlns:p14="http://schemas.microsoft.com/office/powerpoint/2010/main" val="3456846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5309146"/>
          </a:xfrm>
          <a:prstGeom prst="rect">
            <a:avLst/>
          </a:prstGeom>
          <a:noFill/>
        </p:spPr>
        <p:txBody>
          <a:bodyPr wrap="square" rtlCol="0">
            <a:spAutoFit/>
          </a:bodyPr>
          <a:lstStyle/>
          <a:p>
            <a:pPr algn="ctr"/>
            <a:r>
              <a:rPr lang="en-US" sz="2800" b="1" dirty="0">
                <a:solidFill>
                  <a:schemeClr val="bg1"/>
                </a:solidFill>
              </a:rPr>
              <a:t>1 Peter 5:1-4</a:t>
            </a:r>
          </a:p>
          <a:p>
            <a:pPr lvl="2"/>
            <a:endParaRPr lang="en-US" sz="1900" dirty="0">
              <a:solidFill>
                <a:schemeClr val="bg1"/>
              </a:solidFill>
            </a:endParaRPr>
          </a:p>
          <a:p>
            <a:r>
              <a:rPr lang="en-US" sz="2400" dirty="0">
                <a:solidFill>
                  <a:schemeClr val="bg1"/>
                </a:solidFill>
              </a:rPr>
              <a:t>And when the </a:t>
            </a:r>
            <a:r>
              <a:rPr lang="en-US" sz="2400" b="1" dirty="0">
                <a:solidFill>
                  <a:srgbClr val="FFFF00"/>
                </a:solidFill>
              </a:rPr>
              <a:t>chief Shepherd </a:t>
            </a:r>
            <a:r>
              <a:rPr lang="en-US" sz="2400" dirty="0">
                <a:solidFill>
                  <a:schemeClr val="bg1"/>
                </a:solidFill>
              </a:rPr>
              <a:t>shall appear,</a:t>
            </a:r>
          </a:p>
          <a:p>
            <a:r>
              <a:rPr lang="en-US" sz="2400" dirty="0">
                <a:solidFill>
                  <a:schemeClr val="bg1"/>
                </a:solidFill>
              </a:rPr>
              <a:t>	ye shall receive a crown of glory that </a:t>
            </a:r>
            <a:r>
              <a:rPr lang="en-US" sz="2400" dirty="0" err="1">
                <a:solidFill>
                  <a:schemeClr val="bg1"/>
                </a:solidFill>
              </a:rPr>
              <a:t>fadeth</a:t>
            </a:r>
            <a:r>
              <a:rPr lang="en-US" sz="2400" dirty="0">
                <a:solidFill>
                  <a:schemeClr val="bg1"/>
                </a:solidFill>
              </a:rPr>
              <a:t> not away. </a:t>
            </a:r>
          </a:p>
          <a:p>
            <a:endParaRPr lang="en-US" sz="1900" dirty="0">
              <a:solidFill>
                <a:schemeClr val="bg1"/>
              </a:solidFill>
            </a:endParaRPr>
          </a:p>
          <a:p>
            <a:r>
              <a:rPr lang="en-US" sz="2400" dirty="0">
                <a:solidFill>
                  <a:schemeClr val="bg1"/>
                </a:solidFill>
              </a:rPr>
              <a:t>The </a:t>
            </a:r>
            <a:r>
              <a:rPr lang="en-US" sz="2400" b="1" dirty="0">
                <a:solidFill>
                  <a:srgbClr val="FFFF00"/>
                </a:solidFill>
              </a:rPr>
              <a:t>Lord Jesus </a:t>
            </a:r>
            <a:r>
              <a:rPr lang="en-US" sz="2400" dirty="0">
                <a:solidFill>
                  <a:schemeClr val="bg1"/>
                </a:solidFill>
              </a:rPr>
              <a:t>is this shepherd: </a:t>
            </a:r>
          </a:p>
          <a:p>
            <a:endParaRPr lang="en-US" sz="2400" dirty="0">
              <a:solidFill>
                <a:schemeClr val="bg1"/>
              </a:solidFill>
            </a:endParaRPr>
          </a:p>
          <a:p>
            <a:r>
              <a:rPr lang="en-US" sz="2400" dirty="0">
                <a:solidFill>
                  <a:schemeClr val="bg1"/>
                </a:solidFill>
              </a:rPr>
              <a:t>He is called a Shepherd:</a:t>
            </a:r>
          </a:p>
          <a:p>
            <a:endParaRPr lang="en-US" sz="1900" dirty="0">
              <a:solidFill>
                <a:schemeClr val="bg1"/>
              </a:solidFill>
            </a:endParaRPr>
          </a:p>
          <a:p>
            <a:r>
              <a:rPr lang="en-US" sz="1900" dirty="0">
                <a:solidFill>
                  <a:schemeClr val="bg1"/>
                </a:solidFill>
              </a:rPr>
              <a:t>By Himself: John 10:11: I am the good shepherd					(in the Past)</a:t>
            </a:r>
          </a:p>
          <a:p>
            <a:endParaRPr lang="en-US" sz="1900" dirty="0">
              <a:solidFill>
                <a:schemeClr val="bg1"/>
              </a:solidFill>
            </a:endParaRPr>
          </a:p>
          <a:p>
            <a:r>
              <a:rPr lang="en-US" sz="1900" dirty="0">
                <a:solidFill>
                  <a:schemeClr val="bg1"/>
                </a:solidFill>
              </a:rPr>
              <a:t>By Paul - Hebrews 13:20: </a:t>
            </a:r>
            <a:r>
              <a:rPr lang="en-US" sz="2000" dirty="0">
                <a:solidFill>
                  <a:schemeClr val="bg1"/>
                </a:solidFill>
              </a:rPr>
              <a:t>that great shepherd of the sheep			(In the Present)</a:t>
            </a:r>
            <a:endParaRPr lang="en-US" sz="1900" dirty="0">
              <a:solidFill>
                <a:schemeClr val="bg1"/>
              </a:solidFill>
            </a:endParaRPr>
          </a:p>
          <a:p>
            <a:endParaRPr lang="en-US" sz="1900" dirty="0">
              <a:solidFill>
                <a:schemeClr val="bg1"/>
              </a:solidFill>
            </a:endParaRPr>
          </a:p>
          <a:p>
            <a:endParaRPr lang="en-US" sz="1900" dirty="0">
              <a:solidFill>
                <a:schemeClr val="bg1"/>
              </a:solidFill>
            </a:endParaRPr>
          </a:p>
          <a:p>
            <a:endParaRPr lang="en-US" sz="1900" dirty="0">
              <a:solidFill>
                <a:schemeClr val="bg1"/>
              </a:solidFill>
            </a:endParaRPr>
          </a:p>
          <a:p>
            <a:endParaRPr lang="en-GB" sz="1900" dirty="0">
              <a:solidFill>
                <a:schemeClr val="bg1"/>
              </a:solidFill>
            </a:endParaRPr>
          </a:p>
        </p:txBody>
      </p:sp>
    </p:spTree>
    <p:extLst>
      <p:ext uri="{BB962C8B-B14F-4D97-AF65-F5344CB8AC3E}">
        <p14:creationId xmlns:p14="http://schemas.microsoft.com/office/powerpoint/2010/main" val="2505647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5909310"/>
          </a:xfrm>
          <a:prstGeom prst="rect">
            <a:avLst/>
          </a:prstGeom>
          <a:noFill/>
        </p:spPr>
        <p:txBody>
          <a:bodyPr wrap="square" rtlCol="0">
            <a:spAutoFit/>
          </a:bodyPr>
          <a:lstStyle/>
          <a:p>
            <a:pPr algn="ctr"/>
            <a:r>
              <a:rPr lang="en-US" sz="2800" b="1" dirty="0">
                <a:solidFill>
                  <a:schemeClr val="bg1"/>
                </a:solidFill>
              </a:rPr>
              <a:t>1 Peter 5:1-4</a:t>
            </a:r>
          </a:p>
          <a:p>
            <a:pPr lvl="2"/>
            <a:endParaRPr lang="en-US" sz="1900" dirty="0">
              <a:solidFill>
                <a:schemeClr val="bg1"/>
              </a:solidFill>
            </a:endParaRPr>
          </a:p>
          <a:p>
            <a:r>
              <a:rPr lang="en-US" sz="2400" dirty="0">
                <a:solidFill>
                  <a:schemeClr val="bg1"/>
                </a:solidFill>
              </a:rPr>
              <a:t>And when the </a:t>
            </a:r>
            <a:r>
              <a:rPr lang="en-US" sz="2400" b="1" dirty="0">
                <a:solidFill>
                  <a:srgbClr val="FFFF00"/>
                </a:solidFill>
              </a:rPr>
              <a:t>chief Shepherd </a:t>
            </a:r>
            <a:r>
              <a:rPr lang="en-US" sz="2400" dirty="0">
                <a:solidFill>
                  <a:schemeClr val="bg1"/>
                </a:solidFill>
              </a:rPr>
              <a:t>shall appear,</a:t>
            </a:r>
          </a:p>
          <a:p>
            <a:r>
              <a:rPr lang="en-US" sz="2400" dirty="0">
                <a:solidFill>
                  <a:schemeClr val="bg1"/>
                </a:solidFill>
              </a:rPr>
              <a:t>	ye shall receive a crown of glory that </a:t>
            </a:r>
            <a:r>
              <a:rPr lang="en-US" sz="2400" dirty="0" err="1">
                <a:solidFill>
                  <a:schemeClr val="bg1"/>
                </a:solidFill>
              </a:rPr>
              <a:t>fadeth</a:t>
            </a:r>
            <a:r>
              <a:rPr lang="en-US" sz="2400" dirty="0">
                <a:solidFill>
                  <a:schemeClr val="bg1"/>
                </a:solidFill>
              </a:rPr>
              <a:t> not away. </a:t>
            </a:r>
          </a:p>
          <a:p>
            <a:endParaRPr lang="en-US" sz="1900" dirty="0">
              <a:solidFill>
                <a:schemeClr val="bg1"/>
              </a:solidFill>
            </a:endParaRPr>
          </a:p>
          <a:p>
            <a:r>
              <a:rPr lang="en-US" sz="2400" dirty="0">
                <a:solidFill>
                  <a:schemeClr val="bg1"/>
                </a:solidFill>
              </a:rPr>
              <a:t>The </a:t>
            </a:r>
            <a:r>
              <a:rPr lang="en-US" sz="2400" b="1" dirty="0">
                <a:solidFill>
                  <a:srgbClr val="FFFF00"/>
                </a:solidFill>
              </a:rPr>
              <a:t>Lord Jesus </a:t>
            </a:r>
            <a:r>
              <a:rPr lang="en-US" sz="2400" dirty="0">
                <a:solidFill>
                  <a:schemeClr val="bg1"/>
                </a:solidFill>
              </a:rPr>
              <a:t>is this shepherd: </a:t>
            </a:r>
          </a:p>
          <a:p>
            <a:endParaRPr lang="en-US" sz="2400" dirty="0">
              <a:solidFill>
                <a:schemeClr val="bg1"/>
              </a:solidFill>
            </a:endParaRPr>
          </a:p>
          <a:p>
            <a:r>
              <a:rPr lang="en-US" sz="2400" dirty="0">
                <a:solidFill>
                  <a:schemeClr val="bg1"/>
                </a:solidFill>
              </a:rPr>
              <a:t>He is called a Shepherd:</a:t>
            </a:r>
          </a:p>
          <a:p>
            <a:endParaRPr lang="en-US" sz="1900" dirty="0">
              <a:solidFill>
                <a:schemeClr val="bg1"/>
              </a:solidFill>
            </a:endParaRPr>
          </a:p>
          <a:p>
            <a:r>
              <a:rPr lang="en-US" sz="1900" dirty="0">
                <a:solidFill>
                  <a:schemeClr val="bg1"/>
                </a:solidFill>
              </a:rPr>
              <a:t>By Himself: John 10:11: I am the good shepherd					(in the Past)</a:t>
            </a:r>
          </a:p>
          <a:p>
            <a:endParaRPr lang="en-US" sz="1900" dirty="0">
              <a:solidFill>
                <a:schemeClr val="bg1"/>
              </a:solidFill>
            </a:endParaRPr>
          </a:p>
          <a:p>
            <a:r>
              <a:rPr lang="en-US" sz="1900" dirty="0">
                <a:solidFill>
                  <a:schemeClr val="bg1"/>
                </a:solidFill>
              </a:rPr>
              <a:t>By Paul - Hebrews 13:20: </a:t>
            </a:r>
            <a:r>
              <a:rPr lang="en-US" sz="2000" dirty="0">
                <a:solidFill>
                  <a:schemeClr val="bg1"/>
                </a:solidFill>
              </a:rPr>
              <a:t>that great shepherd of the sheep			(In the Present)</a:t>
            </a:r>
            <a:endParaRPr lang="en-US" sz="1900" dirty="0">
              <a:solidFill>
                <a:schemeClr val="bg1"/>
              </a:solidFill>
            </a:endParaRPr>
          </a:p>
          <a:p>
            <a:endParaRPr lang="en-US" sz="1900" dirty="0">
              <a:solidFill>
                <a:schemeClr val="bg1"/>
              </a:solidFill>
            </a:endParaRPr>
          </a:p>
          <a:p>
            <a:r>
              <a:rPr lang="en-US" sz="1900" dirty="0">
                <a:solidFill>
                  <a:schemeClr val="bg1"/>
                </a:solidFill>
              </a:rPr>
              <a:t>By Peter - 1 Peter 5:4: </a:t>
            </a:r>
            <a:r>
              <a:rPr lang="en-US" sz="2000" dirty="0">
                <a:solidFill>
                  <a:schemeClr val="bg1"/>
                </a:solidFill>
              </a:rPr>
              <a:t>and when the chief Shepherd shall appear	(in the future)</a:t>
            </a:r>
            <a:endParaRPr lang="en-US" sz="1900" dirty="0">
              <a:solidFill>
                <a:schemeClr val="bg1"/>
              </a:solidFill>
            </a:endParaRPr>
          </a:p>
          <a:p>
            <a:endParaRPr lang="en-US" sz="1900" dirty="0">
              <a:solidFill>
                <a:schemeClr val="bg1"/>
              </a:solidFill>
            </a:endParaRPr>
          </a:p>
          <a:p>
            <a:endParaRPr lang="en-US" sz="1900" dirty="0">
              <a:solidFill>
                <a:schemeClr val="bg1"/>
              </a:solidFill>
            </a:endParaRPr>
          </a:p>
          <a:p>
            <a:endParaRPr lang="en-US" sz="1900" dirty="0">
              <a:solidFill>
                <a:schemeClr val="bg1"/>
              </a:solidFill>
            </a:endParaRPr>
          </a:p>
          <a:p>
            <a:endParaRPr lang="en-GB" sz="1900" dirty="0">
              <a:solidFill>
                <a:schemeClr val="bg1"/>
              </a:solidFill>
            </a:endParaRPr>
          </a:p>
        </p:txBody>
      </p:sp>
    </p:spTree>
    <p:extLst>
      <p:ext uri="{BB962C8B-B14F-4D97-AF65-F5344CB8AC3E}">
        <p14:creationId xmlns:p14="http://schemas.microsoft.com/office/powerpoint/2010/main" val="728299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6494085"/>
          </a:xfrm>
          <a:prstGeom prst="rect">
            <a:avLst/>
          </a:prstGeom>
          <a:noFill/>
        </p:spPr>
        <p:txBody>
          <a:bodyPr wrap="square" rtlCol="0">
            <a:spAutoFit/>
          </a:bodyPr>
          <a:lstStyle/>
          <a:p>
            <a:pPr algn="ctr"/>
            <a:r>
              <a:rPr lang="en-US" sz="2800" b="1" dirty="0">
                <a:solidFill>
                  <a:schemeClr val="bg1"/>
                </a:solidFill>
              </a:rPr>
              <a:t>1 Peter 5:1-4</a:t>
            </a:r>
          </a:p>
          <a:p>
            <a:pPr lvl="2"/>
            <a:endParaRPr lang="en-US" sz="1900" dirty="0">
              <a:solidFill>
                <a:schemeClr val="bg1"/>
              </a:solidFill>
            </a:endParaRPr>
          </a:p>
          <a:p>
            <a:r>
              <a:rPr lang="en-US" sz="2400" dirty="0">
                <a:solidFill>
                  <a:schemeClr val="bg1"/>
                </a:solidFill>
              </a:rPr>
              <a:t>And when the </a:t>
            </a:r>
            <a:r>
              <a:rPr lang="en-US" sz="2400" b="1" dirty="0">
                <a:solidFill>
                  <a:srgbClr val="FFFF00"/>
                </a:solidFill>
              </a:rPr>
              <a:t>chief Shepherd </a:t>
            </a:r>
            <a:r>
              <a:rPr lang="en-US" sz="2400" dirty="0">
                <a:solidFill>
                  <a:schemeClr val="bg1"/>
                </a:solidFill>
              </a:rPr>
              <a:t>shall appear,</a:t>
            </a:r>
          </a:p>
          <a:p>
            <a:r>
              <a:rPr lang="en-US" sz="2400" dirty="0">
                <a:solidFill>
                  <a:schemeClr val="bg1"/>
                </a:solidFill>
              </a:rPr>
              <a:t>	ye shall receive a crown of glory that </a:t>
            </a:r>
            <a:r>
              <a:rPr lang="en-US" sz="2400" dirty="0" err="1">
                <a:solidFill>
                  <a:schemeClr val="bg1"/>
                </a:solidFill>
              </a:rPr>
              <a:t>fadeth</a:t>
            </a:r>
            <a:r>
              <a:rPr lang="en-US" sz="2400" dirty="0">
                <a:solidFill>
                  <a:schemeClr val="bg1"/>
                </a:solidFill>
              </a:rPr>
              <a:t> not away. </a:t>
            </a:r>
          </a:p>
          <a:p>
            <a:endParaRPr lang="en-US" sz="1900" dirty="0">
              <a:solidFill>
                <a:schemeClr val="bg1"/>
              </a:solidFill>
            </a:endParaRPr>
          </a:p>
          <a:p>
            <a:r>
              <a:rPr lang="en-US" sz="2400" dirty="0">
                <a:solidFill>
                  <a:schemeClr val="bg1"/>
                </a:solidFill>
              </a:rPr>
              <a:t>The </a:t>
            </a:r>
            <a:r>
              <a:rPr lang="en-US" sz="2400" b="1" dirty="0">
                <a:solidFill>
                  <a:srgbClr val="FFFF00"/>
                </a:solidFill>
              </a:rPr>
              <a:t>Lord Jesus </a:t>
            </a:r>
            <a:r>
              <a:rPr lang="en-US" sz="2400" dirty="0">
                <a:solidFill>
                  <a:schemeClr val="bg1"/>
                </a:solidFill>
              </a:rPr>
              <a:t>is this shepherd: </a:t>
            </a:r>
          </a:p>
          <a:p>
            <a:endParaRPr lang="en-US" sz="2400" dirty="0">
              <a:solidFill>
                <a:schemeClr val="bg1"/>
              </a:solidFill>
            </a:endParaRPr>
          </a:p>
          <a:p>
            <a:r>
              <a:rPr lang="en-US" sz="2400" dirty="0">
                <a:solidFill>
                  <a:schemeClr val="bg1"/>
                </a:solidFill>
              </a:rPr>
              <a:t>He is called a Shepherd:</a:t>
            </a:r>
          </a:p>
          <a:p>
            <a:endParaRPr lang="en-US" sz="1900" dirty="0">
              <a:solidFill>
                <a:schemeClr val="bg1"/>
              </a:solidFill>
            </a:endParaRPr>
          </a:p>
          <a:p>
            <a:r>
              <a:rPr lang="en-US" sz="1900" dirty="0">
                <a:solidFill>
                  <a:schemeClr val="bg1"/>
                </a:solidFill>
              </a:rPr>
              <a:t>By Himself: John 10:11: I am the good shepherd					(in the Past)</a:t>
            </a:r>
          </a:p>
          <a:p>
            <a:endParaRPr lang="en-US" sz="1900" dirty="0">
              <a:solidFill>
                <a:schemeClr val="bg1"/>
              </a:solidFill>
            </a:endParaRPr>
          </a:p>
          <a:p>
            <a:r>
              <a:rPr lang="en-US" sz="1900" dirty="0">
                <a:solidFill>
                  <a:schemeClr val="bg1"/>
                </a:solidFill>
              </a:rPr>
              <a:t>By Paul - Hebrews 13:20: </a:t>
            </a:r>
            <a:r>
              <a:rPr lang="en-US" sz="2000" dirty="0">
                <a:solidFill>
                  <a:schemeClr val="bg1"/>
                </a:solidFill>
              </a:rPr>
              <a:t>that great shepherd of the sheep			(In the Present)</a:t>
            </a:r>
            <a:endParaRPr lang="en-US" sz="1900" dirty="0">
              <a:solidFill>
                <a:schemeClr val="bg1"/>
              </a:solidFill>
            </a:endParaRPr>
          </a:p>
          <a:p>
            <a:endParaRPr lang="en-US" sz="1900" dirty="0">
              <a:solidFill>
                <a:schemeClr val="bg1"/>
              </a:solidFill>
            </a:endParaRPr>
          </a:p>
          <a:p>
            <a:r>
              <a:rPr lang="en-US" sz="1900" dirty="0">
                <a:solidFill>
                  <a:schemeClr val="bg1"/>
                </a:solidFill>
              </a:rPr>
              <a:t>By Peter - 1 Peter 5:4: </a:t>
            </a:r>
            <a:r>
              <a:rPr lang="en-US" sz="2000" dirty="0">
                <a:solidFill>
                  <a:schemeClr val="bg1"/>
                </a:solidFill>
              </a:rPr>
              <a:t>and when the chief Shepherd shall appear	(in the future)</a:t>
            </a:r>
            <a:endParaRPr lang="en-US" sz="1900" dirty="0">
              <a:solidFill>
                <a:schemeClr val="bg1"/>
              </a:solidFill>
            </a:endParaRPr>
          </a:p>
          <a:p>
            <a:endParaRPr lang="en-US" sz="1900" dirty="0">
              <a:solidFill>
                <a:schemeClr val="bg1"/>
              </a:solidFill>
            </a:endParaRPr>
          </a:p>
          <a:p>
            <a:r>
              <a:rPr lang="en-US" sz="1900" dirty="0">
                <a:solidFill>
                  <a:schemeClr val="bg1"/>
                </a:solidFill>
              </a:rPr>
              <a:t>By God - Zechariah 13:7: Awake, O sword, against My Shepherd		(at Calvary)</a:t>
            </a:r>
          </a:p>
          <a:p>
            <a:endParaRPr lang="en-US" sz="1900" dirty="0">
              <a:solidFill>
                <a:schemeClr val="bg1"/>
              </a:solidFill>
            </a:endParaRPr>
          </a:p>
          <a:p>
            <a:endParaRPr lang="en-US" sz="1900" dirty="0">
              <a:solidFill>
                <a:schemeClr val="bg1"/>
              </a:solidFill>
            </a:endParaRPr>
          </a:p>
          <a:p>
            <a:endParaRPr lang="en-US" sz="1900" dirty="0">
              <a:solidFill>
                <a:schemeClr val="bg1"/>
              </a:solidFill>
            </a:endParaRPr>
          </a:p>
          <a:p>
            <a:endParaRPr lang="en-GB" sz="1900" dirty="0">
              <a:solidFill>
                <a:schemeClr val="bg1"/>
              </a:solidFill>
            </a:endParaRPr>
          </a:p>
        </p:txBody>
      </p:sp>
    </p:spTree>
    <p:extLst>
      <p:ext uri="{BB962C8B-B14F-4D97-AF65-F5344CB8AC3E}">
        <p14:creationId xmlns:p14="http://schemas.microsoft.com/office/powerpoint/2010/main" val="1021027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6786473"/>
          </a:xfrm>
          <a:prstGeom prst="rect">
            <a:avLst/>
          </a:prstGeom>
          <a:noFill/>
        </p:spPr>
        <p:txBody>
          <a:bodyPr wrap="square" rtlCol="0">
            <a:spAutoFit/>
          </a:bodyPr>
          <a:lstStyle/>
          <a:p>
            <a:pPr algn="ctr"/>
            <a:r>
              <a:rPr lang="en-US" sz="2800" b="1" dirty="0">
                <a:solidFill>
                  <a:schemeClr val="bg1"/>
                </a:solidFill>
              </a:rPr>
              <a:t>1 Peter 5:1-4</a:t>
            </a:r>
          </a:p>
          <a:p>
            <a:pPr lvl="2"/>
            <a:endParaRPr lang="en-US" sz="1900" dirty="0">
              <a:solidFill>
                <a:schemeClr val="bg1"/>
              </a:solidFill>
            </a:endParaRPr>
          </a:p>
          <a:p>
            <a:r>
              <a:rPr lang="en-US" sz="2400" dirty="0">
                <a:solidFill>
                  <a:schemeClr val="bg1"/>
                </a:solidFill>
              </a:rPr>
              <a:t>And when the </a:t>
            </a:r>
            <a:r>
              <a:rPr lang="en-US" sz="2400" b="1" dirty="0">
                <a:solidFill>
                  <a:srgbClr val="FFFF00"/>
                </a:solidFill>
              </a:rPr>
              <a:t>chief Shepherd </a:t>
            </a:r>
            <a:r>
              <a:rPr lang="en-US" sz="2400" dirty="0">
                <a:solidFill>
                  <a:schemeClr val="bg1"/>
                </a:solidFill>
              </a:rPr>
              <a:t>shall appear,</a:t>
            </a:r>
          </a:p>
          <a:p>
            <a:r>
              <a:rPr lang="en-US" sz="2400" dirty="0">
                <a:solidFill>
                  <a:schemeClr val="bg1"/>
                </a:solidFill>
              </a:rPr>
              <a:t>	ye shall receive a crown of glory that </a:t>
            </a:r>
            <a:r>
              <a:rPr lang="en-US" sz="2400" dirty="0" err="1">
                <a:solidFill>
                  <a:schemeClr val="bg1"/>
                </a:solidFill>
              </a:rPr>
              <a:t>fadeth</a:t>
            </a:r>
            <a:r>
              <a:rPr lang="en-US" sz="2400" dirty="0">
                <a:solidFill>
                  <a:schemeClr val="bg1"/>
                </a:solidFill>
              </a:rPr>
              <a:t> not away. </a:t>
            </a:r>
          </a:p>
          <a:p>
            <a:endParaRPr lang="en-US" sz="1900" dirty="0">
              <a:solidFill>
                <a:schemeClr val="bg1"/>
              </a:solidFill>
            </a:endParaRPr>
          </a:p>
          <a:p>
            <a:r>
              <a:rPr lang="en-US" sz="2400" dirty="0">
                <a:solidFill>
                  <a:schemeClr val="bg1"/>
                </a:solidFill>
              </a:rPr>
              <a:t>The </a:t>
            </a:r>
            <a:r>
              <a:rPr lang="en-US" sz="2400" b="1" dirty="0">
                <a:solidFill>
                  <a:srgbClr val="FFFF00"/>
                </a:solidFill>
              </a:rPr>
              <a:t>Lord Jesus </a:t>
            </a:r>
            <a:r>
              <a:rPr lang="en-US" sz="2400" dirty="0">
                <a:solidFill>
                  <a:schemeClr val="bg1"/>
                </a:solidFill>
              </a:rPr>
              <a:t>is this shepherd: </a:t>
            </a:r>
          </a:p>
          <a:p>
            <a:endParaRPr lang="en-US" sz="2400" dirty="0">
              <a:solidFill>
                <a:schemeClr val="bg1"/>
              </a:solidFill>
            </a:endParaRPr>
          </a:p>
          <a:p>
            <a:r>
              <a:rPr lang="en-US" sz="2400" dirty="0">
                <a:solidFill>
                  <a:schemeClr val="bg1"/>
                </a:solidFill>
              </a:rPr>
              <a:t>He is called a Shepherd:</a:t>
            </a:r>
          </a:p>
          <a:p>
            <a:endParaRPr lang="en-US" sz="1900" dirty="0">
              <a:solidFill>
                <a:schemeClr val="bg1"/>
              </a:solidFill>
            </a:endParaRPr>
          </a:p>
          <a:p>
            <a:r>
              <a:rPr lang="en-US" sz="1900" dirty="0">
                <a:solidFill>
                  <a:schemeClr val="bg1"/>
                </a:solidFill>
              </a:rPr>
              <a:t>By Himself: John 10:11: I am the good shepherd					(in the Past)</a:t>
            </a:r>
          </a:p>
          <a:p>
            <a:endParaRPr lang="en-US" sz="1900" dirty="0">
              <a:solidFill>
                <a:schemeClr val="bg1"/>
              </a:solidFill>
            </a:endParaRPr>
          </a:p>
          <a:p>
            <a:r>
              <a:rPr lang="en-US" sz="1900" dirty="0">
                <a:solidFill>
                  <a:schemeClr val="bg1"/>
                </a:solidFill>
              </a:rPr>
              <a:t>By Paul - Hebrews 13:20: </a:t>
            </a:r>
            <a:r>
              <a:rPr lang="en-US" sz="2000" dirty="0">
                <a:solidFill>
                  <a:schemeClr val="bg1"/>
                </a:solidFill>
              </a:rPr>
              <a:t>that great shepherd of the sheep			(In the Present)</a:t>
            </a:r>
            <a:endParaRPr lang="en-US" sz="1900" dirty="0">
              <a:solidFill>
                <a:schemeClr val="bg1"/>
              </a:solidFill>
            </a:endParaRPr>
          </a:p>
          <a:p>
            <a:endParaRPr lang="en-US" sz="1900" dirty="0">
              <a:solidFill>
                <a:schemeClr val="bg1"/>
              </a:solidFill>
            </a:endParaRPr>
          </a:p>
          <a:p>
            <a:r>
              <a:rPr lang="en-US" sz="1900" dirty="0">
                <a:solidFill>
                  <a:schemeClr val="bg1"/>
                </a:solidFill>
              </a:rPr>
              <a:t>By Peter - 1 Peter 5:4: </a:t>
            </a:r>
            <a:r>
              <a:rPr lang="en-US" sz="2000" dirty="0">
                <a:solidFill>
                  <a:schemeClr val="bg1"/>
                </a:solidFill>
              </a:rPr>
              <a:t>and when the chief Shepherd shall appear	(in the future)</a:t>
            </a:r>
            <a:endParaRPr lang="en-US" sz="1900" dirty="0">
              <a:solidFill>
                <a:schemeClr val="bg1"/>
              </a:solidFill>
            </a:endParaRPr>
          </a:p>
          <a:p>
            <a:endParaRPr lang="en-US" sz="1900" dirty="0">
              <a:solidFill>
                <a:schemeClr val="bg1"/>
              </a:solidFill>
            </a:endParaRPr>
          </a:p>
          <a:p>
            <a:r>
              <a:rPr lang="en-US" sz="1900" dirty="0">
                <a:solidFill>
                  <a:schemeClr val="bg1"/>
                </a:solidFill>
              </a:rPr>
              <a:t>By God - Zechariah 13:7: Awake, O sword, against My Shepherd		(at Calvary)</a:t>
            </a:r>
          </a:p>
          <a:p>
            <a:endParaRPr lang="en-US" sz="1900" dirty="0">
              <a:solidFill>
                <a:schemeClr val="bg1"/>
              </a:solidFill>
            </a:endParaRPr>
          </a:p>
          <a:p>
            <a:r>
              <a:rPr lang="en-US" sz="1900" dirty="0">
                <a:solidFill>
                  <a:schemeClr val="bg1"/>
                </a:solidFill>
              </a:rPr>
              <a:t>By David - Psalm 23:1: The Lord is my Shepherd	(true everyday for the believer)</a:t>
            </a:r>
          </a:p>
          <a:p>
            <a:endParaRPr lang="en-US" sz="1900" dirty="0">
              <a:solidFill>
                <a:schemeClr val="bg1"/>
              </a:solidFill>
            </a:endParaRPr>
          </a:p>
          <a:p>
            <a:endParaRPr lang="en-US" sz="1900" dirty="0">
              <a:solidFill>
                <a:schemeClr val="bg1"/>
              </a:solidFill>
            </a:endParaRPr>
          </a:p>
          <a:p>
            <a:endParaRPr lang="en-GB" sz="1900" dirty="0">
              <a:solidFill>
                <a:schemeClr val="bg1"/>
              </a:solidFill>
            </a:endParaRPr>
          </a:p>
        </p:txBody>
      </p:sp>
    </p:spTree>
    <p:extLst>
      <p:ext uri="{BB962C8B-B14F-4D97-AF65-F5344CB8AC3E}">
        <p14:creationId xmlns:p14="http://schemas.microsoft.com/office/powerpoint/2010/main" val="228478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1B2FD1F4-D872-87D2-7487-CE1C5EDBE623}"/>
              </a:ext>
            </a:extLst>
          </p:cNvPr>
          <p:cNvSpPr/>
          <p:nvPr/>
        </p:nvSpPr>
        <p:spPr>
          <a:xfrm>
            <a:off x="1202267" y="2555432"/>
            <a:ext cx="7213600" cy="2431435"/>
          </a:xfrm>
          <a:prstGeom prst="wedgeRectCallout">
            <a:avLst>
              <a:gd name="adj1" fmla="val 1585"/>
              <a:gd name="adj2" fmla="val -1123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Now we want to consider his Appearing</a:t>
            </a:r>
          </a:p>
          <a:p>
            <a:pPr algn="ctr"/>
            <a:r>
              <a:rPr lang="en-US" sz="3200" dirty="0"/>
              <a:t>sometimes referred to as His 2</a:t>
            </a:r>
            <a:r>
              <a:rPr lang="en-US" sz="3200" baseline="30000" dirty="0"/>
              <a:t>nd</a:t>
            </a:r>
            <a:r>
              <a:rPr lang="en-US" sz="3200" dirty="0"/>
              <a:t> Coming</a:t>
            </a:r>
            <a:endParaRPr lang="en-GB" sz="3200" dirty="0"/>
          </a:p>
        </p:txBody>
      </p:sp>
      <p:sp>
        <p:nvSpPr>
          <p:cNvPr id="2" name="TextBox 1">
            <a:extLst>
              <a:ext uri="{FF2B5EF4-FFF2-40B4-BE49-F238E27FC236}">
                <a16:creationId xmlns:a16="http://schemas.microsoft.com/office/drawing/2014/main" id="{A0C43E5E-2908-F7D2-3D4B-64A7C81B3924}"/>
              </a:ext>
            </a:extLst>
          </p:cNvPr>
          <p:cNvSpPr txBox="1"/>
          <p:nvPr/>
        </p:nvSpPr>
        <p:spPr>
          <a:xfrm>
            <a:off x="0" y="0"/>
            <a:ext cx="9143999" cy="2431435"/>
          </a:xfrm>
          <a:prstGeom prst="rect">
            <a:avLst/>
          </a:prstGeom>
          <a:noFill/>
        </p:spPr>
        <p:txBody>
          <a:bodyPr wrap="square" rtlCol="0">
            <a:spAutoFit/>
          </a:bodyPr>
          <a:lstStyle/>
          <a:p>
            <a:pPr algn="ctr"/>
            <a:r>
              <a:rPr lang="en-US" sz="2800" b="1" dirty="0">
                <a:solidFill>
                  <a:schemeClr val="bg1"/>
                </a:solidFill>
              </a:rPr>
              <a:t>1 Peter 5:1-4</a:t>
            </a:r>
          </a:p>
          <a:p>
            <a:pPr lvl="2"/>
            <a:endParaRPr lang="en-US" sz="1900" dirty="0">
              <a:solidFill>
                <a:schemeClr val="bg1"/>
              </a:solidFill>
            </a:endParaRPr>
          </a:p>
          <a:p>
            <a:r>
              <a:rPr lang="en-US" sz="2400" dirty="0">
                <a:solidFill>
                  <a:schemeClr val="bg1"/>
                </a:solidFill>
              </a:rPr>
              <a:t>And when the chief Shepherd shall </a:t>
            </a:r>
            <a:r>
              <a:rPr lang="en-US" sz="2400" b="1" dirty="0">
                <a:solidFill>
                  <a:srgbClr val="FFFF00"/>
                </a:solidFill>
              </a:rPr>
              <a:t>appear</a:t>
            </a:r>
            <a:r>
              <a:rPr lang="en-US" sz="2400" dirty="0">
                <a:solidFill>
                  <a:schemeClr val="bg1"/>
                </a:solidFill>
              </a:rPr>
              <a:t>,</a:t>
            </a:r>
          </a:p>
          <a:p>
            <a:r>
              <a:rPr lang="en-US" sz="2400" dirty="0">
                <a:solidFill>
                  <a:schemeClr val="bg1"/>
                </a:solidFill>
              </a:rPr>
              <a:t>	ye shall receive a crown of glory that </a:t>
            </a:r>
            <a:r>
              <a:rPr lang="en-US" sz="2400" dirty="0" err="1">
                <a:solidFill>
                  <a:schemeClr val="bg1"/>
                </a:solidFill>
              </a:rPr>
              <a:t>fadeth</a:t>
            </a:r>
            <a:r>
              <a:rPr lang="en-US" sz="2400" dirty="0">
                <a:solidFill>
                  <a:schemeClr val="bg1"/>
                </a:solidFill>
              </a:rPr>
              <a:t> not away. </a:t>
            </a:r>
          </a:p>
          <a:p>
            <a:endParaRPr lang="en-US" sz="1900" dirty="0">
              <a:solidFill>
                <a:schemeClr val="bg1"/>
              </a:solidFill>
            </a:endParaRPr>
          </a:p>
          <a:p>
            <a:endParaRPr lang="en-US" sz="1900" dirty="0">
              <a:solidFill>
                <a:schemeClr val="bg1"/>
              </a:solidFill>
            </a:endParaRPr>
          </a:p>
          <a:p>
            <a:endParaRPr lang="en-GB" sz="1900" dirty="0">
              <a:solidFill>
                <a:schemeClr val="bg1"/>
              </a:solidFill>
            </a:endParaRPr>
          </a:p>
        </p:txBody>
      </p:sp>
    </p:spTree>
    <p:extLst>
      <p:ext uri="{BB962C8B-B14F-4D97-AF65-F5344CB8AC3E}">
        <p14:creationId xmlns:p14="http://schemas.microsoft.com/office/powerpoint/2010/main" val="1094756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1B2FD1F4-D872-87D2-7487-CE1C5EDBE623}"/>
              </a:ext>
            </a:extLst>
          </p:cNvPr>
          <p:cNvSpPr/>
          <p:nvPr/>
        </p:nvSpPr>
        <p:spPr>
          <a:xfrm>
            <a:off x="1202267" y="2555432"/>
            <a:ext cx="7213600" cy="2685435"/>
          </a:xfrm>
          <a:prstGeom prst="wedgeRectCallout">
            <a:avLst>
              <a:gd name="adj1" fmla="val 2055"/>
              <a:gd name="adj2" fmla="val -10505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The 2</a:t>
            </a:r>
            <a:r>
              <a:rPr lang="en-US" sz="2800" baseline="30000" dirty="0"/>
              <a:t>nd</a:t>
            </a:r>
            <a:r>
              <a:rPr lang="en-US" sz="2800" dirty="0"/>
              <a:t> coming of Christ is in 2 phases</a:t>
            </a:r>
          </a:p>
          <a:p>
            <a:pPr algn="ctr"/>
            <a:endParaRPr lang="en-US" dirty="0"/>
          </a:p>
          <a:p>
            <a:r>
              <a:rPr lang="en-US" dirty="0"/>
              <a:t>1</a:t>
            </a:r>
            <a:r>
              <a:rPr lang="en-US" baseline="30000" dirty="0"/>
              <a:t>st</a:t>
            </a:r>
            <a:r>
              <a:rPr lang="en-US" dirty="0"/>
              <a:t> phase = The Rapture: </a:t>
            </a:r>
          </a:p>
          <a:p>
            <a:r>
              <a:rPr lang="en-US" dirty="0"/>
              <a:t>He is coming to the air for Christians in the universal church – 1 </a:t>
            </a:r>
            <a:r>
              <a:rPr lang="en-US" dirty="0" err="1"/>
              <a:t>Thess</a:t>
            </a:r>
            <a:r>
              <a:rPr lang="en-US" dirty="0"/>
              <a:t> 4v16</a:t>
            </a:r>
          </a:p>
          <a:p>
            <a:endParaRPr lang="en-US" dirty="0"/>
          </a:p>
          <a:p>
            <a:r>
              <a:rPr lang="en-US" dirty="0"/>
              <a:t>2</a:t>
            </a:r>
            <a:r>
              <a:rPr lang="en-US" baseline="30000" dirty="0"/>
              <a:t>nd</a:t>
            </a:r>
            <a:r>
              <a:rPr lang="en-US" dirty="0"/>
              <a:t> phase = The Manifestation: </a:t>
            </a:r>
          </a:p>
          <a:p>
            <a:r>
              <a:rPr lang="en-US" dirty="0"/>
              <a:t>He is coming to the Earth to deliver Israel and to reign – 2 </a:t>
            </a:r>
            <a:r>
              <a:rPr lang="en-US" dirty="0" err="1"/>
              <a:t>Thess</a:t>
            </a:r>
            <a:r>
              <a:rPr lang="en-US" dirty="0"/>
              <a:t> 1v7</a:t>
            </a:r>
            <a:endParaRPr lang="en-GB" dirty="0"/>
          </a:p>
        </p:txBody>
      </p:sp>
      <p:sp>
        <p:nvSpPr>
          <p:cNvPr id="2" name="TextBox 1">
            <a:extLst>
              <a:ext uri="{FF2B5EF4-FFF2-40B4-BE49-F238E27FC236}">
                <a16:creationId xmlns:a16="http://schemas.microsoft.com/office/drawing/2014/main" id="{A0C43E5E-2908-F7D2-3D4B-64A7C81B3924}"/>
              </a:ext>
            </a:extLst>
          </p:cNvPr>
          <p:cNvSpPr txBox="1"/>
          <p:nvPr/>
        </p:nvSpPr>
        <p:spPr>
          <a:xfrm>
            <a:off x="0" y="0"/>
            <a:ext cx="9143999" cy="2431435"/>
          </a:xfrm>
          <a:prstGeom prst="rect">
            <a:avLst/>
          </a:prstGeom>
          <a:noFill/>
        </p:spPr>
        <p:txBody>
          <a:bodyPr wrap="square" rtlCol="0">
            <a:spAutoFit/>
          </a:bodyPr>
          <a:lstStyle/>
          <a:p>
            <a:pPr algn="ctr"/>
            <a:r>
              <a:rPr lang="en-US" sz="2800" b="1" dirty="0">
                <a:solidFill>
                  <a:schemeClr val="bg1"/>
                </a:solidFill>
              </a:rPr>
              <a:t>1 Peter 5:1-4</a:t>
            </a:r>
          </a:p>
          <a:p>
            <a:pPr lvl="2"/>
            <a:endParaRPr lang="en-US" sz="1900" dirty="0">
              <a:solidFill>
                <a:schemeClr val="bg1"/>
              </a:solidFill>
            </a:endParaRPr>
          </a:p>
          <a:p>
            <a:r>
              <a:rPr lang="en-US" sz="2400" dirty="0">
                <a:solidFill>
                  <a:schemeClr val="bg1"/>
                </a:solidFill>
              </a:rPr>
              <a:t>And when the chief Shepherd shall </a:t>
            </a:r>
            <a:r>
              <a:rPr lang="en-US" sz="2400" b="1" dirty="0">
                <a:solidFill>
                  <a:srgbClr val="FFFF00"/>
                </a:solidFill>
              </a:rPr>
              <a:t>appear</a:t>
            </a:r>
            <a:r>
              <a:rPr lang="en-US" sz="2400" dirty="0">
                <a:solidFill>
                  <a:schemeClr val="bg1"/>
                </a:solidFill>
              </a:rPr>
              <a:t>,</a:t>
            </a:r>
          </a:p>
          <a:p>
            <a:r>
              <a:rPr lang="en-US" sz="2400" dirty="0">
                <a:solidFill>
                  <a:schemeClr val="bg1"/>
                </a:solidFill>
              </a:rPr>
              <a:t>	ye shall receive a crown of glory that </a:t>
            </a:r>
            <a:r>
              <a:rPr lang="en-US" sz="2400" dirty="0" err="1">
                <a:solidFill>
                  <a:schemeClr val="bg1"/>
                </a:solidFill>
              </a:rPr>
              <a:t>fadeth</a:t>
            </a:r>
            <a:r>
              <a:rPr lang="en-US" sz="2400" dirty="0">
                <a:solidFill>
                  <a:schemeClr val="bg1"/>
                </a:solidFill>
              </a:rPr>
              <a:t> not away. </a:t>
            </a:r>
          </a:p>
          <a:p>
            <a:endParaRPr lang="en-US" sz="1900" dirty="0">
              <a:solidFill>
                <a:schemeClr val="bg1"/>
              </a:solidFill>
            </a:endParaRPr>
          </a:p>
          <a:p>
            <a:endParaRPr lang="en-US" sz="1900" dirty="0">
              <a:solidFill>
                <a:schemeClr val="bg1"/>
              </a:solidFill>
            </a:endParaRPr>
          </a:p>
          <a:p>
            <a:endParaRPr lang="en-GB" sz="1900" dirty="0">
              <a:solidFill>
                <a:schemeClr val="bg1"/>
              </a:solidFill>
            </a:endParaRPr>
          </a:p>
        </p:txBody>
      </p:sp>
    </p:spTree>
    <p:extLst>
      <p:ext uri="{BB962C8B-B14F-4D97-AF65-F5344CB8AC3E}">
        <p14:creationId xmlns:p14="http://schemas.microsoft.com/office/powerpoint/2010/main" val="4058149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Tree>
    <p:extLst>
      <p:ext uri="{BB962C8B-B14F-4D97-AF65-F5344CB8AC3E}">
        <p14:creationId xmlns:p14="http://schemas.microsoft.com/office/powerpoint/2010/main" val="3490919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2" name="Arrow: Striped Right 1">
            <a:extLst>
              <a:ext uri="{FF2B5EF4-FFF2-40B4-BE49-F238E27FC236}">
                <a16:creationId xmlns:a16="http://schemas.microsoft.com/office/drawing/2014/main" id="{B3906F4E-C321-48AE-790C-F4438765925F}"/>
              </a:ext>
            </a:extLst>
          </p:cNvPr>
          <p:cNvSpPr/>
          <p:nvPr/>
        </p:nvSpPr>
        <p:spPr>
          <a:xfrm>
            <a:off x="143934" y="725912"/>
            <a:ext cx="6333066" cy="1862666"/>
          </a:xfrm>
          <a:prstGeom prst="striped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t>Looking from the Old Testament into the New</a:t>
            </a:r>
            <a:endParaRPr lang="en-GB" sz="2000" dirty="0"/>
          </a:p>
        </p:txBody>
      </p:sp>
    </p:spTree>
    <p:extLst>
      <p:ext uri="{BB962C8B-B14F-4D97-AF65-F5344CB8AC3E}">
        <p14:creationId xmlns:p14="http://schemas.microsoft.com/office/powerpoint/2010/main" val="711440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6" name="Speech Bubble: Rectangle 5">
            <a:extLst>
              <a:ext uri="{FF2B5EF4-FFF2-40B4-BE49-F238E27FC236}">
                <a16:creationId xmlns:a16="http://schemas.microsoft.com/office/drawing/2014/main" id="{80331641-50C6-57A6-91EA-305A10941511}"/>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Tree>
    <p:extLst>
      <p:ext uri="{BB962C8B-B14F-4D97-AF65-F5344CB8AC3E}">
        <p14:creationId xmlns:p14="http://schemas.microsoft.com/office/powerpoint/2010/main" val="3761968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2" name="Speech Bubble: Rectangle 1">
            <a:extLst>
              <a:ext uri="{FF2B5EF4-FFF2-40B4-BE49-F238E27FC236}">
                <a16:creationId xmlns:a16="http://schemas.microsoft.com/office/drawing/2014/main" id="{AF5007E4-7A55-4854-5C71-0B67ABBC3F50}"/>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3" name="Speech Bubble: Rectangle 2">
            <a:extLst>
              <a:ext uri="{FF2B5EF4-FFF2-40B4-BE49-F238E27FC236}">
                <a16:creationId xmlns:a16="http://schemas.microsoft.com/office/drawing/2014/main" id="{82F7EBD3-6289-AD9A-53D6-FF62FEAA3BCD}"/>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spTree>
    <p:extLst>
      <p:ext uri="{BB962C8B-B14F-4D97-AF65-F5344CB8AC3E}">
        <p14:creationId xmlns:p14="http://schemas.microsoft.com/office/powerpoint/2010/main" val="136928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605A0B18-2E17-7864-6083-86BC7A7D1751}"/>
              </a:ext>
            </a:extLst>
          </p:cNvPr>
          <p:cNvSpPr/>
          <p:nvPr/>
        </p:nvSpPr>
        <p:spPr>
          <a:xfrm>
            <a:off x="67733" y="1049867"/>
            <a:ext cx="7611534" cy="14224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0C43E5E-2908-F7D2-3D4B-64A7C81B3924}"/>
              </a:ext>
            </a:extLst>
          </p:cNvPr>
          <p:cNvSpPr txBox="1"/>
          <p:nvPr/>
        </p:nvSpPr>
        <p:spPr>
          <a:xfrm>
            <a:off x="0" y="0"/>
            <a:ext cx="9143999" cy="4796185"/>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a:p>
            <a:r>
              <a:rPr lang="en-US" sz="1900" dirty="0">
                <a:solidFill>
                  <a:schemeClr val="bg1"/>
                </a:solidFill>
              </a:rPr>
              <a:t>​</a:t>
            </a:r>
            <a:r>
              <a:rPr lang="en-US" sz="1900" dirty="0">
                <a:solidFill>
                  <a:srgbClr val="FFFF00"/>
                </a:solidFill>
              </a:rPr>
              <a:t>The elders which are among you I exhort,</a:t>
            </a:r>
            <a:r>
              <a:rPr lang="en-US" sz="1900" dirty="0">
                <a:solidFill>
                  <a:schemeClr val="bg1"/>
                </a:solidFill>
              </a:rPr>
              <a:t> </a:t>
            </a:r>
          </a:p>
          <a:p>
            <a:endParaRPr lang="en-US" sz="1900" dirty="0">
              <a:solidFill>
                <a:schemeClr val="bg1"/>
              </a:solidFill>
            </a:endParaRPr>
          </a:p>
          <a:p>
            <a:pPr marL="1371600" lvl="2" indent="-457200">
              <a:buFont typeface="+mj-lt"/>
              <a:buAutoNum type="arabicPeriod"/>
            </a:pPr>
            <a:r>
              <a:rPr lang="en-US" sz="1900" dirty="0">
                <a:solidFill>
                  <a:schemeClr val="bg1"/>
                </a:solidFill>
              </a:rPr>
              <a:t>who am also an elder,</a:t>
            </a:r>
          </a:p>
          <a:p>
            <a:pPr marL="1371600" lvl="2" indent="-457200">
              <a:buFont typeface="+mj-lt"/>
              <a:buAutoNum type="arabicPeriod"/>
            </a:pPr>
            <a:r>
              <a:rPr lang="en-US" sz="1900" dirty="0">
                <a:solidFill>
                  <a:schemeClr val="bg1"/>
                </a:solidFill>
              </a:rPr>
              <a:t>and a witness of the sufferings of Christ, </a:t>
            </a:r>
          </a:p>
          <a:p>
            <a:pPr marL="1371600" lvl="2" indent="-457200">
              <a:buFont typeface="+mj-lt"/>
              <a:buAutoNum type="arabicPeriod"/>
            </a:pPr>
            <a:r>
              <a:rPr lang="en-US" sz="1900" dirty="0">
                <a:solidFill>
                  <a:schemeClr val="bg1"/>
                </a:solidFill>
              </a:rPr>
              <a:t>and also a partaker of the glory that shall be revealed:</a:t>
            </a:r>
          </a:p>
          <a:p>
            <a:endParaRPr lang="en-US" sz="1900" baseline="30000" dirty="0">
              <a:solidFill>
                <a:schemeClr val="bg1"/>
              </a:solidFill>
            </a:endParaRPr>
          </a:p>
          <a:p>
            <a:r>
              <a:rPr lang="en-US" sz="1900" dirty="0">
                <a:solidFill>
                  <a:srgbClr val="FFFF00"/>
                </a:solidFill>
              </a:rPr>
              <a:t>Feed the flock of God which is among you, </a:t>
            </a:r>
          </a:p>
          <a:p>
            <a:endParaRPr lang="en-US" sz="1900" dirty="0">
              <a:solidFill>
                <a:schemeClr val="bg1"/>
              </a:solidFill>
            </a:endParaRPr>
          </a:p>
          <a:p>
            <a:pPr marL="1371600" lvl="2" indent="-457200">
              <a:buFont typeface="+mj-lt"/>
              <a:buAutoNum type="arabicPeriod"/>
            </a:pPr>
            <a:r>
              <a:rPr lang="en-US" sz="1900" dirty="0">
                <a:solidFill>
                  <a:schemeClr val="bg1"/>
                </a:solidFill>
              </a:rPr>
              <a:t>taking the oversight thereof, not by constraint, but willingly; </a:t>
            </a:r>
          </a:p>
          <a:p>
            <a:pPr marL="1371600" lvl="2" indent="-457200">
              <a:buFont typeface="+mj-lt"/>
              <a:buAutoNum type="arabicPeriod"/>
            </a:pPr>
            <a:r>
              <a:rPr lang="en-US" sz="1900" dirty="0">
                <a:solidFill>
                  <a:schemeClr val="bg1"/>
                </a:solidFill>
              </a:rPr>
              <a:t>not for filthy lucre, but of a ready mind;</a:t>
            </a:r>
          </a:p>
          <a:p>
            <a:pPr marL="1371600" lvl="2" indent="-457200">
              <a:buFont typeface="+mj-lt"/>
              <a:buAutoNum type="arabicPeriod"/>
            </a:pPr>
            <a:r>
              <a:rPr lang="en-US" sz="1900" dirty="0">
                <a:solidFill>
                  <a:schemeClr val="bg1"/>
                </a:solidFill>
              </a:rPr>
              <a:t>Neither as being lords over God's heritage, but being ensamples to the flock.</a:t>
            </a:r>
          </a:p>
          <a:p>
            <a:pPr lvl="2"/>
            <a:endParaRPr lang="en-US" sz="1900" dirty="0">
              <a:solidFill>
                <a:schemeClr val="bg1"/>
              </a:solidFill>
            </a:endParaRPr>
          </a:p>
          <a:p>
            <a:r>
              <a:rPr lang="en-US" sz="1900" dirty="0">
                <a:solidFill>
                  <a:srgbClr val="FFFF00"/>
                </a:solidFill>
              </a:rPr>
              <a:t>And when the chief Shepherd shall appear,</a:t>
            </a:r>
          </a:p>
          <a:p>
            <a:r>
              <a:rPr lang="en-US" sz="1900" dirty="0">
                <a:solidFill>
                  <a:srgbClr val="FFFF00"/>
                </a:solidFill>
              </a:rPr>
              <a:t>	ye shall receive a crown of glory that </a:t>
            </a:r>
            <a:r>
              <a:rPr lang="en-US" sz="1900" dirty="0" err="1">
                <a:solidFill>
                  <a:srgbClr val="FFFF00"/>
                </a:solidFill>
              </a:rPr>
              <a:t>fadeth</a:t>
            </a:r>
            <a:r>
              <a:rPr lang="en-US" sz="1900" dirty="0">
                <a:solidFill>
                  <a:srgbClr val="FFFF00"/>
                </a:solidFill>
              </a:rPr>
              <a:t> not away. </a:t>
            </a:r>
            <a:endParaRPr lang="en-GB" sz="1900" dirty="0">
              <a:solidFill>
                <a:srgbClr val="FFFF00"/>
              </a:solidFill>
            </a:endParaRPr>
          </a:p>
        </p:txBody>
      </p:sp>
    </p:spTree>
    <p:extLst>
      <p:ext uri="{BB962C8B-B14F-4D97-AF65-F5344CB8AC3E}">
        <p14:creationId xmlns:p14="http://schemas.microsoft.com/office/powerpoint/2010/main" val="206862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2" name="Speech Bubble: Rectangle 1">
            <a:extLst>
              <a:ext uri="{FF2B5EF4-FFF2-40B4-BE49-F238E27FC236}">
                <a16:creationId xmlns:a16="http://schemas.microsoft.com/office/drawing/2014/main" id="{DECA83A2-0783-4195-5165-D1A6FBFCCAFA}"/>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3" name="Speech Bubble: Rectangle 2">
            <a:extLst>
              <a:ext uri="{FF2B5EF4-FFF2-40B4-BE49-F238E27FC236}">
                <a16:creationId xmlns:a16="http://schemas.microsoft.com/office/drawing/2014/main" id="{1096672D-83EF-E453-E773-FDAA3B4E0548}"/>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sp>
        <p:nvSpPr>
          <p:cNvPr id="4" name="Speech Bubble: Rectangle 3">
            <a:extLst>
              <a:ext uri="{FF2B5EF4-FFF2-40B4-BE49-F238E27FC236}">
                <a16:creationId xmlns:a16="http://schemas.microsoft.com/office/drawing/2014/main" id="{92D606EB-81DF-832C-710B-9140B8E6032B}"/>
              </a:ext>
            </a:extLst>
          </p:cNvPr>
          <p:cNvSpPr/>
          <p:nvPr/>
        </p:nvSpPr>
        <p:spPr>
          <a:xfrm>
            <a:off x="7018866" y="486196"/>
            <a:ext cx="2125133" cy="2485602"/>
          </a:xfrm>
          <a:prstGeom prst="wedgeRectCallout">
            <a:avLst>
              <a:gd name="adj1" fmla="val -16382"/>
              <a:gd name="adj2" fmla="val 866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9" name="Speech Bubble: Rectangle 8">
            <a:extLst>
              <a:ext uri="{FF2B5EF4-FFF2-40B4-BE49-F238E27FC236}">
                <a16:creationId xmlns:a16="http://schemas.microsoft.com/office/drawing/2014/main" id="{A1DEA69B-23CC-E063-1362-D290B6C090C2}"/>
              </a:ext>
            </a:extLst>
          </p:cNvPr>
          <p:cNvSpPr/>
          <p:nvPr/>
        </p:nvSpPr>
        <p:spPr>
          <a:xfrm>
            <a:off x="7018867" y="1844528"/>
            <a:ext cx="2125133" cy="1164487"/>
          </a:xfrm>
          <a:prstGeom prst="wedgeRectCallout">
            <a:avLst>
              <a:gd name="adj1" fmla="val 1148"/>
              <a:gd name="adj2" fmla="val 1546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spTree>
    <p:extLst>
      <p:ext uri="{BB962C8B-B14F-4D97-AF65-F5344CB8AC3E}">
        <p14:creationId xmlns:p14="http://schemas.microsoft.com/office/powerpoint/2010/main" val="1712890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2" name="Arrow: Left-Right 1">
            <a:extLst>
              <a:ext uri="{FF2B5EF4-FFF2-40B4-BE49-F238E27FC236}">
                <a16:creationId xmlns:a16="http://schemas.microsoft.com/office/drawing/2014/main" id="{9EEBD440-F0B7-B44F-4888-AFB03AEF2AD1}"/>
              </a:ext>
            </a:extLst>
          </p:cNvPr>
          <p:cNvSpPr/>
          <p:nvPr/>
        </p:nvSpPr>
        <p:spPr>
          <a:xfrm>
            <a:off x="17637" y="3712633"/>
            <a:ext cx="1647629"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 name="Scroll: Vertical 3">
            <a:extLst>
              <a:ext uri="{FF2B5EF4-FFF2-40B4-BE49-F238E27FC236}">
                <a16:creationId xmlns:a16="http://schemas.microsoft.com/office/drawing/2014/main" id="{05A10B1F-536C-57A1-E115-5EBB779276A4}"/>
              </a:ext>
            </a:extLst>
          </p:cNvPr>
          <p:cNvSpPr/>
          <p:nvPr/>
        </p:nvSpPr>
        <p:spPr>
          <a:xfrm>
            <a:off x="34601" y="4300198"/>
            <a:ext cx="1647629" cy="1354667"/>
          </a:xfrm>
          <a:prstGeom prst="vertic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What</a:t>
            </a:r>
          </a:p>
          <a:p>
            <a:pPr algn="ctr"/>
            <a:r>
              <a:rPr lang="en-US" sz="1400" dirty="0"/>
              <a:t>dispensation</a:t>
            </a:r>
          </a:p>
          <a:p>
            <a:pPr algn="ctr"/>
            <a:r>
              <a:rPr lang="en-US" sz="1400" dirty="0"/>
              <a:t>is this?</a:t>
            </a:r>
            <a:endParaRPr lang="en-GB" sz="1400" dirty="0"/>
          </a:p>
        </p:txBody>
      </p:sp>
      <p:sp>
        <p:nvSpPr>
          <p:cNvPr id="19" name="Speech Bubble: Rectangle 18">
            <a:extLst>
              <a:ext uri="{FF2B5EF4-FFF2-40B4-BE49-F238E27FC236}">
                <a16:creationId xmlns:a16="http://schemas.microsoft.com/office/drawing/2014/main" id="{BFA7A415-803A-8679-A3A7-E67E35A674FD}"/>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20" name="Speech Bubble: Rectangle 19">
            <a:extLst>
              <a:ext uri="{FF2B5EF4-FFF2-40B4-BE49-F238E27FC236}">
                <a16:creationId xmlns:a16="http://schemas.microsoft.com/office/drawing/2014/main" id="{19E775A8-84CC-F71A-2979-E72DCCDFA8D4}"/>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sp>
        <p:nvSpPr>
          <p:cNvPr id="21" name="Speech Bubble: Rectangle 20">
            <a:extLst>
              <a:ext uri="{FF2B5EF4-FFF2-40B4-BE49-F238E27FC236}">
                <a16:creationId xmlns:a16="http://schemas.microsoft.com/office/drawing/2014/main" id="{34FFA102-BE20-D574-76A6-63D236EB60C3}"/>
              </a:ext>
            </a:extLst>
          </p:cNvPr>
          <p:cNvSpPr/>
          <p:nvPr/>
        </p:nvSpPr>
        <p:spPr>
          <a:xfrm>
            <a:off x="7018866" y="486196"/>
            <a:ext cx="2125133" cy="2485602"/>
          </a:xfrm>
          <a:prstGeom prst="wedgeRectCallout">
            <a:avLst>
              <a:gd name="adj1" fmla="val -16382"/>
              <a:gd name="adj2" fmla="val 866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22" name="Speech Bubble: Rectangle 21">
            <a:extLst>
              <a:ext uri="{FF2B5EF4-FFF2-40B4-BE49-F238E27FC236}">
                <a16:creationId xmlns:a16="http://schemas.microsoft.com/office/drawing/2014/main" id="{BAE9D899-3B3C-15D3-57B8-F133B8585BF3}"/>
              </a:ext>
            </a:extLst>
          </p:cNvPr>
          <p:cNvSpPr/>
          <p:nvPr/>
        </p:nvSpPr>
        <p:spPr>
          <a:xfrm>
            <a:off x="7018867" y="1844528"/>
            <a:ext cx="2125133" cy="1164487"/>
          </a:xfrm>
          <a:prstGeom prst="wedgeRectCallout">
            <a:avLst>
              <a:gd name="adj1" fmla="val 1148"/>
              <a:gd name="adj2" fmla="val 1546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spTree>
    <p:extLst>
      <p:ext uri="{BB962C8B-B14F-4D97-AF65-F5344CB8AC3E}">
        <p14:creationId xmlns:p14="http://schemas.microsoft.com/office/powerpoint/2010/main" val="2119859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2" name="Arrow: Left-Right 1">
            <a:extLst>
              <a:ext uri="{FF2B5EF4-FFF2-40B4-BE49-F238E27FC236}">
                <a16:creationId xmlns:a16="http://schemas.microsoft.com/office/drawing/2014/main" id="{9EEBD440-F0B7-B44F-4888-AFB03AEF2AD1}"/>
              </a:ext>
            </a:extLst>
          </p:cNvPr>
          <p:cNvSpPr/>
          <p:nvPr/>
        </p:nvSpPr>
        <p:spPr>
          <a:xfrm>
            <a:off x="17637" y="3712633"/>
            <a:ext cx="1647629"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 name="Scroll: Vertical 3">
            <a:extLst>
              <a:ext uri="{FF2B5EF4-FFF2-40B4-BE49-F238E27FC236}">
                <a16:creationId xmlns:a16="http://schemas.microsoft.com/office/drawing/2014/main" id="{05A10B1F-536C-57A1-E115-5EBB779276A4}"/>
              </a:ext>
            </a:extLst>
          </p:cNvPr>
          <p:cNvSpPr/>
          <p:nvPr/>
        </p:nvSpPr>
        <p:spPr>
          <a:xfrm>
            <a:off x="34601" y="4300198"/>
            <a:ext cx="1647629" cy="1354667"/>
          </a:xfrm>
          <a:prstGeom prst="vertic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What</a:t>
            </a:r>
          </a:p>
          <a:p>
            <a:pPr algn="ctr"/>
            <a:r>
              <a:rPr lang="en-US" sz="1400" dirty="0"/>
              <a:t>dispensation</a:t>
            </a:r>
          </a:p>
          <a:p>
            <a:pPr algn="ctr"/>
            <a:r>
              <a:rPr lang="en-US" sz="1400" dirty="0"/>
              <a:t>is this?</a:t>
            </a:r>
            <a:endParaRPr lang="en-GB" sz="1400" dirty="0"/>
          </a:p>
        </p:txBody>
      </p:sp>
      <p:sp>
        <p:nvSpPr>
          <p:cNvPr id="9" name="TextBox 8">
            <a:extLst>
              <a:ext uri="{FF2B5EF4-FFF2-40B4-BE49-F238E27FC236}">
                <a16:creationId xmlns:a16="http://schemas.microsoft.com/office/drawing/2014/main" id="{BF5023B9-CD1B-755B-D1B2-05DDD235694B}"/>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3" name="Speech Bubble: Rectangle 2">
            <a:extLst>
              <a:ext uri="{FF2B5EF4-FFF2-40B4-BE49-F238E27FC236}">
                <a16:creationId xmlns:a16="http://schemas.microsoft.com/office/drawing/2014/main" id="{1A9711D7-6F77-DB1F-5B76-3311F583E5B1}"/>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10" name="Speech Bubble: Rectangle 9">
            <a:extLst>
              <a:ext uri="{FF2B5EF4-FFF2-40B4-BE49-F238E27FC236}">
                <a16:creationId xmlns:a16="http://schemas.microsoft.com/office/drawing/2014/main" id="{116A6A9F-589B-DEE5-6CC0-9ECCE5AA9C56}"/>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sp>
        <p:nvSpPr>
          <p:cNvPr id="11" name="Speech Bubble: Rectangle 10">
            <a:extLst>
              <a:ext uri="{FF2B5EF4-FFF2-40B4-BE49-F238E27FC236}">
                <a16:creationId xmlns:a16="http://schemas.microsoft.com/office/drawing/2014/main" id="{37B4E9E5-A661-90D3-1F51-90F8C6F9655C}"/>
              </a:ext>
            </a:extLst>
          </p:cNvPr>
          <p:cNvSpPr/>
          <p:nvPr/>
        </p:nvSpPr>
        <p:spPr>
          <a:xfrm>
            <a:off x="7018866" y="486196"/>
            <a:ext cx="2125133" cy="2485602"/>
          </a:xfrm>
          <a:prstGeom prst="wedgeRectCallout">
            <a:avLst>
              <a:gd name="adj1" fmla="val -16382"/>
              <a:gd name="adj2" fmla="val 866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12" name="Speech Bubble: Rectangle 11">
            <a:extLst>
              <a:ext uri="{FF2B5EF4-FFF2-40B4-BE49-F238E27FC236}">
                <a16:creationId xmlns:a16="http://schemas.microsoft.com/office/drawing/2014/main" id="{C386DB86-6BDF-AAD9-7D5F-586E0C60C1BA}"/>
              </a:ext>
            </a:extLst>
          </p:cNvPr>
          <p:cNvSpPr/>
          <p:nvPr/>
        </p:nvSpPr>
        <p:spPr>
          <a:xfrm>
            <a:off x="7018867" y="1844528"/>
            <a:ext cx="2125133" cy="1164487"/>
          </a:xfrm>
          <a:prstGeom prst="wedgeRectCallout">
            <a:avLst>
              <a:gd name="adj1" fmla="val 1148"/>
              <a:gd name="adj2" fmla="val 1546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spTree>
    <p:extLst>
      <p:ext uri="{BB962C8B-B14F-4D97-AF65-F5344CB8AC3E}">
        <p14:creationId xmlns:p14="http://schemas.microsoft.com/office/powerpoint/2010/main" val="1451348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2" name="Arrow: Left-Right 1">
            <a:extLst>
              <a:ext uri="{FF2B5EF4-FFF2-40B4-BE49-F238E27FC236}">
                <a16:creationId xmlns:a16="http://schemas.microsoft.com/office/drawing/2014/main" id="{9EEBD440-F0B7-B44F-4888-AFB03AEF2AD1}"/>
              </a:ext>
            </a:extLst>
          </p:cNvPr>
          <p:cNvSpPr/>
          <p:nvPr/>
        </p:nvSpPr>
        <p:spPr>
          <a:xfrm>
            <a:off x="34601" y="5855268"/>
            <a:ext cx="1647629"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F5023B9-CD1B-755B-D1B2-05DDD235694B}"/>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3" name="Speech Bubble: Rectangle 2">
            <a:extLst>
              <a:ext uri="{FF2B5EF4-FFF2-40B4-BE49-F238E27FC236}">
                <a16:creationId xmlns:a16="http://schemas.microsoft.com/office/drawing/2014/main" id="{757D89E5-7EDF-5C7C-E0CE-4A1FB4DFFA95}"/>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18" name="Speech Bubble: Rectangle 17">
            <a:extLst>
              <a:ext uri="{FF2B5EF4-FFF2-40B4-BE49-F238E27FC236}">
                <a16:creationId xmlns:a16="http://schemas.microsoft.com/office/drawing/2014/main" id="{8CD5AE46-C755-C486-F3E5-BC163CCF6CBF}"/>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sp>
        <p:nvSpPr>
          <p:cNvPr id="19" name="Speech Bubble: Rectangle 18">
            <a:extLst>
              <a:ext uri="{FF2B5EF4-FFF2-40B4-BE49-F238E27FC236}">
                <a16:creationId xmlns:a16="http://schemas.microsoft.com/office/drawing/2014/main" id="{7B97D508-D683-1346-CFDF-65015EEF91B6}"/>
              </a:ext>
            </a:extLst>
          </p:cNvPr>
          <p:cNvSpPr/>
          <p:nvPr/>
        </p:nvSpPr>
        <p:spPr>
          <a:xfrm>
            <a:off x="7018866" y="486196"/>
            <a:ext cx="2125133" cy="2485602"/>
          </a:xfrm>
          <a:prstGeom prst="wedgeRectCallout">
            <a:avLst>
              <a:gd name="adj1" fmla="val -16382"/>
              <a:gd name="adj2" fmla="val 866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20" name="Speech Bubble: Rectangle 19">
            <a:extLst>
              <a:ext uri="{FF2B5EF4-FFF2-40B4-BE49-F238E27FC236}">
                <a16:creationId xmlns:a16="http://schemas.microsoft.com/office/drawing/2014/main" id="{25BF1D12-A251-3DDF-626E-64C992975540}"/>
              </a:ext>
            </a:extLst>
          </p:cNvPr>
          <p:cNvSpPr/>
          <p:nvPr/>
        </p:nvSpPr>
        <p:spPr>
          <a:xfrm>
            <a:off x="7018867" y="1844528"/>
            <a:ext cx="2125133" cy="1164487"/>
          </a:xfrm>
          <a:prstGeom prst="wedgeRectCallout">
            <a:avLst>
              <a:gd name="adj1" fmla="val 1148"/>
              <a:gd name="adj2" fmla="val 1546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spTree>
    <p:extLst>
      <p:ext uri="{BB962C8B-B14F-4D97-AF65-F5344CB8AC3E}">
        <p14:creationId xmlns:p14="http://schemas.microsoft.com/office/powerpoint/2010/main" val="375868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2" name="Arrow: Left-Right 1">
            <a:extLst>
              <a:ext uri="{FF2B5EF4-FFF2-40B4-BE49-F238E27FC236}">
                <a16:creationId xmlns:a16="http://schemas.microsoft.com/office/drawing/2014/main" id="{9EEBD440-F0B7-B44F-4888-AFB03AEF2AD1}"/>
              </a:ext>
            </a:extLst>
          </p:cNvPr>
          <p:cNvSpPr/>
          <p:nvPr/>
        </p:nvSpPr>
        <p:spPr>
          <a:xfrm>
            <a:off x="34601" y="5855268"/>
            <a:ext cx="1647629"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F5023B9-CD1B-755B-D1B2-05DDD235694B}"/>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13" name="Arrow: Left-Right 12">
            <a:extLst>
              <a:ext uri="{FF2B5EF4-FFF2-40B4-BE49-F238E27FC236}">
                <a16:creationId xmlns:a16="http://schemas.microsoft.com/office/drawing/2014/main" id="{E478E4E4-6012-7939-AD66-6A58CAD6759E}"/>
              </a:ext>
            </a:extLst>
          </p:cNvPr>
          <p:cNvSpPr/>
          <p:nvPr/>
        </p:nvSpPr>
        <p:spPr>
          <a:xfrm>
            <a:off x="7780116" y="3718855"/>
            <a:ext cx="1329283"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Scroll: Vertical 14">
            <a:extLst>
              <a:ext uri="{FF2B5EF4-FFF2-40B4-BE49-F238E27FC236}">
                <a16:creationId xmlns:a16="http://schemas.microsoft.com/office/drawing/2014/main" id="{5D710A33-5AE2-E957-35D3-190DE4D1006E}"/>
              </a:ext>
            </a:extLst>
          </p:cNvPr>
          <p:cNvSpPr/>
          <p:nvPr/>
        </p:nvSpPr>
        <p:spPr>
          <a:xfrm>
            <a:off x="7627719" y="4300197"/>
            <a:ext cx="1501156" cy="1354667"/>
          </a:xfrm>
          <a:prstGeom prst="vertic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What</a:t>
            </a:r>
          </a:p>
          <a:p>
            <a:pPr algn="ctr"/>
            <a:r>
              <a:rPr lang="en-US" sz="1400" dirty="0"/>
              <a:t>dispensation</a:t>
            </a:r>
          </a:p>
          <a:p>
            <a:pPr algn="ctr"/>
            <a:r>
              <a:rPr lang="en-US" sz="1400" dirty="0"/>
              <a:t>is this?</a:t>
            </a:r>
            <a:endParaRPr lang="en-GB" sz="1400" dirty="0"/>
          </a:p>
        </p:txBody>
      </p:sp>
      <p:sp>
        <p:nvSpPr>
          <p:cNvPr id="3" name="Speech Bubble: Rectangle 2">
            <a:extLst>
              <a:ext uri="{FF2B5EF4-FFF2-40B4-BE49-F238E27FC236}">
                <a16:creationId xmlns:a16="http://schemas.microsoft.com/office/drawing/2014/main" id="{E1C01427-A6E9-BD57-3A94-A1C7E42D5280}"/>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4" name="Speech Bubble: Rectangle 3">
            <a:extLst>
              <a:ext uri="{FF2B5EF4-FFF2-40B4-BE49-F238E27FC236}">
                <a16:creationId xmlns:a16="http://schemas.microsoft.com/office/drawing/2014/main" id="{CEC18C14-2B49-78C4-8D13-2CF74A408241}"/>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sp>
        <p:nvSpPr>
          <p:cNvPr id="10" name="Speech Bubble: Rectangle 9">
            <a:extLst>
              <a:ext uri="{FF2B5EF4-FFF2-40B4-BE49-F238E27FC236}">
                <a16:creationId xmlns:a16="http://schemas.microsoft.com/office/drawing/2014/main" id="{615D677C-D268-9A67-B6BC-C838F1E11E5D}"/>
              </a:ext>
            </a:extLst>
          </p:cNvPr>
          <p:cNvSpPr/>
          <p:nvPr/>
        </p:nvSpPr>
        <p:spPr>
          <a:xfrm>
            <a:off x="7018866" y="486196"/>
            <a:ext cx="2125133" cy="2485602"/>
          </a:xfrm>
          <a:prstGeom prst="wedgeRectCallout">
            <a:avLst>
              <a:gd name="adj1" fmla="val -16382"/>
              <a:gd name="adj2" fmla="val 866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11" name="Speech Bubble: Rectangle 10">
            <a:extLst>
              <a:ext uri="{FF2B5EF4-FFF2-40B4-BE49-F238E27FC236}">
                <a16:creationId xmlns:a16="http://schemas.microsoft.com/office/drawing/2014/main" id="{97A6CCAB-02CF-A8BB-B65E-35A55B06FB7D}"/>
              </a:ext>
            </a:extLst>
          </p:cNvPr>
          <p:cNvSpPr/>
          <p:nvPr/>
        </p:nvSpPr>
        <p:spPr>
          <a:xfrm>
            <a:off x="7018867" y="1844528"/>
            <a:ext cx="2125133" cy="1164487"/>
          </a:xfrm>
          <a:prstGeom prst="wedgeRectCallout">
            <a:avLst>
              <a:gd name="adj1" fmla="val 1148"/>
              <a:gd name="adj2" fmla="val 1546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spTree>
    <p:extLst>
      <p:ext uri="{BB962C8B-B14F-4D97-AF65-F5344CB8AC3E}">
        <p14:creationId xmlns:p14="http://schemas.microsoft.com/office/powerpoint/2010/main" val="3843015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2" name="Arrow: Left-Right 1">
            <a:extLst>
              <a:ext uri="{FF2B5EF4-FFF2-40B4-BE49-F238E27FC236}">
                <a16:creationId xmlns:a16="http://schemas.microsoft.com/office/drawing/2014/main" id="{9EEBD440-F0B7-B44F-4888-AFB03AEF2AD1}"/>
              </a:ext>
            </a:extLst>
          </p:cNvPr>
          <p:cNvSpPr/>
          <p:nvPr/>
        </p:nvSpPr>
        <p:spPr>
          <a:xfrm>
            <a:off x="34601" y="5855268"/>
            <a:ext cx="1647629"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F5023B9-CD1B-755B-D1B2-05DDD235694B}"/>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13" name="Arrow: Left-Right 12">
            <a:extLst>
              <a:ext uri="{FF2B5EF4-FFF2-40B4-BE49-F238E27FC236}">
                <a16:creationId xmlns:a16="http://schemas.microsoft.com/office/drawing/2014/main" id="{E478E4E4-6012-7939-AD66-6A58CAD6759E}"/>
              </a:ext>
            </a:extLst>
          </p:cNvPr>
          <p:cNvSpPr/>
          <p:nvPr/>
        </p:nvSpPr>
        <p:spPr>
          <a:xfrm>
            <a:off x="7780116" y="3718855"/>
            <a:ext cx="1329283"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Scroll: Vertical 14">
            <a:extLst>
              <a:ext uri="{FF2B5EF4-FFF2-40B4-BE49-F238E27FC236}">
                <a16:creationId xmlns:a16="http://schemas.microsoft.com/office/drawing/2014/main" id="{5D710A33-5AE2-E957-35D3-190DE4D1006E}"/>
              </a:ext>
            </a:extLst>
          </p:cNvPr>
          <p:cNvSpPr/>
          <p:nvPr/>
        </p:nvSpPr>
        <p:spPr>
          <a:xfrm>
            <a:off x="7627719" y="4300197"/>
            <a:ext cx="1501156" cy="1354667"/>
          </a:xfrm>
          <a:prstGeom prst="vertic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What</a:t>
            </a:r>
          </a:p>
          <a:p>
            <a:pPr algn="ctr"/>
            <a:r>
              <a:rPr lang="en-US" sz="1400" dirty="0"/>
              <a:t>dispensation</a:t>
            </a:r>
          </a:p>
          <a:p>
            <a:pPr algn="ctr"/>
            <a:r>
              <a:rPr lang="en-US" sz="1400" dirty="0"/>
              <a:t>is this?</a:t>
            </a:r>
            <a:endParaRPr lang="en-GB" sz="1400" dirty="0"/>
          </a:p>
        </p:txBody>
      </p:sp>
      <p:sp>
        <p:nvSpPr>
          <p:cNvPr id="16" name="TextBox 15">
            <a:extLst>
              <a:ext uri="{FF2B5EF4-FFF2-40B4-BE49-F238E27FC236}">
                <a16:creationId xmlns:a16="http://schemas.microsoft.com/office/drawing/2014/main" id="{D7BBA96C-FF8A-B24D-89CE-11A2786B591B}"/>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
        <p:nvSpPr>
          <p:cNvPr id="3" name="Speech Bubble: Rectangle 2">
            <a:extLst>
              <a:ext uri="{FF2B5EF4-FFF2-40B4-BE49-F238E27FC236}">
                <a16:creationId xmlns:a16="http://schemas.microsoft.com/office/drawing/2014/main" id="{DE247408-021C-2C04-88DE-127E4E454C10}"/>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4" name="Speech Bubble: Rectangle 3">
            <a:extLst>
              <a:ext uri="{FF2B5EF4-FFF2-40B4-BE49-F238E27FC236}">
                <a16:creationId xmlns:a16="http://schemas.microsoft.com/office/drawing/2014/main" id="{5BDC19FF-F017-3E9A-94D1-D19EEEEE3C04}"/>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sp>
        <p:nvSpPr>
          <p:cNvPr id="10" name="Speech Bubble: Rectangle 9">
            <a:extLst>
              <a:ext uri="{FF2B5EF4-FFF2-40B4-BE49-F238E27FC236}">
                <a16:creationId xmlns:a16="http://schemas.microsoft.com/office/drawing/2014/main" id="{92989305-1D81-727D-5CF8-4F934D8181FD}"/>
              </a:ext>
            </a:extLst>
          </p:cNvPr>
          <p:cNvSpPr/>
          <p:nvPr/>
        </p:nvSpPr>
        <p:spPr>
          <a:xfrm>
            <a:off x="7018866" y="486196"/>
            <a:ext cx="2125133" cy="2485602"/>
          </a:xfrm>
          <a:prstGeom prst="wedgeRectCallout">
            <a:avLst>
              <a:gd name="adj1" fmla="val -16382"/>
              <a:gd name="adj2" fmla="val 866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11" name="Speech Bubble: Rectangle 10">
            <a:extLst>
              <a:ext uri="{FF2B5EF4-FFF2-40B4-BE49-F238E27FC236}">
                <a16:creationId xmlns:a16="http://schemas.microsoft.com/office/drawing/2014/main" id="{EC5E0AF1-9D06-B3DA-5941-3BC058FC1E68}"/>
              </a:ext>
            </a:extLst>
          </p:cNvPr>
          <p:cNvSpPr/>
          <p:nvPr/>
        </p:nvSpPr>
        <p:spPr>
          <a:xfrm>
            <a:off x="7018867" y="1844528"/>
            <a:ext cx="2125133" cy="1164487"/>
          </a:xfrm>
          <a:prstGeom prst="wedgeRectCallout">
            <a:avLst>
              <a:gd name="adj1" fmla="val 1148"/>
              <a:gd name="adj2" fmla="val 1546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spTree>
    <p:extLst>
      <p:ext uri="{BB962C8B-B14F-4D97-AF65-F5344CB8AC3E}">
        <p14:creationId xmlns:p14="http://schemas.microsoft.com/office/powerpoint/2010/main" val="2222150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2" name="Arrow: Left-Right 1">
            <a:extLst>
              <a:ext uri="{FF2B5EF4-FFF2-40B4-BE49-F238E27FC236}">
                <a16:creationId xmlns:a16="http://schemas.microsoft.com/office/drawing/2014/main" id="{9EEBD440-F0B7-B44F-4888-AFB03AEF2AD1}"/>
              </a:ext>
            </a:extLst>
          </p:cNvPr>
          <p:cNvSpPr/>
          <p:nvPr/>
        </p:nvSpPr>
        <p:spPr>
          <a:xfrm>
            <a:off x="34601" y="5855268"/>
            <a:ext cx="1647629"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F5023B9-CD1B-755B-D1B2-05DDD235694B}"/>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13" name="Arrow: Left-Right 12">
            <a:extLst>
              <a:ext uri="{FF2B5EF4-FFF2-40B4-BE49-F238E27FC236}">
                <a16:creationId xmlns:a16="http://schemas.microsoft.com/office/drawing/2014/main" id="{E478E4E4-6012-7939-AD66-6A58CAD6759E}"/>
              </a:ext>
            </a:extLst>
          </p:cNvPr>
          <p:cNvSpPr/>
          <p:nvPr/>
        </p:nvSpPr>
        <p:spPr>
          <a:xfrm>
            <a:off x="7780116" y="5863674"/>
            <a:ext cx="1329283"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7BBA96C-FF8A-B24D-89CE-11A2786B591B}"/>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
        <p:nvSpPr>
          <p:cNvPr id="3" name="Speech Bubble: Rectangle 2">
            <a:extLst>
              <a:ext uri="{FF2B5EF4-FFF2-40B4-BE49-F238E27FC236}">
                <a16:creationId xmlns:a16="http://schemas.microsoft.com/office/drawing/2014/main" id="{819B075B-732A-C850-95E5-63BDA93C49D4}"/>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4" name="Speech Bubble: Rectangle 3">
            <a:extLst>
              <a:ext uri="{FF2B5EF4-FFF2-40B4-BE49-F238E27FC236}">
                <a16:creationId xmlns:a16="http://schemas.microsoft.com/office/drawing/2014/main" id="{1BEFEF71-DBD0-A5EC-8E58-652525C78DE5}"/>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sp>
        <p:nvSpPr>
          <p:cNvPr id="10" name="Speech Bubble: Rectangle 9">
            <a:extLst>
              <a:ext uri="{FF2B5EF4-FFF2-40B4-BE49-F238E27FC236}">
                <a16:creationId xmlns:a16="http://schemas.microsoft.com/office/drawing/2014/main" id="{A8859423-62A2-5268-CE34-8887639F741F}"/>
              </a:ext>
            </a:extLst>
          </p:cNvPr>
          <p:cNvSpPr/>
          <p:nvPr/>
        </p:nvSpPr>
        <p:spPr>
          <a:xfrm>
            <a:off x="7018866" y="486196"/>
            <a:ext cx="2125133" cy="2485602"/>
          </a:xfrm>
          <a:prstGeom prst="wedgeRectCallout">
            <a:avLst>
              <a:gd name="adj1" fmla="val -16382"/>
              <a:gd name="adj2" fmla="val 866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11" name="Speech Bubble: Rectangle 10">
            <a:extLst>
              <a:ext uri="{FF2B5EF4-FFF2-40B4-BE49-F238E27FC236}">
                <a16:creationId xmlns:a16="http://schemas.microsoft.com/office/drawing/2014/main" id="{C2119D01-A966-5268-8742-2EC79DF79FDA}"/>
              </a:ext>
            </a:extLst>
          </p:cNvPr>
          <p:cNvSpPr/>
          <p:nvPr/>
        </p:nvSpPr>
        <p:spPr>
          <a:xfrm>
            <a:off x="7018867" y="1844528"/>
            <a:ext cx="2125133" cy="1164487"/>
          </a:xfrm>
          <a:prstGeom prst="wedgeRectCallout">
            <a:avLst>
              <a:gd name="adj1" fmla="val 1148"/>
              <a:gd name="adj2" fmla="val 1546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spTree>
    <p:extLst>
      <p:ext uri="{BB962C8B-B14F-4D97-AF65-F5344CB8AC3E}">
        <p14:creationId xmlns:p14="http://schemas.microsoft.com/office/powerpoint/2010/main" val="2696601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2" name="Arrow: Left-Right 1">
            <a:extLst>
              <a:ext uri="{FF2B5EF4-FFF2-40B4-BE49-F238E27FC236}">
                <a16:creationId xmlns:a16="http://schemas.microsoft.com/office/drawing/2014/main" id="{9EEBD440-F0B7-B44F-4888-AFB03AEF2AD1}"/>
              </a:ext>
            </a:extLst>
          </p:cNvPr>
          <p:cNvSpPr/>
          <p:nvPr/>
        </p:nvSpPr>
        <p:spPr>
          <a:xfrm>
            <a:off x="34601" y="5855268"/>
            <a:ext cx="1647629"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F5023B9-CD1B-755B-D1B2-05DDD235694B}"/>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10" name="Arrow: Left-Right 9">
            <a:extLst>
              <a:ext uri="{FF2B5EF4-FFF2-40B4-BE49-F238E27FC236}">
                <a16:creationId xmlns:a16="http://schemas.microsoft.com/office/drawing/2014/main" id="{B154BED8-2757-01B7-2DC4-51FDB2B1745F}"/>
              </a:ext>
            </a:extLst>
          </p:cNvPr>
          <p:cNvSpPr/>
          <p:nvPr/>
        </p:nvSpPr>
        <p:spPr>
          <a:xfrm>
            <a:off x="1997384" y="3712633"/>
            <a:ext cx="5648015"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Scroll: Vertical 10">
            <a:extLst>
              <a:ext uri="{FF2B5EF4-FFF2-40B4-BE49-F238E27FC236}">
                <a16:creationId xmlns:a16="http://schemas.microsoft.com/office/drawing/2014/main" id="{8C31CB33-3039-17C8-2641-2A9A5C9FE276}"/>
              </a:ext>
            </a:extLst>
          </p:cNvPr>
          <p:cNvSpPr/>
          <p:nvPr/>
        </p:nvSpPr>
        <p:spPr>
          <a:xfrm>
            <a:off x="5147140" y="4300196"/>
            <a:ext cx="1501156" cy="1354667"/>
          </a:xfrm>
          <a:prstGeom prst="vertic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What</a:t>
            </a:r>
          </a:p>
          <a:p>
            <a:pPr algn="ctr"/>
            <a:r>
              <a:rPr lang="en-US" sz="1400" dirty="0"/>
              <a:t>dispensation</a:t>
            </a:r>
          </a:p>
          <a:p>
            <a:pPr algn="ctr"/>
            <a:r>
              <a:rPr lang="en-US" sz="1400" dirty="0"/>
              <a:t>is this?</a:t>
            </a:r>
            <a:endParaRPr lang="en-GB" sz="1400" dirty="0"/>
          </a:p>
        </p:txBody>
      </p:sp>
      <p:sp>
        <p:nvSpPr>
          <p:cNvPr id="13" name="Arrow: Left-Right 12">
            <a:extLst>
              <a:ext uri="{FF2B5EF4-FFF2-40B4-BE49-F238E27FC236}">
                <a16:creationId xmlns:a16="http://schemas.microsoft.com/office/drawing/2014/main" id="{E478E4E4-6012-7939-AD66-6A58CAD6759E}"/>
              </a:ext>
            </a:extLst>
          </p:cNvPr>
          <p:cNvSpPr/>
          <p:nvPr/>
        </p:nvSpPr>
        <p:spPr>
          <a:xfrm>
            <a:off x="7780116" y="5870549"/>
            <a:ext cx="1329283"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7BBA96C-FF8A-B24D-89CE-11A2786B591B}"/>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
        <p:nvSpPr>
          <p:cNvPr id="3" name="Speech Bubble: Rectangle 2">
            <a:extLst>
              <a:ext uri="{FF2B5EF4-FFF2-40B4-BE49-F238E27FC236}">
                <a16:creationId xmlns:a16="http://schemas.microsoft.com/office/drawing/2014/main" id="{FE214BC8-331C-36A5-189E-94F84D112B19}"/>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18" name="Speech Bubble: Rectangle 17">
            <a:extLst>
              <a:ext uri="{FF2B5EF4-FFF2-40B4-BE49-F238E27FC236}">
                <a16:creationId xmlns:a16="http://schemas.microsoft.com/office/drawing/2014/main" id="{BD9FEE1D-F8C4-B4A0-EAB3-3BE6FF8D0398}"/>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sp>
        <p:nvSpPr>
          <p:cNvPr id="19" name="Speech Bubble: Rectangle 18">
            <a:extLst>
              <a:ext uri="{FF2B5EF4-FFF2-40B4-BE49-F238E27FC236}">
                <a16:creationId xmlns:a16="http://schemas.microsoft.com/office/drawing/2014/main" id="{2E7F7B90-E5FB-D675-04BA-6BFC9AFCFA0D}"/>
              </a:ext>
            </a:extLst>
          </p:cNvPr>
          <p:cNvSpPr/>
          <p:nvPr/>
        </p:nvSpPr>
        <p:spPr>
          <a:xfrm>
            <a:off x="7018866" y="486196"/>
            <a:ext cx="2125133" cy="2485602"/>
          </a:xfrm>
          <a:prstGeom prst="wedgeRectCallout">
            <a:avLst>
              <a:gd name="adj1" fmla="val -16382"/>
              <a:gd name="adj2" fmla="val 866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20" name="Speech Bubble: Rectangle 19">
            <a:extLst>
              <a:ext uri="{FF2B5EF4-FFF2-40B4-BE49-F238E27FC236}">
                <a16:creationId xmlns:a16="http://schemas.microsoft.com/office/drawing/2014/main" id="{9FA0E1DA-9735-C0B0-E476-15716FC352EB}"/>
              </a:ext>
            </a:extLst>
          </p:cNvPr>
          <p:cNvSpPr/>
          <p:nvPr/>
        </p:nvSpPr>
        <p:spPr>
          <a:xfrm>
            <a:off x="7018867" y="1844528"/>
            <a:ext cx="2125133" cy="1164487"/>
          </a:xfrm>
          <a:prstGeom prst="wedgeRectCallout">
            <a:avLst>
              <a:gd name="adj1" fmla="val 1148"/>
              <a:gd name="adj2" fmla="val 1546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spTree>
    <p:extLst>
      <p:ext uri="{BB962C8B-B14F-4D97-AF65-F5344CB8AC3E}">
        <p14:creationId xmlns:p14="http://schemas.microsoft.com/office/powerpoint/2010/main" val="2783349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2" name="Arrow: Left-Right 1">
            <a:extLst>
              <a:ext uri="{FF2B5EF4-FFF2-40B4-BE49-F238E27FC236}">
                <a16:creationId xmlns:a16="http://schemas.microsoft.com/office/drawing/2014/main" id="{9EEBD440-F0B7-B44F-4888-AFB03AEF2AD1}"/>
              </a:ext>
            </a:extLst>
          </p:cNvPr>
          <p:cNvSpPr/>
          <p:nvPr/>
        </p:nvSpPr>
        <p:spPr>
          <a:xfrm>
            <a:off x="34601" y="5855268"/>
            <a:ext cx="1647629"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F5023B9-CD1B-755B-D1B2-05DDD235694B}"/>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10" name="Arrow: Left-Right 9">
            <a:extLst>
              <a:ext uri="{FF2B5EF4-FFF2-40B4-BE49-F238E27FC236}">
                <a16:creationId xmlns:a16="http://schemas.microsoft.com/office/drawing/2014/main" id="{B154BED8-2757-01B7-2DC4-51FDB2B1745F}"/>
              </a:ext>
            </a:extLst>
          </p:cNvPr>
          <p:cNvSpPr/>
          <p:nvPr/>
        </p:nvSpPr>
        <p:spPr>
          <a:xfrm>
            <a:off x="1997384" y="3712633"/>
            <a:ext cx="5648015"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Scroll: Vertical 10">
            <a:extLst>
              <a:ext uri="{FF2B5EF4-FFF2-40B4-BE49-F238E27FC236}">
                <a16:creationId xmlns:a16="http://schemas.microsoft.com/office/drawing/2014/main" id="{8C31CB33-3039-17C8-2641-2A9A5C9FE276}"/>
              </a:ext>
            </a:extLst>
          </p:cNvPr>
          <p:cNvSpPr/>
          <p:nvPr/>
        </p:nvSpPr>
        <p:spPr>
          <a:xfrm>
            <a:off x="5147140" y="4300196"/>
            <a:ext cx="1501156" cy="1354667"/>
          </a:xfrm>
          <a:prstGeom prst="vertic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What</a:t>
            </a:r>
          </a:p>
          <a:p>
            <a:pPr algn="ctr"/>
            <a:r>
              <a:rPr lang="en-US" sz="1400" dirty="0"/>
              <a:t>dispensation</a:t>
            </a:r>
          </a:p>
          <a:p>
            <a:pPr algn="ctr"/>
            <a:r>
              <a:rPr lang="en-US" sz="1400" dirty="0"/>
              <a:t>is this?</a:t>
            </a:r>
            <a:endParaRPr lang="en-GB" sz="1400" dirty="0"/>
          </a:p>
        </p:txBody>
      </p:sp>
      <p:sp>
        <p:nvSpPr>
          <p:cNvPr id="12" name="TextBox 11">
            <a:extLst>
              <a:ext uri="{FF2B5EF4-FFF2-40B4-BE49-F238E27FC236}">
                <a16:creationId xmlns:a16="http://schemas.microsoft.com/office/drawing/2014/main" id="{C8946947-3888-840D-D80B-C8A716E1BD1E}"/>
              </a:ext>
            </a:extLst>
          </p:cNvPr>
          <p:cNvSpPr txBox="1"/>
          <p:nvPr/>
        </p:nvSpPr>
        <p:spPr>
          <a:xfrm>
            <a:off x="3852333" y="6151846"/>
            <a:ext cx="3817999"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Grace</a:t>
            </a:r>
            <a:endParaRPr lang="en-GB" dirty="0">
              <a:solidFill>
                <a:schemeClr val="bg1"/>
              </a:solidFill>
            </a:endParaRPr>
          </a:p>
        </p:txBody>
      </p:sp>
      <p:sp>
        <p:nvSpPr>
          <p:cNvPr id="13" name="Arrow: Left-Right 12">
            <a:extLst>
              <a:ext uri="{FF2B5EF4-FFF2-40B4-BE49-F238E27FC236}">
                <a16:creationId xmlns:a16="http://schemas.microsoft.com/office/drawing/2014/main" id="{E478E4E4-6012-7939-AD66-6A58CAD6759E}"/>
              </a:ext>
            </a:extLst>
          </p:cNvPr>
          <p:cNvSpPr/>
          <p:nvPr/>
        </p:nvSpPr>
        <p:spPr>
          <a:xfrm>
            <a:off x="7780116" y="5870549"/>
            <a:ext cx="1329283"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7BBA96C-FF8A-B24D-89CE-11A2786B591B}"/>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
        <p:nvSpPr>
          <p:cNvPr id="3" name="Speech Bubble: Rectangle 2">
            <a:extLst>
              <a:ext uri="{FF2B5EF4-FFF2-40B4-BE49-F238E27FC236}">
                <a16:creationId xmlns:a16="http://schemas.microsoft.com/office/drawing/2014/main" id="{264038B0-F111-2DA2-0687-C931B781FCFE}"/>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4" name="Speech Bubble: Rectangle 3">
            <a:extLst>
              <a:ext uri="{FF2B5EF4-FFF2-40B4-BE49-F238E27FC236}">
                <a16:creationId xmlns:a16="http://schemas.microsoft.com/office/drawing/2014/main" id="{4B717635-40EC-2A27-A5A4-430480E69849}"/>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sp>
        <p:nvSpPr>
          <p:cNvPr id="15" name="Speech Bubble: Rectangle 14">
            <a:extLst>
              <a:ext uri="{FF2B5EF4-FFF2-40B4-BE49-F238E27FC236}">
                <a16:creationId xmlns:a16="http://schemas.microsoft.com/office/drawing/2014/main" id="{18B6A1A1-7068-27BA-455E-A7251B20F486}"/>
              </a:ext>
            </a:extLst>
          </p:cNvPr>
          <p:cNvSpPr/>
          <p:nvPr/>
        </p:nvSpPr>
        <p:spPr>
          <a:xfrm>
            <a:off x="7018866" y="486196"/>
            <a:ext cx="2125133" cy="2485602"/>
          </a:xfrm>
          <a:prstGeom prst="wedgeRectCallout">
            <a:avLst>
              <a:gd name="adj1" fmla="val -16382"/>
              <a:gd name="adj2" fmla="val 866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18" name="Speech Bubble: Rectangle 17">
            <a:extLst>
              <a:ext uri="{FF2B5EF4-FFF2-40B4-BE49-F238E27FC236}">
                <a16:creationId xmlns:a16="http://schemas.microsoft.com/office/drawing/2014/main" id="{84FE82AB-FA80-225E-EFAC-2F70800DB289}"/>
              </a:ext>
            </a:extLst>
          </p:cNvPr>
          <p:cNvSpPr/>
          <p:nvPr/>
        </p:nvSpPr>
        <p:spPr>
          <a:xfrm>
            <a:off x="7018867" y="1844528"/>
            <a:ext cx="2125133" cy="1164487"/>
          </a:xfrm>
          <a:prstGeom prst="wedgeRectCallout">
            <a:avLst>
              <a:gd name="adj1" fmla="val 1148"/>
              <a:gd name="adj2" fmla="val 1546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spTree>
    <p:extLst>
      <p:ext uri="{BB962C8B-B14F-4D97-AF65-F5344CB8AC3E}">
        <p14:creationId xmlns:p14="http://schemas.microsoft.com/office/powerpoint/2010/main" val="2964619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9" name="TextBox 8">
            <a:extLst>
              <a:ext uri="{FF2B5EF4-FFF2-40B4-BE49-F238E27FC236}">
                <a16:creationId xmlns:a16="http://schemas.microsoft.com/office/drawing/2014/main" id="{BF5023B9-CD1B-755B-D1B2-05DDD235694B}"/>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12" name="TextBox 11">
            <a:extLst>
              <a:ext uri="{FF2B5EF4-FFF2-40B4-BE49-F238E27FC236}">
                <a16:creationId xmlns:a16="http://schemas.microsoft.com/office/drawing/2014/main" id="{C8946947-3888-840D-D80B-C8A716E1BD1E}"/>
              </a:ext>
            </a:extLst>
          </p:cNvPr>
          <p:cNvSpPr txBox="1"/>
          <p:nvPr/>
        </p:nvSpPr>
        <p:spPr>
          <a:xfrm>
            <a:off x="3852333" y="6151846"/>
            <a:ext cx="3817999"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Grace</a:t>
            </a:r>
            <a:endParaRPr lang="en-GB" dirty="0">
              <a:solidFill>
                <a:schemeClr val="bg1"/>
              </a:solidFill>
            </a:endParaRPr>
          </a:p>
        </p:txBody>
      </p:sp>
      <p:sp>
        <p:nvSpPr>
          <p:cNvPr id="16" name="TextBox 15">
            <a:extLst>
              <a:ext uri="{FF2B5EF4-FFF2-40B4-BE49-F238E27FC236}">
                <a16:creationId xmlns:a16="http://schemas.microsoft.com/office/drawing/2014/main" id="{D7BBA96C-FF8A-B24D-89CE-11A2786B591B}"/>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
        <p:nvSpPr>
          <p:cNvPr id="3" name="Speech Bubble: Rectangle 2">
            <a:extLst>
              <a:ext uri="{FF2B5EF4-FFF2-40B4-BE49-F238E27FC236}">
                <a16:creationId xmlns:a16="http://schemas.microsoft.com/office/drawing/2014/main" id="{86823C19-EA82-216F-70B5-E52672B8F40C}"/>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4" name="Speech Bubble: Rectangle 3">
            <a:extLst>
              <a:ext uri="{FF2B5EF4-FFF2-40B4-BE49-F238E27FC236}">
                <a16:creationId xmlns:a16="http://schemas.microsoft.com/office/drawing/2014/main" id="{D90E25B7-541E-3642-6B22-66800D10D802}"/>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sp>
        <p:nvSpPr>
          <p:cNvPr id="15" name="Speech Bubble: Rectangle 14">
            <a:extLst>
              <a:ext uri="{FF2B5EF4-FFF2-40B4-BE49-F238E27FC236}">
                <a16:creationId xmlns:a16="http://schemas.microsoft.com/office/drawing/2014/main" id="{0904D508-7A00-35EE-8C46-FF28A65CE9AE}"/>
              </a:ext>
            </a:extLst>
          </p:cNvPr>
          <p:cNvSpPr/>
          <p:nvPr/>
        </p:nvSpPr>
        <p:spPr>
          <a:xfrm>
            <a:off x="7018866" y="486196"/>
            <a:ext cx="2125133" cy="2485602"/>
          </a:xfrm>
          <a:prstGeom prst="wedgeRectCallout">
            <a:avLst>
              <a:gd name="adj1" fmla="val -16382"/>
              <a:gd name="adj2" fmla="val 866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18" name="Speech Bubble: Rectangle 17">
            <a:extLst>
              <a:ext uri="{FF2B5EF4-FFF2-40B4-BE49-F238E27FC236}">
                <a16:creationId xmlns:a16="http://schemas.microsoft.com/office/drawing/2014/main" id="{F70C1990-9505-D919-4755-262B02F1AB9A}"/>
              </a:ext>
            </a:extLst>
          </p:cNvPr>
          <p:cNvSpPr/>
          <p:nvPr/>
        </p:nvSpPr>
        <p:spPr>
          <a:xfrm>
            <a:off x="7018867" y="1844528"/>
            <a:ext cx="2125133" cy="1164487"/>
          </a:xfrm>
          <a:prstGeom prst="wedgeRectCallout">
            <a:avLst>
              <a:gd name="adj1" fmla="val 1148"/>
              <a:gd name="adj2" fmla="val 1546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sp>
        <p:nvSpPr>
          <p:cNvPr id="2" name="Arrow: Left-Right 1">
            <a:extLst>
              <a:ext uri="{FF2B5EF4-FFF2-40B4-BE49-F238E27FC236}">
                <a16:creationId xmlns:a16="http://schemas.microsoft.com/office/drawing/2014/main" id="{156F8320-8184-8D40-1BBC-612CA3D64BA6}"/>
              </a:ext>
            </a:extLst>
          </p:cNvPr>
          <p:cNvSpPr/>
          <p:nvPr/>
        </p:nvSpPr>
        <p:spPr>
          <a:xfrm>
            <a:off x="34601" y="5862909"/>
            <a:ext cx="1647629"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Arrow: Left-Right 5">
            <a:extLst>
              <a:ext uri="{FF2B5EF4-FFF2-40B4-BE49-F238E27FC236}">
                <a16:creationId xmlns:a16="http://schemas.microsoft.com/office/drawing/2014/main" id="{C29629C0-863C-B513-0735-CB894C5BC8F8}"/>
              </a:ext>
            </a:extLst>
          </p:cNvPr>
          <p:cNvSpPr/>
          <p:nvPr/>
        </p:nvSpPr>
        <p:spPr>
          <a:xfrm>
            <a:off x="1926732" y="5862909"/>
            <a:ext cx="5648015"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Arrow: Left-Right 6">
            <a:extLst>
              <a:ext uri="{FF2B5EF4-FFF2-40B4-BE49-F238E27FC236}">
                <a16:creationId xmlns:a16="http://schemas.microsoft.com/office/drawing/2014/main" id="{F458D1DB-B6D5-3962-8962-751E1B45A27D}"/>
              </a:ext>
            </a:extLst>
          </p:cNvPr>
          <p:cNvSpPr/>
          <p:nvPr/>
        </p:nvSpPr>
        <p:spPr>
          <a:xfrm>
            <a:off x="7780116" y="5862909"/>
            <a:ext cx="1329283"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104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1677382"/>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a:p>
            <a:r>
              <a:rPr lang="en-US" sz="1900" dirty="0">
                <a:solidFill>
                  <a:schemeClr val="bg1"/>
                </a:solidFill>
              </a:rPr>
              <a:t>​</a:t>
            </a:r>
            <a:r>
              <a:rPr lang="en-US" sz="1900" dirty="0">
                <a:solidFill>
                  <a:srgbClr val="FFFF00"/>
                </a:solidFill>
              </a:rPr>
              <a:t>The elders which are among you I exhort,</a:t>
            </a:r>
            <a:r>
              <a:rPr lang="en-US" sz="1900" dirty="0">
                <a:solidFill>
                  <a:schemeClr val="bg1"/>
                </a:solidFill>
              </a:rPr>
              <a:t> </a:t>
            </a:r>
          </a:p>
          <a:p>
            <a:endParaRPr lang="en-US" sz="1900" dirty="0">
              <a:solidFill>
                <a:schemeClr val="bg1"/>
              </a:solidFill>
            </a:endParaRPr>
          </a:p>
          <a:p>
            <a:pPr lvl="2"/>
            <a:endParaRPr lang="en-US" sz="1900" dirty="0">
              <a:solidFill>
                <a:schemeClr val="bg1"/>
              </a:solidFill>
            </a:endParaRPr>
          </a:p>
        </p:txBody>
      </p:sp>
      <p:sp>
        <p:nvSpPr>
          <p:cNvPr id="3" name="TextBox 2">
            <a:extLst>
              <a:ext uri="{FF2B5EF4-FFF2-40B4-BE49-F238E27FC236}">
                <a16:creationId xmlns:a16="http://schemas.microsoft.com/office/drawing/2014/main" id="{6081782F-0C1A-26FD-FFFE-92929B63B914}"/>
              </a:ext>
            </a:extLst>
          </p:cNvPr>
          <p:cNvSpPr txBox="1"/>
          <p:nvPr/>
        </p:nvSpPr>
        <p:spPr>
          <a:xfrm>
            <a:off x="1" y="1677382"/>
            <a:ext cx="9143999" cy="3477875"/>
          </a:xfrm>
          <a:prstGeom prst="rect">
            <a:avLst/>
          </a:prstGeom>
          <a:noFill/>
        </p:spPr>
        <p:txBody>
          <a:bodyPr wrap="square" rtlCol="0">
            <a:spAutoFit/>
          </a:bodyPr>
          <a:lstStyle/>
          <a:p>
            <a:pPr algn="ctr"/>
            <a:r>
              <a:rPr lang="en-US" sz="2000" dirty="0">
                <a:solidFill>
                  <a:schemeClr val="bg1"/>
                </a:solidFill>
              </a:rPr>
              <a:t>There are different names given to </a:t>
            </a:r>
            <a:r>
              <a:rPr lang="en-US" sz="2000" dirty="0">
                <a:solidFill>
                  <a:srgbClr val="FFFF00"/>
                </a:solidFill>
              </a:rPr>
              <a:t>Elders</a:t>
            </a:r>
            <a:r>
              <a:rPr lang="en-US" sz="2000" dirty="0">
                <a:solidFill>
                  <a:schemeClr val="bg1"/>
                </a:solidFill>
              </a:rPr>
              <a:t> in the NT</a:t>
            </a:r>
          </a:p>
          <a:p>
            <a:pPr algn="ctr"/>
            <a:r>
              <a:rPr lang="en-US" sz="2000" dirty="0">
                <a:solidFill>
                  <a:schemeClr val="bg1"/>
                </a:solidFill>
              </a:rPr>
              <a:t> </a:t>
            </a:r>
          </a:p>
          <a:p>
            <a:pPr algn="ctr"/>
            <a:r>
              <a:rPr lang="en-US" sz="2000" dirty="0">
                <a:solidFill>
                  <a:schemeClr val="bg1"/>
                </a:solidFill>
              </a:rPr>
              <a:t>They are always in the plural in each local Assembly.</a:t>
            </a:r>
          </a:p>
          <a:p>
            <a:pPr algn="ctr"/>
            <a:endParaRPr lang="en-US" sz="2000" dirty="0">
              <a:solidFill>
                <a:schemeClr val="bg1"/>
              </a:solidFill>
            </a:endParaRPr>
          </a:p>
          <a:p>
            <a:pPr algn="ctr"/>
            <a:r>
              <a:rPr lang="en-US" sz="2000" dirty="0">
                <a:solidFill>
                  <a:schemeClr val="bg1"/>
                </a:solidFill>
              </a:rPr>
              <a:t>The different names are instructive:</a:t>
            </a:r>
          </a:p>
          <a:p>
            <a:pPr algn="ctr"/>
            <a:endParaRPr lang="en-US" sz="2000" dirty="0">
              <a:solidFill>
                <a:schemeClr val="bg1"/>
              </a:solidFill>
            </a:endParaRPr>
          </a:p>
          <a:p>
            <a:pPr marL="1657350" lvl="3" indent="-285750">
              <a:buFont typeface="Arial" panose="020B0604020202020204" pitchFamily="34" charset="0"/>
              <a:buChar char="•"/>
            </a:pPr>
            <a:r>
              <a:rPr lang="en-US" sz="2000" dirty="0">
                <a:solidFill>
                  <a:schemeClr val="bg1"/>
                </a:solidFill>
              </a:rPr>
              <a:t>ELDERS: their maturity				1 Peter 5v1</a:t>
            </a:r>
          </a:p>
          <a:p>
            <a:pPr marL="1657350" lvl="3" indent="-285750">
              <a:buFont typeface="Arial" panose="020B0604020202020204" pitchFamily="34" charset="0"/>
              <a:buChar char="•"/>
            </a:pPr>
            <a:r>
              <a:rPr lang="en-US" sz="2000" dirty="0">
                <a:solidFill>
                  <a:schemeClr val="bg1"/>
                </a:solidFill>
              </a:rPr>
              <a:t>OVERSEERS (Bishops): their work	Acts 20v28; Titus 1v7</a:t>
            </a:r>
          </a:p>
          <a:p>
            <a:pPr marL="1657350" lvl="3" indent="-285750">
              <a:buFont typeface="Arial" panose="020B0604020202020204" pitchFamily="34" charset="0"/>
              <a:buChar char="•"/>
            </a:pPr>
            <a:r>
              <a:rPr lang="en-US" sz="2000" dirty="0">
                <a:solidFill>
                  <a:schemeClr val="bg1"/>
                </a:solidFill>
              </a:rPr>
              <a:t>STEWARDS: their responsibility		Hebrews 13v17</a:t>
            </a:r>
          </a:p>
          <a:p>
            <a:pPr marL="1657350" lvl="3" indent="-285750">
              <a:buFont typeface="Arial" panose="020B0604020202020204" pitchFamily="34" charset="0"/>
              <a:buChar char="•"/>
            </a:pPr>
            <a:r>
              <a:rPr lang="en-US" sz="2000" dirty="0">
                <a:solidFill>
                  <a:schemeClr val="bg1"/>
                </a:solidFill>
              </a:rPr>
              <a:t>PASTORS (Shepherds): their care		Ephesians 4v11</a:t>
            </a:r>
          </a:p>
          <a:p>
            <a:pPr marL="1657350" lvl="3" indent="-285750">
              <a:buFont typeface="Arial" panose="020B0604020202020204" pitchFamily="34" charset="0"/>
              <a:buChar char="•"/>
            </a:pPr>
            <a:r>
              <a:rPr lang="en-US" sz="2000" dirty="0">
                <a:solidFill>
                  <a:schemeClr val="bg1"/>
                </a:solidFill>
              </a:rPr>
              <a:t>RULERS: their leadership			Hebrews 13v7</a:t>
            </a:r>
            <a:endParaRPr lang="en-GB" sz="2000" dirty="0">
              <a:solidFill>
                <a:schemeClr val="bg1"/>
              </a:solidFill>
            </a:endParaRPr>
          </a:p>
        </p:txBody>
      </p:sp>
      <p:sp>
        <p:nvSpPr>
          <p:cNvPr id="4" name="Scroll: Horizontal 3">
            <a:extLst>
              <a:ext uri="{FF2B5EF4-FFF2-40B4-BE49-F238E27FC236}">
                <a16:creationId xmlns:a16="http://schemas.microsoft.com/office/drawing/2014/main" id="{DF9DA968-BBBB-38BB-A173-F3D09EA86255}"/>
              </a:ext>
            </a:extLst>
          </p:cNvPr>
          <p:cNvSpPr/>
          <p:nvPr/>
        </p:nvSpPr>
        <p:spPr>
          <a:xfrm>
            <a:off x="1337734" y="4927601"/>
            <a:ext cx="6663266" cy="1794933"/>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In the Bible these all refer to the same persons:</a:t>
            </a:r>
          </a:p>
          <a:p>
            <a:pPr algn="ctr"/>
            <a:r>
              <a:rPr lang="en-US" sz="2400" dirty="0"/>
              <a:t>The elders.</a:t>
            </a:r>
            <a:endParaRPr lang="en-GB" sz="2400" dirty="0"/>
          </a:p>
        </p:txBody>
      </p:sp>
    </p:spTree>
    <p:extLst>
      <p:ext uri="{BB962C8B-B14F-4D97-AF65-F5344CB8AC3E}">
        <p14:creationId xmlns:p14="http://schemas.microsoft.com/office/powerpoint/2010/main" val="1752725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9" name="TextBox 8">
            <a:extLst>
              <a:ext uri="{FF2B5EF4-FFF2-40B4-BE49-F238E27FC236}">
                <a16:creationId xmlns:a16="http://schemas.microsoft.com/office/drawing/2014/main" id="{BF5023B9-CD1B-755B-D1B2-05DDD235694B}"/>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12" name="TextBox 11">
            <a:extLst>
              <a:ext uri="{FF2B5EF4-FFF2-40B4-BE49-F238E27FC236}">
                <a16:creationId xmlns:a16="http://schemas.microsoft.com/office/drawing/2014/main" id="{C8946947-3888-840D-D80B-C8A716E1BD1E}"/>
              </a:ext>
            </a:extLst>
          </p:cNvPr>
          <p:cNvSpPr txBox="1"/>
          <p:nvPr/>
        </p:nvSpPr>
        <p:spPr>
          <a:xfrm>
            <a:off x="3852333" y="6151846"/>
            <a:ext cx="3817999"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Grace</a:t>
            </a:r>
            <a:endParaRPr lang="en-GB" dirty="0">
              <a:solidFill>
                <a:schemeClr val="bg1"/>
              </a:solidFill>
            </a:endParaRPr>
          </a:p>
        </p:txBody>
      </p:sp>
      <p:sp>
        <p:nvSpPr>
          <p:cNvPr id="16" name="TextBox 15">
            <a:extLst>
              <a:ext uri="{FF2B5EF4-FFF2-40B4-BE49-F238E27FC236}">
                <a16:creationId xmlns:a16="http://schemas.microsoft.com/office/drawing/2014/main" id="{D7BBA96C-FF8A-B24D-89CE-11A2786B591B}"/>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
        <p:nvSpPr>
          <p:cNvPr id="3" name="Speech Bubble: Rectangle 2">
            <a:extLst>
              <a:ext uri="{FF2B5EF4-FFF2-40B4-BE49-F238E27FC236}">
                <a16:creationId xmlns:a16="http://schemas.microsoft.com/office/drawing/2014/main" id="{86823C19-EA82-216F-70B5-E52672B8F40C}"/>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4" name="Speech Bubble: Rectangle 3">
            <a:extLst>
              <a:ext uri="{FF2B5EF4-FFF2-40B4-BE49-F238E27FC236}">
                <a16:creationId xmlns:a16="http://schemas.microsoft.com/office/drawing/2014/main" id="{D90E25B7-541E-3642-6B22-66800D10D802}"/>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sp>
        <p:nvSpPr>
          <p:cNvPr id="15" name="Speech Bubble: Rectangle 14">
            <a:extLst>
              <a:ext uri="{FF2B5EF4-FFF2-40B4-BE49-F238E27FC236}">
                <a16:creationId xmlns:a16="http://schemas.microsoft.com/office/drawing/2014/main" id="{0904D508-7A00-35EE-8C46-FF28A65CE9AE}"/>
              </a:ext>
            </a:extLst>
          </p:cNvPr>
          <p:cNvSpPr/>
          <p:nvPr/>
        </p:nvSpPr>
        <p:spPr>
          <a:xfrm>
            <a:off x="7018866" y="486196"/>
            <a:ext cx="2125133" cy="2485602"/>
          </a:xfrm>
          <a:prstGeom prst="wedgeRectCallout">
            <a:avLst>
              <a:gd name="adj1" fmla="val -16382"/>
              <a:gd name="adj2" fmla="val 866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18" name="Speech Bubble: Rectangle 17">
            <a:extLst>
              <a:ext uri="{FF2B5EF4-FFF2-40B4-BE49-F238E27FC236}">
                <a16:creationId xmlns:a16="http://schemas.microsoft.com/office/drawing/2014/main" id="{F70C1990-9505-D919-4755-262B02F1AB9A}"/>
              </a:ext>
            </a:extLst>
          </p:cNvPr>
          <p:cNvSpPr/>
          <p:nvPr/>
        </p:nvSpPr>
        <p:spPr>
          <a:xfrm>
            <a:off x="7018867" y="1844528"/>
            <a:ext cx="2125133" cy="1164487"/>
          </a:xfrm>
          <a:prstGeom prst="wedgeRectCallout">
            <a:avLst>
              <a:gd name="adj1" fmla="val 1148"/>
              <a:gd name="adj2" fmla="val 1546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sp>
        <p:nvSpPr>
          <p:cNvPr id="2" name="Arrow: Left-Right 1">
            <a:extLst>
              <a:ext uri="{FF2B5EF4-FFF2-40B4-BE49-F238E27FC236}">
                <a16:creationId xmlns:a16="http://schemas.microsoft.com/office/drawing/2014/main" id="{156F8320-8184-8D40-1BBC-612CA3D64BA6}"/>
              </a:ext>
            </a:extLst>
          </p:cNvPr>
          <p:cNvSpPr/>
          <p:nvPr/>
        </p:nvSpPr>
        <p:spPr>
          <a:xfrm>
            <a:off x="34601" y="5862909"/>
            <a:ext cx="1647629"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Arrow: Left-Right 5">
            <a:extLst>
              <a:ext uri="{FF2B5EF4-FFF2-40B4-BE49-F238E27FC236}">
                <a16:creationId xmlns:a16="http://schemas.microsoft.com/office/drawing/2014/main" id="{C29629C0-863C-B513-0735-CB894C5BC8F8}"/>
              </a:ext>
            </a:extLst>
          </p:cNvPr>
          <p:cNvSpPr/>
          <p:nvPr/>
        </p:nvSpPr>
        <p:spPr>
          <a:xfrm>
            <a:off x="1926732" y="5862909"/>
            <a:ext cx="5648015"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Arrow: Left-Right 6">
            <a:extLst>
              <a:ext uri="{FF2B5EF4-FFF2-40B4-BE49-F238E27FC236}">
                <a16:creationId xmlns:a16="http://schemas.microsoft.com/office/drawing/2014/main" id="{F458D1DB-B6D5-3962-8962-751E1B45A27D}"/>
              </a:ext>
            </a:extLst>
          </p:cNvPr>
          <p:cNvSpPr/>
          <p:nvPr/>
        </p:nvSpPr>
        <p:spPr>
          <a:xfrm>
            <a:off x="7780116" y="5862909"/>
            <a:ext cx="1329283"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Left-Right 7">
            <a:extLst>
              <a:ext uri="{FF2B5EF4-FFF2-40B4-BE49-F238E27FC236}">
                <a16:creationId xmlns:a16="http://schemas.microsoft.com/office/drawing/2014/main" id="{3023067B-E06E-3C93-F0A2-5795002025BD}"/>
              </a:ext>
            </a:extLst>
          </p:cNvPr>
          <p:cNvSpPr/>
          <p:nvPr/>
        </p:nvSpPr>
        <p:spPr>
          <a:xfrm>
            <a:off x="4750739" y="486196"/>
            <a:ext cx="2268126"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Scroll: Vertical 9">
            <a:extLst>
              <a:ext uri="{FF2B5EF4-FFF2-40B4-BE49-F238E27FC236}">
                <a16:creationId xmlns:a16="http://schemas.microsoft.com/office/drawing/2014/main" id="{59FB852F-5D8E-E559-73CF-3BE285ADCD13}"/>
              </a:ext>
            </a:extLst>
          </p:cNvPr>
          <p:cNvSpPr/>
          <p:nvPr/>
        </p:nvSpPr>
        <p:spPr>
          <a:xfrm>
            <a:off x="4453467" y="805708"/>
            <a:ext cx="2565398" cy="3131292"/>
          </a:xfrm>
          <a:prstGeom prst="vertic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Within the </a:t>
            </a:r>
          </a:p>
          <a:p>
            <a:pPr algn="ctr"/>
            <a:r>
              <a:rPr lang="en-US" sz="1400" dirty="0"/>
              <a:t>dispensation of grace</a:t>
            </a:r>
          </a:p>
          <a:p>
            <a:pPr algn="ctr"/>
            <a:endParaRPr lang="en-US" sz="1400" dirty="0"/>
          </a:p>
          <a:p>
            <a:pPr algn="ctr"/>
            <a:r>
              <a:rPr lang="en-US" sz="1400" dirty="0"/>
              <a:t>between </a:t>
            </a:r>
          </a:p>
          <a:p>
            <a:pPr algn="ctr"/>
            <a:r>
              <a:rPr lang="en-US" sz="1400" dirty="0"/>
              <a:t>the death, burial and resurrection of Christ </a:t>
            </a:r>
          </a:p>
          <a:p>
            <a:pPr algn="ctr"/>
            <a:endParaRPr lang="en-US" sz="1400" dirty="0"/>
          </a:p>
          <a:p>
            <a:pPr algn="ctr"/>
            <a:r>
              <a:rPr lang="en-US" sz="1400" dirty="0"/>
              <a:t>and his 2</a:t>
            </a:r>
            <a:r>
              <a:rPr lang="en-US" sz="1400" baseline="30000" dirty="0"/>
              <a:t>nd</a:t>
            </a:r>
            <a:r>
              <a:rPr lang="en-US" sz="1400" dirty="0"/>
              <a:t> coming</a:t>
            </a:r>
          </a:p>
          <a:p>
            <a:pPr algn="ctr"/>
            <a:endParaRPr lang="en-US" sz="1400" dirty="0"/>
          </a:p>
          <a:p>
            <a:pPr algn="ctr"/>
            <a:r>
              <a:rPr lang="en-US" sz="1400" dirty="0"/>
              <a:t>is the</a:t>
            </a:r>
          </a:p>
          <a:p>
            <a:pPr algn="ctr"/>
            <a:r>
              <a:rPr lang="en-US" sz="1400" dirty="0"/>
              <a:t>Church age</a:t>
            </a:r>
            <a:endParaRPr lang="en-GB" sz="1400" dirty="0"/>
          </a:p>
        </p:txBody>
      </p:sp>
    </p:spTree>
    <p:extLst>
      <p:ext uri="{BB962C8B-B14F-4D97-AF65-F5344CB8AC3E}">
        <p14:creationId xmlns:p14="http://schemas.microsoft.com/office/powerpoint/2010/main" val="390760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pic>
        <p:nvPicPr>
          <p:cNvPr id="10" name="Picture 9">
            <a:extLst>
              <a:ext uri="{FF2B5EF4-FFF2-40B4-BE49-F238E27FC236}">
                <a16:creationId xmlns:a16="http://schemas.microsoft.com/office/drawing/2014/main" id="{A692883C-7F18-F6D0-154B-817740F97BA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2500" y="4690532"/>
            <a:ext cx="994833" cy="981627"/>
          </a:xfrm>
          <a:prstGeom prst="rect">
            <a:avLst/>
          </a:prstGeom>
        </p:spPr>
      </p:pic>
      <p:pic>
        <p:nvPicPr>
          <p:cNvPr id="11" name="Picture 10">
            <a:extLst>
              <a:ext uri="{FF2B5EF4-FFF2-40B4-BE49-F238E27FC236}">
                <a16:creationId xmlns:a16="http://schemas.microsoft.com/office/drawing/2014/main" id="{70E53FC2-27F3-2E6C-AA67-145C8BF003B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1366" y="4690533"/>
            <a:ext cx="994833" cy="981627"/>
          </a:xfrm>
          <a:prstGeom prst="rect">
            <a:avLst/>
          </a:prstGeom>
        </p:spPr>
      </p:pic>
      <p:pic>
        <p:nvPicPr>
          <p:cNvPr id="12" name="Picture 11">
            <a:extLst>
              <a:ext uri="{FF2B5EF4-FFF2-40B4-BE49-F238E27FC236}">
                <a16:creationId xmlns:a16="http://schemas.microsoft.com/office/drawing/2014/main" id="{5147019D-5159-1F3F-616E-5B8F91E8C45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0232" y="4690533"/>
            <a:ext cx="994833" cy="981627"/>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2" name="TextBox 1">
            <a:extLst>
              <a:ext uri="{FF2B5EF4-FFF2-40B4-BE49-F238E27FC236}">
                <a16:creationId xmlns:a16="http://schemas.microsoft.com/office/drawing/2014/main" id="{EF60D6D3-0019-B48F-51B9-16C495FC1F6E}"/>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3" name="TextBox 2">
            <a:extLst>
              <a:ext uri="{FF2B5EF4-FFF2-40B4-BE49-F238E27FC236}">
                <a16:creationId xmlns:a16="http://schemas.microsoft.com/office/drawing/2014/main" id="{810567A5-CC84-9508-7A2C-B166D93B0EED}"/>
              </a:ext>
            </a:extLst>
          </p:cNvPr>
          <p:cNvSpPr txBox="1"/>
          <p:nvPr/>
        </p:nvSpPr>
        <p:spPr>
          <a:xfrm>
            <a:off x="3852333" y="6151846"/>
            <a:ext cx="3817999"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Grace</a:t>
            </a:r>
            <a:endParaRPr lang="en-GB" dirty="0">
              <a:solidFill>
                <a:schemeClr val="bg1"/>
              </a:solidFill>
            </a:endParaRPr>
          </a:p>
        </p:txBody>
      </p:sp>
      <p:sp>
        <p:nvSpPr>
          <p:cNvPr id="4" name="TextBox 3">
            <a:extLst>
              <a:ext uri="{FF2B5EF4-FFF2-40B4-BE49-F238E27FC236}">
                <a16:creationId xmlns:a16="http://schemas.microsoft.com/office/drawing/2014/main" id="{C325C285-277A-DDAD-A928-5ED8DD5A674F}"/>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
        <p:nvSpPr>
          <p:cNvPr id="9" name="Speech Bubble: Rectangle 8">
            <a:extLst>
              <a:ext uri="{FF2B5EF4-FFF2-40B4-BE49-F238E27FC236}">
                <a16:creationId xmlns:a16="http://schemas.microsoft.com/office/drawing/2014/main" id="{300A2FBC-78E0-C6C0-F52F-F5B2346D1211}"/>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15" name="Speech Bubble: Rectangle 14">
            <a:extLst>
              <a:ext uri="{FF2B5EF4-FFF2-40B4-BE49-F238E27FC236}">
                <a16:creationId xmlns:a16="http://schemas.microsoft.com/office/drawing/2014/main" id="{909AEF39-BDB0-CA00-4464-AB22885A01D8}"/>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sp>
        <p:nvSpPr>
          <p:cNvPr id="16" name="Speech Bubble: Rectangle 15">
            <a:extLst>
              <a:ext uri="{FF2B5EF4-FFF2-40B4-BE49-F238E27FC236}">
                <a16:creationId xmlns:a16="http://schemas.microsoft.com/office/drawing/2014/main" id="{01D82A5C-813A-461F-23B8-4A0FBDBD5C01}"/>
              </a:ext>
            </a:extLst>
          </p:cNvPr>
          <p:cNvSpPr/>
          <p:nvPr/>
        </p:nvSpPr>
        <p:spPr>
          <a:xfrm>
            <a:off x="7018866" y="486196"/>
            <a:ext cx="2125133" cy="2485602"/>
          </a:xfrm>
          <a:prstGeom prst="wedgeRectCallout">
            <a:avLst>
              <a:gd name="adj1" fmla="val -16382"/>
              <a:gd name="adj2" fmla="val 866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18" name="Speech Bubble: Rectangle 17">
            <a:extLst>
              <a:ext uri="{FF2B5EF4-FFF2-40B4-BE49-F238E27FC236}">
                <a16:creationId xmlns:a16="http://schemas.microsoft.com/office/drawing/2014/main" id="{AD177B11-8A08-13EF-80E4-55FFC5F8A3A6}"/>
              </a:ext>
            </a:extLst>
          </p:cNvPr>
          <p:cNvSpPr/>
          <p:nvPr/>
        </p:nvSpPr>
        <p:spPr>
          <a:xfrm>
            <a:off x="7018867" y="1844528"/>
            <a:ext cx="2125133" cy="1164487"/>
          </a:xfrm>
          <a:prstGeom prst="wedgeRectCallout">
            <a:avLst>
              <a:gd name="adj1" fmla="val 1148"/>
              <a:gd name="adj2" fmla="val 1546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grpSp>
        <p:nvGrpSpPr>
          <p:cNvPr id="21" name="Group 20">
            <a:extLst>
              <a:ext uri="{FF2B5EF4-FFF2-40B4-BE49-F238E27FC236}">
                <a16:creationId xmlns:a16="http://schemas.microsoft.com/office/drawing/2014/main" id="{A60EDF2B-6944-3125-7352-BBEFB0F32565}"/>
              </a:ext>
            </a:extLst>
          </p:cNvPr>
          <p:cNvGrpSpPr/>
          <p:nvPr/>
        </p:nvGrpSpPr>
        <p:grpSpPr>
          <a:xfrm>
            <a:off x="4762500" y="485949"/>
            <a:ext cx="2235905" cy="2523093"/>
            <a:chOff x="4762500" y="485949"/>
            <a:chExt cx="2235905" cy="2523093"/>
          </a:xfrm>
        </p:grpSpPr>
        <p:sp>
          <p:nvSpPr>
            <p:cNvPr id="22" name="Speech Bubble: Rectangle 21">
              <a:extLst>
                <a:ext uri="{FF2B5EF4-FFF2-40B4-BE49-F238E27FC236}">
                  <a16:creationId xmlns:a16="http://schemas.microsoft.com/office/drawing/2014/main" id="{A3ABD07E-8953-6A80-C7CA-606948EB770F}"/>
                </a:ext>
              </a:extLst>
            </p:cNvPr>
            <p:cNvSpPr/>
            <p:nvPr/>
          </p:nvSpPr>
          <p:spPr>
            <a:xfrm>
              <a:off x="4762500" y="485949"/>
              <a:ext cx="2235905" cy="2523066"/>
            </a:xfrm>
            <a:prstGeom prst="wedgeRectCallout">
              <a:avLst>
                <a:gd name="adj1" fmla="val 46324"/>
                <a:gd name="adj2" fmla="val 11642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Church Age</a:t>
              </a:r>
            </a:p>
            <a:p>
              <a:pPr algn="ctr"/>
              <a:endParaRPr lang="pt-BR" dirty="0"/>
            </a:p>
            <a:p>
              <a:pPr marL="171450" indent="-171450">
                <a:buFont typeface="Arial" panose="020B0604020202020204" pitchFamily="34" charset="0"/>
                <a:buChar char="•"/>
              </a:pPr>
              <a:r>
                <a:rPr lang="pt-BR" sz="1200" dirty="0"/>
                <a:t>Descent of the Holy Spirit</a:t>
              </a:r>
            </a:p>
            <a:p>
              <a:pPr marL="171450" indent="-171450">
                <a:buFont typeface="Arial" panose="020B0604020202020204" pitchFamily="34" charset="0"/>
                <a:buChar char="•"/>
              </a:pPr>
              <a:r>
                <a:rPr lang="pt-BR" sz="1200" dirty="0"/>
                <a:t>Jew and Gentile united in one body</a:t>
              </a:r>
            </a:p>
            <a:p>
              <a:pPr marL="171450" indent="-171450">
                <a:buFont typeface="Arial" panose="020B0604020202020204" pitchFamily="34" charset="0"/>
                <a:buChar char="•"/>
              </a:pPr>
              <a:r>
                <a:rPr lang="pt-BR" sz="1200" dirty="0"/>
                <a:t>The universal church created</a:t>
              </a:r>
            </a:p>
            <a:p>
              <a:pPr marL="171450" indent="-171450">
                <a:buFont typeface="Arial" panose="020B0604020202020204" pitchFamily="34" charset="0"/>
                <a:buChar char="•"/>
              </a:pPr>
              <a:endParaRPr lang="pt-BR" sz="1200" dirty="0"/>
            </a:p>
            <a:p>
              <a:pPr marL="171450" indent="-171450">
                <a:buFont typeface="Arial" panose="020B0604020202020204" pitchFamily="34" charset="0"/>
                <a:buChar char="•"/>
              </a:pPr>
              <a:r>
                <a:rPr lang="pt-BR" sz="1200" dirty="0"/>
                <a:t>The Rapture of the Church</a:t>
              </a:r>
            </a:p>
            <a:p>
              <a:pPr marL="171450" indent="-171450">
                <a:buFont typeface="Arial" panose="020B0604020202020204" pitchFamily="34" charset="0"/>
                <a:buChar char="•"/>
              </a:pPr>
              <a:endParaRPr lang="pt-BR" sz="1200" dirty="0"/>
            </a:p>
            <a:p>
              <a:pPr algn="ctr"/>
              <a:endParaRPr lang="pt-BR" sz="1200" dirty="0"/>
            </a:p>
            <a:p>
              <a:pPr algn="ctr"/>
              <a:endParaRPr lang="pt-BR" sz="1200" dirty="0"/>
            </a:p>
            <a:p>
              <a:pPr algn="ctr"/>
              <a:endParaRPr lang="pt-BR" sz="1200" dirty="0"/>
            </a:p>
          </p:txBody>
        </p:sp>
        <p:sp>
          <p:nvSpPr>
            <p:cNvPr id="23" name="Speech Bubble: Rectangle 22">
              <a:extLst>
                <a:ext uri="{FF2B5EF4-FFF2-40B4-BE49-F238E27FC236}">
                  <a16:creationId xmlns:a16="http://schemas.microsoft.com/office/drawing/2014/main" id="{F70A6B44-3225-7862-0512-67FB9C9861A1}"/>
                </a:ext>
              </a:extLst>
            </p:cNvPr>
            <p:cNvSpPr/>
            <p:nvPr/>
          </p:nvSpPr>
          <p:spPr>
            <a:xfrm>
              <a:off x="4762500" y="485976"/>
              <a:ext cx="2235905" cy="2523066"/>
            </a:xfrm>
            <a:prstGeom prst="wedgeRectCallout">
              <a:avLst>
                <a:gd name="adj1" fmla="val -39633"/>
                <a:gd name="adj2" fmla="val 11642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Church Age</a:t>
              </a:r>
            </a:p>
            <a:p>
              <a:pPr algn="ctr"/>
              <a:endParaRPr lang="pt-BR" dirty="0"/>
            </a:p>
            <a:p>
              <a:pPr marL="171450" indent="-171450">
                <a:buFont typeface="Arial" panose="020B0604020202020204" pitchFamily="34" charset="0"/>
                <a:buChar char="•"/>
              </a:pPr>
              <a:r>
                <a:rPr lang="pt-BR" sz="1200" dirty="0"/>
                <a:t>Descent of the Holy Spirit</a:t>
              </a:r>
            </a:p>
            <a:p>
              <a:pPr marL="171450" indent="-171450">
                <a:buFont typeface="Arial" panose="020B0604020202020204" pitchFamily="34" charset="0"/>
                <a:buChar char="•"/>
              </a:pPr>
              <a:r>
                <a:rPr lang="pt-BR" sz="1200" dirty="0"/>
                <a:t>Jew and Gentile in one body</a:t>
              </a:r>
            </a:p>
            <a:p>
              <a:pPr marL="171450" indent="-171450">
                <a:buFont typeface="Arial" panose="020B0604020202020204" pitchFamily="34" charset="0"/>
                <a:buChar char="•"/>
              </a:pPr>
              <a:r>
                <a:rPr lang="pt-BR" sz="1200" dirty="0"/>
                <a:t>The universal church created</a:t>
              </a:r>
            </a:p>
            <a:p>
              <a:pPr marL="171450" indent="-171450">
                <a:buFont typeface="Arial" panose="020B0604020202020204" pitchFamily="34" charset="0"/>
                <a:buChar char="•"/>
              </a:pPr>
              <a:endParaRPr lang="pt-BR" sz="1200" dirty="0"/>
            </a:p>
            <a:p>
              <a:pPr marL="171450" indent="-171450">
                <a:buFont typeface="Arial" panose="020B0604020202020204" pitchFamily="34" charset="0"/>
                <a:buChar char="•"/>
              </a:pPr>
              <a:endParaRPr lang="pt-BR" sz="1200" dirty="0"/>
            </a:p>
            <a:p>
              <a:endParaRPr lang="pt-BR" sz="1200" dirty="0"/>
            </a:p>
            <a:p>
              <a:endParaRPr lang="pt-BR" sz="1200" dirty="0"/>
            </a:p>
            <a:p>
              <a:pPr algn="ctr"/>
              <a:endParaRPr lang="pt-BR" sz="1200" dirty="0"/>
            </a:p>
            <a:p>
              <a:pPr algn="ctr"/>
              <a:endParaRPr lang="pt-BR" sz="1200" dirty="0"/>
            </a:p>
            <a:p>
              <a:pPr algn="ctr"/>
              <a:endParaRPr lang="pt-BR" sz="1200" dirty="0"/>
            </a:p>
          </p:txBody>
        </p:sp>
      </p:grpSp>
      <p:sp>
        <p:nvSpPr>
          <p:cNvPr id="6" name="Arrow: Left-Right 5">
            <a:extLst>
              <a:ext uri="{FF2B5EF4-FFF2-40B4-BE49-F238E27FC236}">
                <a16:creationId xmlns:a16="http://schemas.microsoft.com/office/drawing/2014/main" id="{EAC88FF1-01B2-0C1F-4FB3-934BF40117F2}"/>
              </a:ext>
            </a:extLst>
          </p:cNvPr>
          <p:cNvSpPr/>
          <p:nvPr/>
        </p:nvSpPr>
        <p:spPr>
          <a:xfrm>
            <a:off x="34601" y="5862909"/>
            <a:ext cx="1647629"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Arrow: Left-Right 6">
            <a:extLst>
              <a:ext uri="{FF2B5EF4-FFF2-40B4-BE49-F238E27FC236}">
                <a16:creationId xmlns:a16="http://schemas.microsoft.com/office/drawing/2014/main" id="{F1346780-3CE1-38C7-1985-0FB20F6845BD}"/>
              </a:ext>
            </a:extLst>
          </p:cNvPr>
          <p:cNvSpPr/>
          <p:nvPr/>
        </p:nvSpPr>
        <p:spPr>
          <a:xfrm>
            <a:off x="1926732" y="5862909"/>
            <a:ext cx="5648015"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Arrow: Left-Right 7">
            <a:extLst>
              <a:ext uri="{FF2B5EF4-FFF2-40B4-BE49-F238E27FC236}">
                <a16:creationId xmlns:a16="http://schemas.microsoft.com/office/drawing/2014/main" id="{9C68237E-85AC-0F08-FF0D-65E45E13A0EE}"/>
              </a:ext>
            </a:extLst>
          </p:cNvPr>
          <p:cNvSpPr/>
          <p:nvPr/>
        </p:nvSpPr>
        <p:spPr>
          <a:xfrm>
            <a:off x="7780116" y="5862909"/>
            <a:ext cx="1329283" cy="29633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8061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6" name="Speech Bubble: Rectangle 5">
            <a:extLst>
              <a:ext uri="{FF2B5EF4-FFF2-40B4-BE49-F238E27FC236}">
                <a16:creationId xmlns:a16="http://schemas.microsoft.com/office/drawing/2014/main" id="{80331641-50C6-57A6-91EA-305A10941511}"/>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7" name="Speech Bubble: Rectangle 6">
            <a:extLst>
              <a:ext uri="{FF2B5EF4-FFF2-40B4-BE49-F238E27FC236}">
                <a16:creationId xmlns:a16="http://schemas.microsoft.com/office/drawing/2014/main" id="{F39BF47F-38A7-807C-5162-8B2DECA199A0}"/>
              </a:ext>
            </a:extLst>
          </p:cNvPr>
          <p:cNvSpPr/>
          <p:nvPr/>
        </p:nvSpPr>
        <p:spPr>
          <a:xfrm>
            <a:off x="2282473" y="486196"/>
            <a:ext cx="2425696" cy="2523066"/>
          </a:xfrm>
          <a:prstGeom prst="wedgeRectCallout">
            <a:avLst>
              <a:gd name="adj1" fmla="val 33172"/>
              <a:gd name="adj2" fmla="val 8405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endParaRPr lang="en-US" sz="1100" dirty="0"/>
          </a:p>
          <a:p>
            <a:pPr algn="ctr"/>
            <a:r>
              <a:rPr lang="en-US" sz="1100" dirty="0"/>
              <a:t>And after threescore and two weeks shall Messiah be cut off, 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pic>
        <p:nvPicPr>
          <p:cNvPr id="3074" name="Picture 2" descr="Prophet - Hair Cartoon - CleanPNG / KissPNG">
            <a:extLst>
              <a:ext uri="{FF2B5EF4-FFF2-40B4-BE49-F238E27FC236}">
                <a16:creationId xmlns:a16="http://schemas.microsoft.com/office/drawing/2014/main" id="{DD78ABC8-4CA7-7266-D726-A7F195E29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35465"/>
            <a:ext cx="1109133" cy="13554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692883C-7F18-F6D0-154B-817740F97BA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2500" y="4690532"/>
            <a:ext cx="994833" cy="981627"/>
          </a:xfrm>
          <a:prstGeom prst="rect">
            <a:avLst/>
          </a:prstGeom>
        </p:spPr>
      </p:pic>
      <p:pic>
        <p:nvPicPr>
          <p:cNvPr id="11" name="Picture 10">
            <a:extLst>
              <a:ext uri="{FF2B5EF4-FFF2-40B4-BE49-F238E27FC236}">
                <a16:creationId xmlns:a16="http://schemas.microsoft.com/office/drawing/2014/main" id="{70E53FC2-27F3-2E6C-AA67-145C8BF003B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1366" y="4690533"/>
            <a:ext cx="994833" cy="981627"/>
          </a:xfrm>
          <a:prstGeom prst="rect">
            <a:avLst/>
          </a:prstGeom>
        </p:spPr>
      </p:pic>
      <p:pic>
        <p:nvPicPr>
          <p:cNvPr id="12" name="Picture 11">
            <a:extLst>
              <a:ext uri="{FF2B5EF4-FFF2-40B4-BE49-F238E27FC236}">
                <a16:creationId xmlns:a16="http://schemas.microsoft.com/office/drawing/2014/main" id="{5147019D-5159-1F3F-616E-5B8F91E8C45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0232" y="4690533"/>
            <a:ext cx="994833" cy="981627"/>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8" name="Speech Bubble: Rectangle 7">
            <a:extLst>
              <a:ext uri="{FF2B5EF4-FFF2-40B4-BE49-F238E27FC236}">
                <a16:creationId xmlns:a16="http://schemas.microsoft.com/office/drawing/2014/main" id="{EE89771A-D558-F728-333E-CC88E6DA7BD2}"/>
              </a:ext>
            </a:extLst>
          </p:cNvPr>
          <p:cNvSpPr/>
          <p:nvPr/>
        </p:nvSpPr>
        <p:spPr>
          <a:xfrm>
            <a:off x="7018866" y="486196"/>
            <a:ext cx="2125133" cy="2485602"/>
          </a:xfrm>
          <a:prstGeom prst="wedgeRectCallout">
            <a:avLst>
              <a:gd name="adj1" fmla="val -16382"/>
              <a:gd name="adj2" fmla="val 866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 on the east.</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17" name="Speech Bubble: Rectangle 16">
            <a:extLst>
              <a:ext uri="{FF2B5EF4-FFF2-40B4-BE49-F238E27FC236}">
                <a16:creationId xmlns:a16="http://schemas.microsoft.com/office/drawing/2014/main" id="{A3836E71-173D-9135-C264-060A88B1E483}"/>
              </a:ext>
            </a:extLst>
          </p:cNvPr>
          <p:cNvSpPr/>
          <p:nvPr/>
        </p:nvSpPr>
        <p:spPr>
          <a:xfrm>
            <a:off x="7018867" y="2032000"/>
            <a:ext cx="2125133" cy="977042"/>
          </a:xfrm>
          <a:prstGeom prst="wedgeRectCallout">
            <a:avLst>
              <a:gd name="adj1" fmla="val 1945"/>
              <a:gd name="adj2" fmla="val 19755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grpSp>
        <p:nvGrpSpPr>
          <p:cNvPr id="20" name="Group 19">
            <a:extLst>
              <a:ext uri="{FF2B5EF4-FFF2-40B4-BE49-F238E27FC236}">
                <a16:creationId xmlns:a16="http://schemas.microsoft.com/office/drawing/2014/main" id="{C5D758B5-9DA1-D632-5601-10BAB9A8133E}"/>
              </a:ext>
            </a:extLst>
          </p:cNvPr>
          <p:cNvGrpSpPr/>
          <p:nvPr/>
        </p:nvGrpSpPr>
        <p:grpSpPr>
          <a:xfrm>
            <a:off x="4762500" y="485949"/>
            <a:ext cx="2235905" cy="2523093"/>
            <a:chOff x="4762500" y="485949"/>
            <a:chExt cx="2235905" cy="2523093"/>
          </a:xfrm>
        </p:grpSpPr>
        <p:sp>
          <p:nvSpPr>
            <p:cNvPr id="13" name="Speech Bubble: Rectangle 12">
              <a:extLst>
                <a:ext uri="{FF2B5EF4-FFF2-40B4-BE49-F238E27FC236}">
                  <a16:creationId xmlns:a16="http://schemas.microsoft.com/office/drawing/2014/main" id="{B0E7DFB5-7F87-46E2-36E5-6A2728ADF90C}"/>
                </a:ext>
              </a:extLst>
            </p:cNvPr>
            <p:cNvSpPr/>
            <p:nvPr/>
          </p:nvSpPr>
          <p:spPr>
            <a:xfrm>
              <a:off x="4762500" y="485949"/>
              <a:ext cx="2235905" cy="2523066"/>
            </a:xfrm>
            <a:prstGeom prst="wedgeRectCallout">
              <a:avLst>
                <a:gd name="adj1" fmla="val 46324"/>
                <a:gd name="adj2" fmla="val 11642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Church Age</a:t>
              </a:r>
            </a:p>
            <a:p>
              <a:pPr algn="ctr"/>
              <a:endParaRPr lang="pt-BR" dirty="0"/>
            </a:p>
            <a:p>
              <a:pPr marL="171450" indent="-171450">
                <a:buFont typeface="Arial" panose="020B0604020202020204" pitchFamily="34" charset="0"/>
                <a:buChar char="•"/>
              </a:pPr>
              <a:r>
                <a:rPr lang="pt-BR" sz="1200" dirty="0"/>
                <a:t>Descent of the Holy Spirit</a:t>
              </a:r>
            </a:p>
            <a:p>
              <a:pPr marL="171450" indent="-171450">
                <a:buFont typeface="Arial" panose="020B0604020202020204" pitchFamily="34" charset="0"/>
                <a:buChar char="•"/>
              </a:pPr>
              <a:r>
                <a:rPr lang="pt-BR" sz="1200" dirty="0"/>
                <a:t>Jew and Gentile united in one body</a:t>
              </a:r>
            </a:p>
            <a:p>
              <a:pPr marL="171450" indent="-171450">
                <a:buFont typeface="Arial" panose="020B0604020202020204" pitchFamily="34" charset="0"/>
                <a:buChar char="•"/>
              </a:pPr>
              <a:r>
                <a:rPr lang="pt-BR" sz="1200" dirty="0"/>
                <a:t>The universal church created</a:t>
              </a:r>
            </a:p>
            <a:p>
              <a:pPr marL="171450" indent="-171450">
                <a:buFont typeface="Arial" panose="020B0604020202020204" pitchFamily="34" charset="0"/>
                <a:buChar char="•"/>
              </a:pPr>
              <a:endParaRPr lang="pt-BR" sz="1200" dirty="0"/>
            </a:p>
            <a:p>
              <a:pPr marL="171450" indent="-171450">
                <a:buFont typeface="Arial" panose="020B0604020202020204" pitchFamily="34" charset="0"/>
                <a:buChar char="•"/>
              </a:pPr>
              <a:r>
                <a:rPr lang="pt-BR" sz="1200" dirty="0"/>
                <a:t>The Rapture of the Church</a:t>
              </a:r>
            </a:p>
            <a:p>
              <a:pPr marL="171450" indent="-171450">
                <a:buFont typeface="Arial" panose="020B0604020202020204" pitchFamily="34" charset="0"/>
                <a:buChar char="•"/>
              </a:pPr>
              <a:endParaRPr lang="pt-BR" sz="1200" dirty="0"/>
            </a:p>
            <a:p>
              <a:pPr algn="ctr"/>
              <a:endParaRPr lang="pt-BR" sz="1200" dirty="0"/>
            </a:p>
            <a:p>
              <a:pPr algn="ctr"/>
              <a:endParaRPr lang="pt-BR" sz="1200" dirty="0"/>
            </a:p>
            <a:p>
              <a:pPr algn="ctr"/>
              <a:endParaRPr lang="pt-BR" sz="1200" dirty="0"/>
            </a:p>
          </p:txBody>
        </p:sp>
        <p:sp>
          <p:nvSpPr>
            <p:cNvPr id="19" name="Speech Bubble: Rectangle 18">
              <a:extLst>
                <a:ext uri="{FF2B5EF4-FFF2-40B4-BE49-F238E27FC236}">
                  <a16:creationId xmlns:a16="http://schemas.microsoft.com/office/drawing/2014/main" id="{AB6F2B9E-3A10-D084-9BF8-3FE17CF550AB}"/>
                </a:ext>
              </a:extLst>
            </p:cNvPr>
            <p:cNvSpPr/>
            <p:nvPr/>
          </p:nvSpPr>
          <p:spPr>
            <a:xfrm>
              <a:off x="4762500" y="485976"/>
              <a:ext cx="2235905" cy="2523066"/>
            </a:xfrm>
            <a:prstGeom prst="wedgeRectCallout">
              <a:avLst>
                <a:gd name="adj1" fmla="val -39633"/>
                <a:gd name="adj2" fmla="val 11642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Church Age</a:t>
              </a:r>
            </a:p>
            <a:p>
              <a:pPr algn="ctr"/>
              <a:endParaRPr lang="pt-BR" dirty="0"/>
            </a:p>
            <a:p>
              <a:pPr marL="171450" indent="-171450">
                <a:buFont typeface="Arial" panose="020B0604020202020204" pitchFamily="34" charset="0"/>
                <a:buChar char="•"/>
              </a:pPr>
              <a:r>
                <a:rPr lang="pt-BR" sz="1200" dirty="0"/>
                <a:t>Descent of the Holy Spirit</a:t>
              </a:r>
            </a:p>
            <a:p>
              <a:pPr marL="171450" indent="-171450">
                <a:buFont typeface="Arial" panose="020B0604020202020204" pitchFamily="34" charset="0"/>
                <a:buChar char="•"/>
              </a:pPr>
              <a:r>
                <a:rPr lang="pt-BR" sz="1200" dirty="0"/>
                <a:t>Jew and Gentile united in one body</a:t>
              </a:r>
            </a:p>
            <a:p>
              <a:pPr marL="171450" indent="-171450">
                <a:buFont typeface="Arial" panose="020B0604020202020204" pitchFamily="34" charset="0"/>
                <a:buChar char="•"/>
              </a:pPr>
              <a:r>
                <a:rPr lang="pt-BR" sz="1200" dirty="0"/>
                <a:t>The universal church created</a:t>
              </a:r>
            </a:p>
            <a:p>
              <a:pPr marL="171450" indent="-171450">
                <a:buFont typeface="Arial" panose="020B0604020202020204" pitchFamily="34" charset="0"/>
                <a:buChar char="•"/>
              </a:pPr>
              <a:endParaRPr lang="pt-BR" sz="1200" dirty="0"/>
            </a:p>
            <a:p>
              <a:pPr marL="171450" indent="-171450">
                <a:buFont typeface="Arial" panose="020B0604020202020204" pitchFamily="34" charset="0"/>
                <a:buChar char="•"/>
              </a:pPr>
              <a:r>
                <a:rPr lang="pt-BR" sz="1200" dirty="0"/>
                <a:t>The Rapture of the Church</a:t>
              </a:r>
            </a:p>
            <a:p>
              <a:pPr marL="171450" indent="-171450">
                <a:buFont typeface="Arial" panose="020B0604020202020204" pitchFamily="34" charset="0"/>
                <a:buChar char="•"/>
              </a:pPr>
              <a:endParaRPr lang="pt-BR" sz="1200" dirty="0"/>
            </a:p>
            <a:p>
              <a:pPr algn="ctr"/>
              <a:endParaRPr lang="pt-BR" sz="1200" dirty="0"/>
            </a:p>
            <a:p>
              <a:pPr algn="ctr"/>
              <a:endParaRPr lang="pt-BR" sz="1200" dirty="0"/>
            </a:p>
            <a:p>
              <a:pPr algn="ctr"/>
              <a:endParaRPr lang="pt-BR" sz="1200" dirty="0"/>
            </a:p>
          </p:txBody>
        </p:sp>
      </p:grpSp>
      <p:sp>
        <p:nvSpPr>
          <p:cNvPr id="2" name="TextBox 1">
            <a:extLst>
              <a:ext uri="{FF2B5EF4-FFF2-40B4-BE49-F238E27FC236}">
                <a16:creationId xmlns:a16="http://schemas.microsoft.com/office/drawing/2014/main" id="{EF60D6D3-0019-B48F-51B9-16C495FC1F6E}"/>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3" name="TextBox 2">
            <a:extLst>
              <a:ext uri="{FF2B5EF4-FFF2-40B4-BE49-F238E27FC236}">
                <a16:creationId xmlns:a16="http://schemas.microsoft.com/office/drawing/2014/main" id="{810567A5-CC84-9508-7A2C-B166D93B0EED}"/>
              </a:ext>
            </a:extLst>
          </p:cNvPr>
          <p:cNvSpPr txBox="1"/>
          <p:nvPr/>
        </p:nvSpPr>
        <p:spPr>
          <a:xfrm>
            <a:off x="3852333" y="6151846"/>
            <a:ext cx="3817999"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Grace</a:t>
            </a:r>
            <a:endParaRPr lang="en-GB" dirty="0">
              <a:solidFill>
                <a:schemeClr val="bg1"/>
              </a:solidFill>
            </a:endParaRPr>
          </a:p>
        </p:txBody>
      </p:sp>
      <p:sp>
        <p:nvSpPr>
          <p:cNvPr id="4" name="TextBox 3">
            <a:extLst>
              <a:ext uri="{FF2B5EF4-FFF2-40B4-BE49-F238E27FC236}">
                <a16:creationId xmlns:a16="http://schemas.microsoft.com/office/drawing/2014/main" id="{C325C285-277A-DDAD-A928-5ED8DD5A674F}"/>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
        <p:nvSpPr>
          <p:cNvPr id="9" name="Speech Bubble: Rectangle with Corners Rounded 8">
            <a:extLst>
              <a:ext uri="{FF2B5EF4-FFF2-40B4-BE49-F238E27FC236}">
                <a16:creationId xmlns:a16="http://schemas.microsoft.com/office/drawing/2014/main" id="{1599A895-37F3-2031-4CDD-93DCB654DF66}"/>
              </a:ext>
            </a:extLst>
          </p:cNvPr>
          <p:cNvSpPr/>
          <p:nvPr/>
        </p:nvSpPr>
        <p:spPr>
          <a:xfrm>
            <a:off x="2282473" y="483249"/>
            <a:ext cx="6790263" cy="2938441"/>
          </a:xfrm>
          <a:prstGeom prst="wedgeRoundRectCallout">
            <a:avLst>
              <a:gd name="adj1" fmla="val -73045"/>
              <a:gd name="adj2" fmla="val 59330"/>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Of which salvation the prophets have enquired and searched diligently, who prophesied of the grace that should come unto you:</a:t>
            </a:r>
          </a:p>
          <a:p>
            <a:pPr algn="ctr"/>
            <a:r>
              <a:rPr lang="en-US" dirty="0"/>
              <a:t> </a:t>
            </a:r>
          </a:p>
          <a:p>
            <a:pPr algn="ctr"/>
            <a:r>
              <a:rPr lang="en-US" dirty="0"/>
              <a:t>Searching what, or what manner of time the Spirit of Christ which was in them did signify, when it testified beforehand the sufferings of Christ, and the glory that should follow. </a:t>
            </a:r>
          </a:p>
          <a:p>
            <a:pPr algn="ctr"/>
            <a:endParaRPr lang="en-US" dirty="0"/>
          </a:p>
          <a:p>
            <a:pPr algn="ctr"/>
            <a:r>
              <a:rPr lang="en-US" dirty="0"/>
              <a:t>1 Peter 1:10-11</a:t>
            </a:r>
            <a:endParaRPr lang="en-GB" dirty="0"/>
          </a:p>
        </p:txBody>
      </p:sp>
    </p:spTree>
    <p:extLst>
      <p:ext uri="{BB962C8B-B14F-4D97-AF65-F5344CB8AC3E}">
        <p14:creationId xmlns:p14="http://schemas.microsoft.com/office/powerpoint/2010/main" val="447419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pic>
        <p:nvPicPr>
          <p:cNvPr id="3074" name="Picture 2" descr="Prophet - Hair Cartoon - CleanPNG / KissPNG">
            <a:extLst>
              <a:ext uri="{FF2B5EF4-FFF2-40B4-BE49-F238E27FC236}">
                <a16:creationId xmlns:a16="http://schemas.microsoft.com/office/drawing/2014/main" id="{DD78ABC8-4CA7-7266-D726-A7F195E29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35465"/>
            <a:ext cx="1109133" cy="13554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692883C-7F18-F6D0-154B-817740F97BA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2500" y="4690532"/>
            <a:ext cx="994833" cy="981627"/>
          </a:xfrm>
          <a:prstGeom prst="rect">
            <a:avLst/>
          </a:prstGeom>
        </p:spPr>
      </p:pic>
      <p:pic>
        <p:nvPicPr>
          <p:cNvPr id="11" name="Picture 10">
            <a:extLst>
              <a:ext uri="{FF2B5EF4-FFF2-40B4-BE49-F238E27FC236}">
                <a16:creationId xmlns:a16="http://schemas.microsoft.com/office/drawing/2014/main" id="{70E53FC2-27F3-2E6C-AA67-145C8BF003B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1366" y="4690533"/>
            <a:ext cx="994833" cy="981627"/>
          </a:xfrm>
          <a:prstGeom prst="rect">
            <a:avLst/>
          </a:prstGeom>
        </p:spPr>
      </p:pic>
      <p:pic>
        <p:nvPicPr>
          <p:cNvPr id="12" name="Picture 11">
            <a:extLst>
              <a:ext uri="{FF2B5EF4-FFF2-40B4-BE49-F238E27FC236}">
                <a16:creationId xmlns:a16="http://schemas.microsoft.com/office/drawing/2014/main" id="{5147019D-5159-1F3F-616E-5B8F91E8C45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0232" y="4690533"/>
            <a:ext cx="994833" cy="981627"/>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2" name="TextBox 1">
            <a:extLst>
              <a:ext uri="{FF2B5EF4-FFF2-40B4-BE49-F238E27FC236}">
                <a16:creationId xmlns:a16="http://schemas.microsoft.com/office/drawing/2014/main" id="{EF60D6D3-0019-B48F-51B9-16C495FC1F6E}"/>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3" name="TextBox 2">
            <a:extLst>
              <a:ext uri="{FF2B5EF4-FFF2-40B4-BE49-F238E27FC236}">
                <a16:creationId xmlns:a16="http://schemas.microsoft.com/office/drawing/2014/main" id="{810567A5-CC84-9508-7A2C-B166D93B0EED}"/>
              </a:ext>
            </a:extLst>
          </p:cNvPr>
          <p:cNvSpPr txBox="1"/>
          <p:nvPr/>
        </p:nvSpPr>
        <p:spPr>
          <a:xfrm>
            <a:off x="3852333" y="6151846"/>
            <a:ext cx="3817999"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Grace</a:t>
            </a:r>
            <a:endParaRPr lang="en-GB" dirty="0">
              <a:solidFill>
                <a:schemeClr val="bg1"/>
              </a:solidFill>
            </a:endParaRPr>
          </a:p>
        </p:txBody>
      </p:sp>
      <p:sp>
        <p:nvSpPr>
          <p:cNvPr id="4" name="TextBox 3">
            <a:extLst>
              <a:ext uri="{FF2B5EF4-FFF2-40B4-BE49-F238E27FC236}">
                <a16:creationId xmlns:a16="http://schemas.microsoft.com/office/drawing/2014/main" id="{C325C285-277A-DDAD-A928-5ED8DD5A674F}"/>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
        <p:nvSpPr>
          <p:cNvPr id="15" name="Speech Bubble: Rectangle 14">
            <a:extLst>
              <a:ext uri="{FF2B5EF4-FFF2-40B4-BE49-F238E27FC236}">
                <a16:creationId xmlns:a16="http://schemas.microsoft.com/office/drawing/2014/main" id="{5B7418F3-9256-C4FD-A374-49B9E7D96C09}"/>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16" name="Speech Bubble: Rectangle 15">
            <a:extLst>
              <a:ext uri="{FF2B5EF4-FFF2-40B4-BE49-F238E27FC236}">
                <a16:creationId xmlns:a16="http://schemas.microsoft.com/office/drawing/2014/main" id="{92072DB1-89D2-60BD-C901-27531F7BC878}"/>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sp>
        <p:nvSpPr>
          <p:cNvPr id="18" name="Speech Bubble: Rectangle 17">
            <a:extLst>
              <a:ext uri="{FF2B5EF4-FFF2-40B4-BE49-F238E27FC236}">
                <a16:creationId xmlns:a16="http://schemas.microsoft.com/office/drawing/2014/main" id="{0FAC397F-46CA-8924-1B78-21BF89F93DB8}"/>
              </a:ext>
            </a:extLst>
          </p:cNvPr>
          <p:cNvSpPr/>
          <p:nvPr/>
        </p:nvSpPr>
        <p:spPr>
          <a:xfrm>
            <a:off x="7018866" y="486196"/>
            <a:ext cx="2125133" cy="2485602"/>
          </a:xfrm>
          <a:prstGeom prst="wedgeRectCallout">
            <a:avLst>
              <a:gd name="adj1" fmla="val -16382"/>
              <a:gd name="adj2" fmla="val 866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21" name="Speech Bubble: Rectangle 20">
            <a:extLst>
              <a:ext uri="{FF2B5EF4-FFF2-40B4-BE49-F238E27FC236}">
                <a16:creationId xmlns:a16="http://schemas.microsoft.com/office/drawing/2014/main" id="{45CA6DFC-68FF-1A67-5201-FED96C8A55B4}"/>
              </a:ext>
            </a:extLst>
          </p:cNvPr>
          <p:cNvSpPr/>
          <p:nvPr/>
        </p:nvSpPr>
        <p:spPr>
          <a:xfrm>
            <a:off x="7018867" y="1844528"/>
            <a:ext cx="2125133" cy="1164487"/>
          </a:xfrm>
          <a:prstGeom prst="wedgeRectCallout">
            <a:avLst>
              <a:gd name="adj1" fmla="val 1148"/>
              <a:gd name="adj2" fmla="val 1546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grpSp>
        <p:nvGrpSpPr>
          <p:cNvPr id="22" name="Group 21">
            <a:extLst>
              <a:ext uri="{FF2B5EF4-FFF2-40B4-BE49-F238E27FC236}">
                <a16:creationId xmlns:a16="http://schemas.microsoft.com/office/drawing/2014/main" id="{E5DED590-506B-DD68-524D-EC6C9DE7B7E5}"/>
              </a:ext>
            </a:extLst>
          </p:cNvPr>
          <p:cNvGrpSpPr/>
          <p:nvPr/>
        </p:nvGrpSpPr>
        <p:grpSpPr>
          <a:xfrm>
            <a:off x="4762500" y="485949"/>
            <a:ext cx="2235905" cy="2523093"/>
            <a:chOff x="4762500" y="485949"/>
            <a:chExt cx="2235905" cy="2523093"/>
          </a:xfrm>
        </p:grpSpPr>
        <p:sp>
          <p:nvSpPr>
            <p:cNvPr id="23" name="Speech Bubble: Rectangle 22">
              <a:extLst>
                <a:ext uri="{FF2B5EF4-FFF2-40B4-BE49-F238E27FC236}">
                  <a16:creationId xmlns:a16="http://schemas.microsoft.com/office/drawing/2014/main" id="{2CD535DA-022F-90CD-62F0-7DB6AAC342C7}"/>
                </a:ext>
              </a:extLst>
            </p:cNvPr>
            <p:cNvSpPr/>
            <p:nvPr/>
          </p:nvSpPr>
          <p:spPr>
            <a:xfrm>
              <a:off x="4762500" y="485949"/>
              <a:ext cx="2235905" cy="2523066"/>
            </a:xfrm>
            <a:prstGeom prst="wedgeRectCallout">
              <a:avLst>
                <a:gd name="adj1" fmla="val 46324"/>
                <a:gd name="adj2" fmla="val 11642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Church Age</a:t>
              </a:r>
            </a:p>
            <a:p>
              <a:pPr algn="ctr"/>
              <a:endParaRPr lang="pt-BR" dirty="0"/>
            </a:p>
            <a:p>
              <a:pPr marL="171450" indent="-171450">
                <a:buFont typeface="Arial" panose="020B0604020202020204" pitchFamily="34" charset="0"/>
                <a:buChar char="•"/>
              </a:pPr>
              <a:r>
                <a:rPr lang="pt-BR" sz="1200" dirty="0"/>
                <a:t>Descent of the Holy Spirit</a:t>
              </a:r>
            </a:p>
            <a:p>
              <a:pPr marL="171450" indent="-171450">
                <a:buFont typeface="Arial" panose="020B0604020202020204" pitchFamily="34" charset="0"/>
                <a:buChar char="•"/>
              </a:pPr>
              <a:r>
                <a:rPr lang="pt-BR" sz="1200" dirty="0"/>
                <a:t>Jew and Gentile united in one body</a:t>
              </a:r>
            </a:p>
            <a:p>
              <a:pPr marL="171450" indent="-171450">
                <a:buFont typeface="Arial" panose="020B0604020202020204" pitchFamily="34" charset="0"/>
                <a:buChar char="•"/>
              </a:pPr>
              <a:r>
                <a:rPr lang="pt-BR" sz="1200" dirty="0"/>
                <a:t>The universal church created</a:t>
              </a:r>
            </a:p>
            <a:p>
              <a:pPr marL="171450" indent="-171450">
                <a:buFont typeface="Arial" panose="020B0604020202020204" pitchFamily="34" charset="0"/>
                <a:buChar char="•"/>
              </a:pPr>
              <a:endParaRPr lang="pt-BR" sz="1200" dirty="0"/>
            </a:p>
            <a:p>
              <a:pPr marL="171450" indent="-171450">
                <a:buFont typeface="Arial" panose="020B0604020202020204" pitchFamily="34" charset="0"/>
                <a:buChar char="•"/>
              </a:pPr>
              <a:r>
                <a:rPr lang="pt-BR" sz="1200" dirty="0"/>
                <a:t>The Rapture of the Church</a:t>
              </a:r>
            </a:p>
            <a:p>
              <a:pPr marL="171450" indent="-171450">
                <a:buFont typeface="Arial" panose="020B0604020202020204" pitchFamily="34" charset="0"/>
                <a:buChar char="•"/>
              </a:pPr>
              <a:endParaRPr lang="pt-BR" sz="1200" dirty="0"/>
            </a:p>
            <a:p>
              <a:pPr algn="ctr"/>
              <a:endParaRPr lang="pt-BR" sz="1200" dirty="0"/>
            </a:p>
            <a:p>
              <a:pPr algn="ctr"/>
              <a:endParaRPr lang="pt-BR" sz="1200" dirty="0"/>
            </a:p>
            <a:p>
              <a:pPr algn="ctr"/>
              <a:endParaRPr lang="pt-BR" sz="1200" dirty="0"/>
            </a:p>
          </p:txBody>
        </p:sp>
        <p:sp>
          <p:nvSpPr>
            <p:cNvPr id="24" name="Speech Bubble: Rectangle 23">
              <a:extLst>
                <a:ext uri="{FF2B5EF4-FFF2-40B4-BE49-F238E27FC236}">
                  <a16:creationId xmlns:a16="http://schemas.microsoft.com/office/drawing/2014/main" id="{DBAB4470-C3A4-CB88-5301-210141836797}"/>
                </a:ext>
              </a:extLst>
            </p:cNvPr>
            <p:cNvSpPr/>
            <p:nvPr/>
          </p:nvSpPr>
          <p:spPr>
            <a:xfrm>
              <a:off x="4762500" y="485976"/>
              <a:ext cx="2235905" cy="2523066"/>
            </a:xfrm>
            <a:prstGeom prst="wedgeRectCallout">
              <a:avLst>
                <a:gd name="adj1" fmla="val -39633"/>
                <a:gd name="adj2" fmla="val 11642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Church Age</a:t>
              </a:r>
            </a:p>
            <a:p>
              <a:pPr algn="ctr"/>
              <a:endParaRPr lang="pt-BR" dirty="0"/>
            </a:p>
            <a:p>
              <a:pPr marL="171450" indent="-171450">
                <a:buFont typeface="Arial" panose="020B0604020202020204" pitchFamily="34" charset="0"/>
                <a:buChar char="•"/>
              </a:pPr>
              <a:r>
                <a:rPr lang="pt-BR" sz="1200" dirty="0"/>
                <a:t>Descent of the Holy Spirit</a:t>
              </a:r>
            </a:p>
            <a:p>
              <a:pPr marL="171450" indent="-171450">
                <a:buFont typeface="Arial" panose="020B0604020202020204" pitchFamily="34" charset="0"/>
                <a:buChar char="•"/>
              </a:pPr>
              <a:r>
                <a:rPr lang="pt-BR" sz="1200" dirty="0"/>
                <a:t>Jew and Gentile in one body</a:t>
              </a:r>
            </a:p>
            <a:p>
              <a:pPr marL="171450" indent="-171450">
                <a:buFont typeface="Arial" panose="020B0604020202020204" pitchFamily="34" charset="0"/>
                <a:buChar char="•"/>
              </a:pPr>
              <a:r>
                <a:rPr lang="pt-BR" sz="1200" dirty="0"/>
                <a:t>The universal church created</a:t>
              </a:r>
            </a:p>
            <a:p>
              <a:endParaRPr lang="pt-BR" sz="1200" dirty="0"/>
            </a:p>
            <a:p>
              <a:endParaRPr lang="pt-BR" sz="1200" dirty="0"/>
            </a:p>
            <a:p>
              <a:endParaRPr lang="pt-BR" sz="1200" dirty="0"/>
            </a:p>
            <a:p>
              <a:endParaRPr lang="pt-BR" sz="1200" dirty="0"/>
            </a:p>
            <a:p>
              <a:pPr algn="ctr"/>
              <a:endParaRPr lang="pt-BR" sz="1200" dirty="0"/>
            </a:p>
            <a:p>
              <a:pPr algn="ctr"/>
              <a:endParaRPr lang="pt-BR" sz="1200" dirty="0"/>
            </a:p>
            <a:p>
              <a:pPr algn="ctr"/>
              <a:endParaRPr lang="pt-BR" sz="1200" dirty="0"/>
            </a:p>
          </p:txBody>
        </p:sp>
      </p:grpSp>
    </p:spTree>
    <p:extLst>
      <p:ext uri="{BB962C8B-B14F-4D97-AF65-F5344CB8AC3E}">
        <p14:creationId xmlns:p14="http://schemas.microsoft.com/office/powerpoint/2010/main" val="814744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pic>
        <p:nvPicPr>
          <p:cNvPr id="3074" name="Picture 2" descr="Prophet - Hair Cartoon - CleanPNG / KissPNG">
            <a:extLst>
              <a:ext uri="{FF2B5EF4-FFF2-40B4-BE49-F238E27FC236}">
                <a16:creationId xmlns:a16="http://schemas.microsoft.com/office/drawing/2014/main" id="{DD78ABC8-4CA7-7266-D726-A7F195E29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35465"/>
            <a:ext cx="1109133" cy="13554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692883C-7F18-F6D0-154B-817740F97BA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2500" y="4690532"/>
            <a:ext cx="994833" cy="981627"/>
          </a:xfrm>
          <a:prstGeom prst="rect">
            <a:avLst/>
          </a:prstGeom>
        </p:spPr>
      </p:pic>
      <p:pic>
        <p:nvPicPr>
          <p:cNvPr id="11" name="Picture 10">
            <a:extLst>
              <a:ext uri="{FF2B5EF4-FFF2-40B4-BE49-F238E27FC236}">
                <a16:creationId xmlns:a16="http://schemas.microsoft.com/office/drawing/2014/main" id="{70E53FC2-27F3-2E6C-AA67-145C8BF003B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1366" y="4690533"/>
            <a:ext cx="994833" cy="981627"/>
          </a:xfrm>
          <a:prstGeom prst="rect">
            <a:avLst/>
          </a:prstGeom>
        </p:spPr>
      </p:pic>
      <p:pic>
        <p:nvPicPr>
          <p:cNvPr id="12" name="Picture 11">
            <a:extLst>
              <a:ext uri="{FF2B5EF4-FFF2-40B4-BE49-F238E27FC236}">
                <a16:creationId xmlns:a16="http://schemas.microsoft.com/office/drawing/2014/main" id="{5147019D-5159-1F3F-616E-5B8F91E8C45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0232" y="4690533"/>
            <a:ext cx="994833" cy="981627"/>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2" name="TextBox 1">
            <a:extLst>
              <a:ext uri="{FF2B5EF4-FFF2-40B4-BE49-F238E27FC236}">
                <a16:creationId xmlns:a16="http://schemas.microsoft.com/office/drawing/2014/main" id="{EF60D6D3-0019-B48F-51B9-16C495FC1F6E}"/>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3" name="TextBox 2">
            <a:extLst>
              <a:ext uri="{FF2B5EF4-FFF2-40B4-BE49-F238E27FC236}">
                <a16:creationId xmlns:a16="http://schemas.microsoft.com/office/drawing/2014/main" id="{810567A5-CC84-9508-7A2C-B166D93B0EED}"/>
              </a:ext>
            </a:extLst>
          </p:cNvPr>
          <p:cNvSpPr txBox="1"/>
          <p:nvPr/>
        </p:nvSpPr>
        <p:spPr>
          <a:xfrm>
            <a:off x="3852333" y="6151846"/>
            <a:ext cx="3817999"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Grace</a:t>
            </a:r>
            <a:endParaRPr lang="en-GB" dirty="0">
              <a:solidFill>
                <a:schemeClr val="bg1"/>
              </a:solidFill>
            </a:endParaRPr>
          </a:p>
        </p:txBody>
      </p:sp>
      <p:sp>
        <p:nvSpPr>
          <p:cNvPr id="4" name="TextBox 3">
            <a:extLst>
              <a:ext uri="{FF2B5EF4-FFF2-40B4-BE49-F238E27FC236}">
                <a16:creationId xmlns:a16="http://schemas.microsoft.com/office/drawing/2014/main" id="{C325C285-277A-DDAD-A928-5ED8DD5A674F}"/>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
        <p:nvSpPr>
          <p:cNvPr id="6" name="Isosceles Triangle 5">
            <a:extLst>
              <a:ext uri="{FF2B5EF4-FFF2-40B4-BE49-F238E27FC236}">
                <a16:creationId xmlns:a16="http://schemas.microsoft.com/office/drawing/2014/main" id="{DBB4CF73-56ED-C750-2250-F185E53C5482}"/>
              </a:ext>
            </a:extLst>
          </p:cNvPr>
          <p:cNvSpPr/>
          <p:nvPr/>
        </p:nvSpPr>
        <p:spPr>
          <a:xfrm rot="16200000">
            <a:off x="4399803" y="-551284"/>
            <a:ext cx="1107472" cy="8584123"/>
          </a:xfrm>
          <a:prstGeom prst="triangle">
            <a:avLst>
              <a:gd name="adj" fmla="val 48734"/>
            </a:avLst>
          </a:prstGeom>
          <a:solidFill>
            <a:srgbClr val="FFFF00">
              <a:alpha val="50196"/>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0361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6" name="Speech Bubble: Rectangle 5">
            <a:extLst>
              <a:ext uri="{FF2B5EF4-FFF2-40B4-BE49-F238E27FC236}">
                <a16:creationId xmlns:a16="http://schemas.microsoft.com/office/drawing/2014/main" id="{80331641-50C6-57A6-91EA-305A10941511}"/>
              </a:ext>
            </a:extLst>
          </p:cNvPr>
          <p:cNvSpPr/>
          <p:nvPr/>
        </p:nvSpPr>
        <p:spPr>
          <a:xfrm>
            <a:off x="17637" y="486196"/>
            <a:ext cx="2190046" cy="2523067"/>
          </a:xfrm>
          <a:prstGeom prst="wedgeRectCallout">
            <a:avLst>
              <a:gd name="adj1" fmla="val 32638"/>
              <a:gd name="adj2" fmla="val 7943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Birth of Christ</a:t>
            </a:r>
          </a:p>
          <a:p>
            <a:pPr algn="ctr"/>
            <a:endParaRPr lang="pt-BR" dirty="0">
              <a:solidFill>
                <a:schemeClr val="tx1"/>
              </a:solidFill>
            </a:endParaRPr>
          </a:p>
          <a:p>
            <a:pPr algn="ctr"/>
            <a:r>
              <a:rPr lang="en-US" sz="1100" dirty="0">
                <a:solidFill>
                  <a:schemeClr val="tx1"/>
                </a:solidFill>
              </a:rPr>
              <a:t>But thou, Bethlehem </a:t>
            </a:r>
            <a:r>
              <a:rPr lang="en-US" sz="1100" dirty="0" err="1">
                <a:solidFill>
                  <a:schemeClr val="tx1"/>
                </a:solidFill>
              </a:rPr>
              <a:t>Ephratah</a:t>
            </a:r>
            <a:r>
              <a:rPr lang="en-US" sz="1100" dirty="0">
                <a:solidFill>
                  <a:schemeClr val="tx1"/>
                </a:solidFill>
              </a:rPr>
              <a:t>,</a:t>
            </a:r>
          </a:p>
          <a:p>
            <a:pPr algn="ctr"/>
            <a:r>
              <a:rPr lang="en-US" sz="1100" dirty="0">
                <a:solidFill>
                  <a:schemeClr val="tx1"/>
                </a:solidFill>
              </a:rPr>
              <a:t>though thou be little among the thousands of Judah,</a:t>
            </a:r>
          </a:p>
          <a:p>
            <a:pPr algn="ctr"/>
            <a:r>
              <a:rPr lang="en-US" sz="1100" dirty="0">
                <a:solidFill>
                  <a:schemeClr val="tx1"/>
                </a:solidFill>
              </a:rPr>
              <a:t>yet out of thee shall he come forth unto me that is to be ruler in Israel; Micah 5:2</a:t>
            </a:r>
          </a:p>
          <a:p>
            <a:pPr algn="ctr"/>
            <a:endParaRPr lang="pt-BR" sz="1100" dirty="0">
              <a:solidFill>
                <a:schemeClr val="tx1"/>
              </a:solidFill>
            </a:endParaRPr>
          </a:p>
          <a:p>
            <a:pPr algn="ctr"/>
            <a:r>
              <a:rPr lang="en-US" sz="1100" dirty="0">
                <a:solidFill>
                  <a:schemeClr val="tx1"/>
                </a:solidFill>
              </a:rPr>
              <a:t>Behold, a virgin shall conceive, and bear a son, and shall call his name Immanuel. Isaiah 7:14</a:t>
            </a:r>
          </a:p>
          <a:p>
            <a:pPr algn="ctr"/>
            <a:endParaRPr lang="en-GB" sz="1100" dirty="0">
              <a:solidFill>
                <a:schemeClr val="tx1"/>
              </a:solidFill>
            </a:endParaRPr>
          </a:p>
        </p:txBody>
      </p:sp>
      <p:pic>
        <p:nvPicPr>
          <p:cNvPr id="3074" name="Picture 2" descr="Prophet - Hair Cartoon - CleanPNG / KissPNG">
            <a:extLst>
              <a:ext uri="{FF2B5EF4-FFF2-40B4-BE49-F238E27FC236}">
                <a16:creationId xmlns:a16="http://schemas.microsoft.com/office/drawing/2014/main" id="{DD78ABC8-4CA7-7266-D726-A7F195E29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35465"/>
            <a:ext cx="1109133" cy="13554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692883C-7F18-F6D0-154B-817740F97BA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2500" y="4690532"/>
            <a:ext cx="994833" cy="981627"/>
          </a:xfrm>
          <a:prstGeom prst="rect">
            <a:avLst/>
          </a:prstGeom>
        </p:spPr>
      </p:pic>
      <p:pic>
        <p:nvPicPr>
          <p:cNvPr id="11" name="Picture 10">
            <a:extLst>
              <a:ext uri="{FF2B5EF4-FFF2-40B4-BE49-F238E27FC236}">
                <a16:creationId xmlns:a16="http://schemas.microsoft.com/office/drawing/2014/main" id="{70E53FC2-27F3-2E6C-AA67-145C8BF003B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1366" y="4690533"/>
            <a:ext cx="994833" cy="981627"/>
          </a:xfrm>
          <a:prstGeom prst="rect">
            <a:avLst/>
          </a:prstGeom>
        </p:spPr>
      </p:pic>
      <p:pic>
        <p:nvPicPr>
          <p:cNvPr id="12" name="Picture 11">
            <a:extLst>
              <a:ext uri="{FF2B5EF4-FFF2-40B4-BE49-F238E27FC236}">
                <a16:creationId xmlns:a16="http://schemas.microsoft.com/office/drawing/2014/main" id="{5147019D-5159-1F3F-616E-5B8F91E8C45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0232" y="4690533"/>
            <a:ext cx="994833" cy="981627"/>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2" name="TextBox 1">
            <a:extLst>
              <a:ext uri="{FF2B5EF4-FFF2-40B4-BE49-F238E27FC236}">
                <a16:creationId xmlns:a16="http://schemas.microsoft.com/office/drawing/2014/main" id="{EF60D6D3-0019-B48F-51B9-16C495FC1F6E}"/>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3" name="TextBox 2">
            <a:extLst>
              <a:ext uri="{FF2B5EF4-FFF2-40B4-BE49-F238E27FC236}">
                <a16:creationId xmlns:a16="http://schemas.microsoft.com/office/drawing/2014/main" id="{810567A5-CC84-9508-7A2C-B166D93B0EED}"/>
              </a:ext>
            </a:extLst>
          </p:cNvPr>
          <p:cNvSpPr txBox="1"/>
          <p:nvPr/>
        </p:nvSpPr>
        <p:spPr>
          <a:xfrm>
            <a:off x="3852333" y="6151846"/>
            <a:ext cx="3817999"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Grace</a:t>
            </a:r>
            <a:endParaRPr lang="en-GB" dirty="0">
              <a:solidFill>
                <a:schemeClr val="bg1"/>
              </a:solidFill>
            </a:endParaRPr>
          </a:p>
        </p:txBody>
      </p:sp>
      <p:sp>
        <p:nvSpPr>
          <p:cNvPr id="4" name="TextBox 3">
            <a:extLst>
              <a:ext uri="{FF2B5EF4-FFF2-40B4-BE49-F238E27FC236}">
                <a16:creationId xmlns:a16="http://schemas.microsoft.com/office/drawing/2014/main" id="{C325C285-277A-DDAD-A928-5ED8DD5A674F}"/>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
        <p:nvSpPr>
          <p:cNvPr id="15" name="Isosceles Triangle 14">
            <a:extLst>
              <a:ext uri="{FF2B5EF4-FFF2-40B4-BE49-F238E27FC236}">
                <a16:creationId xmlns:a16="http://schemas.microsoft.com/office/drawing/2014/main" id="{45D831F2-2B90-F1FE-193B-25C0B1370875}"/>
              </a:ext>
            </a:extLst>
          </p:cNvPr>
          <p:cNvSpPr/>
          <p:nvPr/>
        </p:nvSpPr>
        <p:spPr>
          <a:xfrm rot="16200000">
            <a:off x="4399803" y="-551284"/>
            <a:ext cx="1107472" cy="8584123"/>
          </a:xfrm>
          <a:prstGeom prst="triangle">
            <a:avLst>
              <a:gd name="adj" fmla="val 48734"/>
            </a:avLst>
          </a:prstGeom>
          <a:solidFill>
            <a:srgbClr val="FFFF00">
              <a:alpha val="50196"/>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1647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6" name="Speech Bubble: Rectangle 5">
            <a:extLst>
              <a:ext uri="{FF2B5EF4-FFF2-40B4-BE49-F238E27FC236}">
                <a16:creationId xmlns:a16="http://schemas.microsoft.com/office/drawing/2014/main" id="{80331641-50C6-57A6-91EA-305A10941511}"/>
              </a:ext>
            </a:extLst>
          </p:cNvPr>
          <p:cNvSpPr/>
          <p:nvPr/>
        </p:nvSpPr>
        <p:spPr>
          <a:xfrm>
            <a:off x="17637" y="486196"/>
            <a:ext cx="2190046" cy="2523067"/>
          </a:xfrm>
          <a:prstGeom prst="wedgeRectCallout">
            <a:avLst>
              <a:gd name="adj1" fmla="val 32638"/>
              <a:gd name="adj2" fmla="val 7943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Birth of Christ</a:t>
            </a:r>
          </a:p>
          <a:p>
            <a:pPr algn="ctr"/>
            <a:endParaRPr lang="pt-BR" dirty="0">
              <a:solidFill>
                <a:schemeClr val="tx1"/>
              </a:solidFill>
            </a:endParaRPr>
          </a:p>
          <a:p>
            <a:pPr algn="ctr"/>
            <a:r>
              <a:rPr lang="en-US" sz="1100" dirty="0">
                <a:solidFill>
                  <a:schemeClr val="tx1"/>
                </a:solidFill>
              </a:rPr>
              <a:t>But thou, Bethlehem </a:t>
            </a:r>
            <a:r>
              <a:rPr lang="en-US" sz="1100" dirty="0" err="1">
                <a:solidFill>
                  <a:schemeClr val="tx1"/>
                </a:solidFill>
              </a:rPr>
              <a:t>Ephratah</a:t>
            </a:r>
            <a:r>
              <a:rPr lang="en-US" sz="1100" dirty="0">
                <a:solidFill>
                  <a:schemeClr val="tx1"/>
                </a:solidFill>
              </a:rPr>
              <a:t>,</a:t>
            </a:r>
          </a:p>
          <a:p>
            <a:pPr algn="ctr"/>
            <a:r>
              <a:rPr lang="en-US" sz="1100" dirty="0">
                <a:solidFill>
                  <a:schemeClr val="tx1"/>
                </a:solidFill>
              </a:rPr>
              <a:t>though thou be little among the thousands of Judah,</a:t>
            </a:r>
          </a:p>
          <a:p>
            <a:pPr algn="ctr"/>
            <a:r>
              <a:rPr lang="en-US" sz="1100" dirty="0">
                <a:solidFill>
                  <a:schemeClr val="tx1"/>
                </a:solidFill>
              </a:rPr>
              <a:t>yet out of thee shall he come forth unto me that is to be ruler in Israel; Micah 5:2</a:t>
            </a:r>
          </a:p>
          <a:p>
            <a:pPr algn="ctr"/>
            <a:endParaRPr lang="pt-BR" sz="1100" dirty="0">
              <a:solidFill>
                <a:schemeClr val="tx1"/>
              </a:solidFill>
            </a:endParaRPr>
          </a:p>
          <a:p>
            <a:pPr algn="ctr"/>
            <a:r>
              <a:rPr lang="en-US" sz="1100" dirty="0">
                <a:solidFill>
                  <a:schemeClr val="tx1"/>
                </a:solidFill>
              </a:rPr>
              <a:t>Behold, a virgin shall conceive, and bear a son, and shall call his name Immanuel. Isaiah 7:14</a:t>
            </a:r>
          </a:p>
          <a:p>
            <a:pPr algn="ctr"/>
            <a:endParaRPr lang="en-GB" sz="1100" dirty="0">
              <a:solidFill>
                <a:schemeClr val="tx1"/>
              </a:solidFill>
            </a:endParaRPr>
          </a:p>
        </p:txBody>
      </p:sp>
      <p:sp>
        <p:nvSpPr>
          <p:cNvPr id="7" name="Speech Bubble: Rectangle 6">
            <a:extLst>
              <a:ext uri="{FF2B5EF4-FFF2-40B4-BE49-F238E27FC236}">
                <a16:creationId xmlns:a16="http://schemas.microsoft.com/office/drawing/2014/main" id="{F39BF47F-38A7-807C-5162-8B2DECA199A0}"/>
              </a:ext>
            </a:extLst>
          </p:cNvPr>
          <p:cNvSpPr/>
          <p:nvPr/>
        </p:nvSpPr>
        <p:spPr>
          <a:xfrm>
            <a:off x="2282473" y="486196"/>
            <a:ext cx="2425696" cy="2523066"/>
          </a:xfrm>
          <a:prstGeom prst="wedgeRectCallout">
            <a:avLst>
              <a:gd name="adj1" fmla="val 33172"/>
              <a:gd name="adj2" fmla="val 84059"/>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Death of Christ</a:t>
            </a:r>
          </a:p>
          <a:p>
            <a:pPr algn="ctr"/>
            <a:endParaRPr lang="en-US" sz="1100" dirty="0">
              <a:solidFill>
                <a:schemeClr val="tx1"/>
              </a:solidFill>
            </a:endParaRPr>
          </a:p>
          <a:p>
            <a:pPr algn="ctr"/>
            <a:r>
              <a:rPr lang="en-US" sz="1100" dirty="0">
                <a:solidFill>
                  <a:schemeClr val="tx1"/>
                </a:solidFill>
              </a:rPr>
              <a:t>And after threescore and two weeks shall Messiah be cut off, but not for himself: </a:t>
            </a:r>
          </a:p>
          <a:p>
            <a:pPr algn="ctr"/>
            <a:r>
              <a:rPr lang="en-US" sz="1100" dirty="0">
                <a:solidFill>
                  <a:schemeClr val="tx1"/>
                </a:solidFill>
              </a:rPr>
              <a:t>Daniel 9:26</a:t>
            </a:r>
          </a:p>
          <a:p>
            <a:pPr algn="ctr"/>
            <a:endParaRPr lang="en-US" sz="1100" dirty="0">
              <a:solidFill>
                <a:schemeClr val="tx1"/>
              </a:solidFill>
            </a:endParaRPr>
          </a:p>
          <a:p>
            <a:pPr algn="ctr"/>
            <a:r>
              <a:rPr lang="en-US" sz="1100" dirty="0">
                <a:solidFill>
                  <a:schemeClr val="tx1"/>
                </a:solidFill>
              </a:rPr>
              <a:t>And he made his grave with the wicked, and with the rich in his death; because he had done no violence, neither was any deceit in his mouth. </a:t>
            </a:r>
          </a:p>
          <a:p>
            <a:pPr algn="ctr"/>
            <a:r>
              <a:rPr lang="en-US" sz="1100" dirty="0">
                <a:solidFill>
                  <a:schemeClr val="tx1"/>
                </a:solidFill>
              </a:rPr>
              <a:t>Isaiah 53:9</a:t>
            </a:r>
          </a:p>
          <a:p>
            <a:pPr algn="ctr"/>
            <a:endParaRPr lang="en-US" sz="1100" dirty="0">
              <a:solidFill>
                <a:schemeClr val="tx1"/>
              </a:solidFill>
            </a:endParaRPr>
          </a:p>
        </p:txBody>
      </p:sp>
      <p:pic>
        <p:nvPicPr>
          <p:cNvPr id="3074" name="Picture 2" descr="Prophet - Hair Cartoon - CleanPNG / KissPNG">
            <a:extLst>
              <a:ext uri="{FF2B5EF4-FFF2-40B4-BE49-F238E27FC236}">
                <a16:creationId xmlns:a16="http://schemas.microsoft.com/office/drawing/2014/main" id="{DD78ABC8-4CA7-7266-D726-A7F195E29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35465"/>
            <a:ext cx="1109133" cy="13554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692883C-7F18-F6D0-154B-817740F97BA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2500" y="4690532"/>
            <a:ext cx="994833" cy="981627"/>
          </a:xfrm>
          <a:prstGeom prst="rect">
            <a:avLst/>
          </a:prstGeom>
        </p:spPr>
      </p:pic>
      <p:pic>
        <p:nvPicPr>
          <p:cNvPr id="11" name="Picture 10">
            <a:extLst>
              <a:ext uri="{FF2B5EF4-FFF2-40B4-BE49-F238E27FC236}">
                <a16:creationId xmlns:a16="http://schemas.microsoft.com/office/drawing/2014/main" id="{70E53FC2-27F3-2E6C-AA67-145C8BF003B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1366" y="4690533"/>
            <a:ext cx="994833" cy="981627"/>
          </a:xfrm>
          <a:prstGeom prst="rect">
            <a:avLst/>
          </a:prstGeom>
        </p:spPr>
      </p:pic>
      <p:pic>
        <p:nvPicPr>
          <p:cNvPr id="12" name="Picture 11">
            <a:extLst>
              <a:ext uri="{FF2B5EF4-FFF2-40B4-BE49-F238E27FC236}">
                <a16:creationId xmlns:a16="http://schemas.microsoft.com/office/drawing/2014/main" id="{5147019D-5159-1F3F-616E-5B8F91E8C45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0232" y="4690533"/>
            <a:ext cx="994833" cy="981627"/>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2" name="TextBox 1">
            <a:extLst>
              <a:ext uri="{FF2B5EF4-FFF2-40B4-BE49-F238E27FC236}">
                <a16:creationId xmlns:a16="http://schemas.microsoft.com/office/drawing/2014/main" id="{EF60D6D3-0019-B48F-51B9-16C495FC1F6E}"/>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3" name="TextBox 2">
            <a:extLst>
              <a:ext uri="{FF2B5EF4-FFF2-40B4-BE49-F238E27FC236}">
                <a16:creationId xmlns:a16="http://schemas.microsoft.com/office/drawing/2014/main" id="{810567A5-CC84-9508-7A2C-B166D93B0EED}"/>
              </a:ext>
            </a:extLst>
          </p:cNvPr>
          <p:cNvSpPr txBox="1"/>
          <p:nvPr/>
        </p:nvSpPr>
        <p:spPr>
          <a:xfrm>
            <a:off x="3852333" y="6151846"/>
            <a:ext cx="3817999"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Grace</a:t>
            </a:r>
            <a:endParaRPr lang="en-GB" dirty="0">
              <a:solidFill>
                <a:schemeClr val="bg1"/>
              </a:solidFill>
            </a:endParaRPr>
          </a:p>
        </p:txBody>
      </p:sp>
      <p:sp>
        <p:nvSpPr>
          <p:cNvPr id="4" name="TextBox 3">
            <a:extLst>
              <a:ext uri="{FF2B5EF4-FFF2-40B4-BE49-F238E27FC236}">
                <a16:creationId xmlns:a16="http://schemas.microsoft.com/office/drawing/2014/main" id="{C325C285-277A-DDAD-A928-5ED8DD5A674F}"/>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
        <p:nvSpPr>
          <p:cNvPr id="15" name="Isosceles Triangle 14">
            <a:extLst>
              <a:ext uri="{FF2B5EF4-FFF2-40B4-BE49-F238E27FC236}">
                <a16:creationId xmlns:a16="http://schemas.microsoft.com/office/drawing/2014/main" id="{45D831F2-2B90-F1FE-193B-25C0B1370875}"/>
              </a:ext>
            </a:extLst>
          </p:cNvPr>
          <p:cNvSpPr/>
          <p:nvPr/>
        </p:nvSpPr>
        <p:spPr>
          <a:xfrm rot="16200000">
            <a:off x="4399803" y="-551284"/>
            <a:ext cx="1107472" cy="8584123"/>
          </a:xfrm>
          <a:prstGeom prst="triangle">
            <a:avLst>
              <a:gd name="adj" fmla="val 48734"/>
            </a:avLst>
          </a:prstGeom>
          <a:solidFill>
            <a:srgbClr val="FFFF00">
              <a:alpha val="50196"/>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9148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6" name="Speech Bubble: Rectangle 5">
            <a:extLst>
              <a:ext uri="{FF2B5EF4-FFF2-40B4-BE49-F238E27FC236}">
                <a16:creationId xmlns:a16="http://schemas.microsoft.com/office/drawing/2014/main" id="{80331641-50C6-57A6-91EA-305A10941511}"/>
              </a:ext>
            </a:extLst>
          </p:cNvPr>
          <p:cNvSpPr/>
          <p:nvPr/>
        </p:nvSpPr>
        <p:spPr>
          <a:xfrm>
            <a:off x="17637" y="486196"/>
            <a:ext cx="2190046" cy="2523067"/>
          </a:xfrm>
          <a:prstGeom prst="wedgeRectCallout">
            <a:avLst>
              <a:gd name="adj1" fmla="val 32638"/>
              <a:gd name="adj2" fmla="val 7943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Birth of Christ</a:t>
            </a:r>
          </a:p>
          <a:p>
            <a:pPr algn="ctr"/>
            <a:endParaRPr lang="pt-BR" dirty="0">
              <a:solidFill>
                <a:schemeClr val="tx1"/>
              </a:solidFill>
            </a:endParaRPr>
          </a:p>
          <a:p>
            <a:pPr algn="ctr"/>
            <a:r>
              <a:rPr lang="en-US" sz="1100" dirty="0">
                <a:solidFill>
                  <a:schemeClr val="tx1"/>
                </a:solidFill>
              </a:rPr>
              <a:t>But thou, Bethlehem </a:t>
            </a:r>
            <a:r>
              <a:rPr lang="en-US" sz="1100" dirty="0" err="1">
                <a:solidFill>
                  <a:schemeClr val="tx1"/>
                </a:solidFill>
              </a:rPr>
              <a:t>Ephratah</a:t>
            </a:r>
            <a:r>
              <a:rPr lang="en-US" sz="1100" dirty="0">
                <a:solidFill>
                  <a:schemeClr val="tx1"/>
                </a:solidFill>
              </a:rPr>
              <a:t>,</a:t>
            </a:r>
          </a:p>
          <a:p>
            <a:pPr algn="ctr"/>
            <a:r>
              <a:rPr lang="en-US" sz="1100" dirty="0">
                <a:solidFill>
                  <a:schemeClr val="tx1"/>
                </a:solidFill>
              </a:rPr>
              <a:t>though thou be little among the thousands of Judah,</a:t>
            </a:r>
          </a:p>
          <a:p>
            <a:pPr algn="ctr"/>
            <a:r>
              <a:rPr lang="en-US" sz="1100" dirty="0">
                <a:solidFill>
                  <a:schemeClr val="tx1"/>
                </a:solidFill>
              </a:rPr>
              <a:t>yet out of thee shall he come forth unto me that is to be ruler in Israel; Micah 5:2</a:t>
            </a:r>
          </a:p>
          <a:p>
            <a:pPr algn="ctr"/>
            <a:endParaRPr lang="pt-BR" sz="1100" dirty="0">
              <a:solidFill>
                <a:schemeClr val="tx1"/>
              </a:solidFill>
            </a:endParaRPr>
          </a:p>
          <a:p>
            <a:pPr algn="ctr"/>
            <a:r>
              <a:rPr lang="en-US" sz="1100" dirty="0">
                <a:solidFill>
                  <a:schemeClr val="tx1"/>
                </a:solidFill>
              </a:rPr>
              <a:t>Behold, a virgin shall conceive, and bear a son, and shall call his name Immanuel. Isaiah 7:14</a:t>
            </a:r>
          </a:p>
          <a:p>
            <a:pPr algn="ctr"/>
            <a:endParaRPr lang="en-GB" sz="1100" dirty="0">
              <a:solidFill>
                <a:schemeClr val="tx1"/>
              </a:solidFill>
            </a:endParaRPr>
          </a:p>
        </p:txBody>
      </p:sp>
      <p:sp>
        <p:nvSpPr>
          <p:cNvPr id="7" name="Speech Bubble: Rectangle 6">
            <a:extLst>
              <a:ext uri="{FF2B5EF4-FFF2-40B4-BE49-F238E27FC236}">
                <a16:creationId xmlns:a16="http://schemas.microsoft.com/office/drawing/2014/main" id="{F39BF47F-38A7-807C-5162-8B2DECA199A0}"/>
              </a:ext>
            </a:extLst>
          </p:cNvPr>
          <p:cNvSpPr/>
          <p:nvPr/>
        </p:nvSpPr>
        <p:spPr>
          <a:xfrm>
            <a:off x="2282473" y="486196"/>
            <a:ext cx="2425696" cy="2523066"/>
          </a:xfrm>
          <a:prstGeom prst="wedgeRectCallout">
            <a:avLst>
              <a:gd name="adj1" fmla="val 33172"/>
              <a:gd name="adj2" fmla="val 84059"/>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Death of Christ</a:t>
            </a:r>
          </a:p>
          <a:p>
            <a:pPr algn="ctr"/>
            <a:endParaRPr lang="en-US" sz="1100" dirty="0">
              <a:solidFill>
                <a:schemeClr val="tx1"/>
              </a:solidFill>
            </a:endParaRPr>
          </a:p>
          <a:p>
            <a:pPr algn="ctr"/>
            <a:r>
              <a:rPr lang="en-US" sz="1100" dirty="0">
                <a:solidFill>
                  <a:schemeClr val="tx1"/>
                </a:solidFill>
              </a:rPr>
              <a:t>And after threescore and two weeks shall Messiah be cut off, but not for himself: </a:t>
            </a:r>
          </a:p>
          <a:p>
            <a:pPr algn="ctr"/>
            <a:r>
              <a:rPr lang="en-US" sz="1100" dirty="0">
                <a:solidFill>
                  <a:schemeClr val="tx1"/>
                </a:solidFill>
              </a:rPr>
              <a:t>Daniel 9:26</a:t>
            </a:r>
          </a:p>
          <a:p>
            <a:pPr algn="ctr"/>
            <a:endParaRPr lang="en-US" sz="1100" dirty="0">
              <a:solidFill>
                <a:schemeClr val="tx1"/>
              </a:solidFill>
            </a:endParaRPr>
          </a:p>
          <a:p>
            <a:pPr algn="ctr"/>
            <a:r>
              <a:rPr lang="en-US" sz="1100" dirty="0">
                <a:solidFill>
                  <a:schemeClr val="tx1"/>
                </a:solidFill>
              </a:rPr>
              <a:t>And he made his grave with the wicked, and with the rich in his death; because he had done no violence, neither was any deceit in his mouth. </a:t>
            </a:r>
          </a:p>
          <a:p>
            <a:pPr algn="ctr"/>
            <a:r>
              <a:rPr lang="en-US" sz="1100" dirty="0">
                <a:solidFill>
                  <a:schemeClr val="tx1"/>
                </a:solidFill>
              </a:rPr>
              <a:t>Isaiah 53:9</a:t>
            </a:r>
          </a:p>
          <a:p>
            <a:pPr algn="ctr"/>
            <a:endParaRPr lang="en-US" sz="1100" dirty="0">
              <a:solidFill>
                <a:schemeClr val="tx1"/>
              </a:solidFill>
            </a:endParaRPr>
          </a:p>
        </p:txBody>
      </p:sp>
      <p:pic>
        <p:nvPicPr>
          <p:cNvPr id="3074" name="Picture 2" descr="Prophet - Hair Cartoon - CleanPNG / KissPNG">
            <a:extLst>
              <a:ext uri="{FF2B5EF4-FFF2-40B4-BE49-F238E27FC236}">
                <a16:creationId xmlns:a16="http://schemas.microsoft.com/office/drawing/2014/main" id="{DD78ABC8-4CA7-7266-D726-A7F195E29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35465"/>
            <a:ext cx="1109133" cy="13554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692883C-7F18-F6D0-154B-817740F97BA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2500" y="4690532"/>
            <a:ext cx="994833" cy="981627"/>
          </a:xfrm>
          <a:prstGeom prst="rect">
            <a:avLst/>
          </a:prstGeom>
        </p:spPr>
      </p:pic>
      <p:pic>
        <p:nvPicPr>
          <p:cNvPr id="11" name="Picture 10">
            <a:extLst>
              <a:ext uri="{FF2B5EF4-FFF2-40B4-BE49-F238E27FC236}">
                <a16:creationId xmlns:a16="http://schemas.microsoft.com/office/drawing/2014/main" id="{70E53FC2-27F3-2E6C-AA67-145C8BF003B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1366" y="4690533"/>
            <a:ext cx="994833" cy="981627"/>
          </a:xfrm>
          <a:prstGeom prst="rect">
            <a:avLst/>
          </a:prstGeom>
        </p:spPr>
      </p:pic>
      <p:pic>
        <p:nvPicPr>
          <p:cNvPr id="12" name="Picture 11">
            <a:extLst>
              <a:ext uri="{FF2B5EF4-FFF2-40B4-BE49-F238E27FC236}">
                <a16:creationId xmlns:a16="http://schemas.microsoft.com/office/drawing/2014/main" id="{5147019D-5159-1F3F-616E-5B8F91E8C45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0232" y="4690533"/>
            <a:ext cx="994833" cy="981627"/>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8" name="Speech Bubble: Rectangle 7">
            <a:extLst>
              <a:ext uri="{FF2B5EF4-FFF2-40B4-BE49-F238E27FC236}">
                <a16:creationId xmlns:a16="http://schemas.microsoft.com/office/drawing/2014/main" id="{EE89771A-D558-F728-333E-CC88E6DA7BD2}"/>
              </a:ext>
            </a:extLst>
          </p:cNvPr>
          <p:cNvSpPr/>
          <p:nvPr/>
        </p:nvSpPr>
        <p:spPr>
          <a:xfrm>
            <a:off x="7018866" y="486196"/>
            <a:ext cx="2125133" cy="2485602"/>
          </a:xfrm>
          <a:prstGeom prst="wedgeRectCallout">
            <a:avLst>
              <a:gd name="adj1" fmla="val -16382"/>
              <a:gd name="adj2" fmla="val 8666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2nd coming of Christ</a:t>
            </a:r>
          </a:p>
          <a:p>
            <a:pPr algn="ctr"/>
            <a:endParaRPr lang="pt-BR" dirty="0">
              <a:solidFill>
                <a:schemeClr val="tx1"/>
              </a:solidFill>
            </a:endParaRPr>
          </a:p>
          <a:p>
            <a:pPr algn="ctr"/>
            <a:r>
              <a:rPr lang="en-US" sz="1200" dirty="0">
                <a:solidFill>
                  <a:schemeClr val="tx1"/>
                </a:solidFill>
              </a:rPr>
              <a:t> And his feet shall stand in that day upon the mount of Olives,</a:t>
            </a:r>
          </a:p>
          <a:p>
            <a:pPr algn="ctr"/>
            <a:r>
              <a:rPr lang="en-US" sz="1200" dirty="0">
                <a:solidFill>
                  <a:schemeClr val="tx1"/>
                </a:solidFill>
              </a:rPr>
              <a:t>which is before Jerusalem on the east.</a:t>
            </a:r>
          </a:p>
          <a:p>
            <a:pPr algn="ctr"/>
            <a:r>
              <a:rPr lang="en-US" sz="1200" dirty="0">
                <a:solidFill>
                  <a:schemeClr val="tx1"/>
                </a:solidFill>
              </a:rPr>
              <a:t>Zechariah 14:2-4</a:t>
            </a:r>
            <a:endParaRPr lang="en-GB" sz="1200" dirty="0">
              <a:solidFill>
                <a:schemeClr val="tx1"/>
              </a:solidFill>
            </a:endParaRPr>
          </a:p>
          <a:p>
            <a:pPr algn="ctr"/>
            <a:endParaRPr lang="en-GB" sz="1200" dirty="0">
              <a:solidFill>
                <a:schemeClr val="tx1"/>
              </a:solidFill>
            </a:endParaRPr>
          </a:p>
          <a:p>
            <a:pPr algn="ctr"/>
            <a:endParaRPr lang="en-GB" sz="1200" dirty="0">
              <a:solidFill>
                <a:schemeClr val="tx1"/>
              </a:solidFill>
            </a:endParaRPr>
          </a:p>
          <a:p>
            <a:pPr algn="ctr"/>
            <a:endParaRPr lang="en-GB" sz="1200" dirty="0">
              <a:solidFill>
                <a:schemeClr val="tx1"/>
              </a:solidFill>
            </a:endParaRPr>
          </a:p>
          <a:p>
            <a:pPr algn="ctr"/>
            <a:endParaRPr lang="en-GB" sz="1200" dirty="0">
              <a:solidFill>
                <a:schemeClr val="tx1"/>
              </a:solidFill>
            </a:endParaRPr>
          </a:p>
          <a:p>
            <a:pPr algn="ctr"/>
            <a:endParaRPr lang="en-US" sz="1200" dirty="0">
              <a:solidFill>
                <a:schemeClr val="tx1"/>
              </a:solidFill>
            </a:endParaRPr>
          </a:p>
        </p:txBody>
      </p:sp>
      <p:sp>
        <p:nvSpPr>
          <p:cNvPr id="17" name="Speech Bubble: Rectangle 16">
            <a:extLst>
              <a:ext uri="{FF2B5EF4-FFF2-40B4-BE49-F238E27FC236}">
                <a16:creationId xmlns:a16="http://schemas.microsoft.com/office/drawing/2014/main" id="{A3836E71-173D-9135-C264-060A88B1E483}"/>
              </a:ext>
            </a:extLst>
          </p:cNvPr>
          <p:cNvSpPr/>
          <p:nvPr/>
        </p:nvSpPr>
        <p:spPr>
          <a:xfrm>
            <a:off x="7018867" y="2032000"/>
            <a:ext cx="2125133" cy="977042"/>
          </a:xfrm>
          <a:prstGeom prst="wedgeRectCallout">
            <a:avLst>
              <a:gd name="adj1" fmla="val 1945"/>
              <a:gd name="adj2" fmla="val 197558"/>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The Kingdom</a:t>
            </a:r>
          </a:p>
          <a:p>
            <a:pPr algn="ctr"/>
            <a:r>
              <a:rPr lang="en-US" sz="1050" dirty="0">
                <a:solidFill>
                  <a:schemeClr val="tx1"/>
                </a:solidFill>
              </a:rPr>
              <a:t>Behold, a king shall reign in righteousness, and princes shall rule in judgment. </a:t>
            </a:r>
          </a:p>
          <a:p>
            <a:pPr algn="ctr"/>
            <a:r>
              <a:rPr lang="en-US" sz="1050" dirty="0">
                <a:solidFill>
                  <a:schemeClr val="tx1"/>
                </a:solidFill>
              </a:rPr>
              <a:t>Isaiah 32:1</a:t>
            </a:r>
            <a:endParaRPr lang="en-GB" sz="1050" dirty="0">
              <a:solidFill>
                <a:schemeClr val="tx1"/>
              </a:solidFill>
            </a:endParaRPr>
          </a:p>
        </p:txBody>
      </p:sp>
      <p:sp>
        <p:nvSpPr>
          <p:cNvPr id="2" name="TextBox 1">
            <a:extLst>
              <a:ext uri="{FF2B5EF4-FFF2-40B4-BE49-F238E27FC236}">
                <a16:creationId xmlns:a16="http://schemas.microsoft.com/office/drawing/2014/main" id="{EF60D6D3-0019-B48F-51B9-16C495FC1F6E}"/>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3" name="TextBox 2">
            <a:extLst>
              <a:ext uri="{FF2B5EF4-FFF2-40B4-BE49-F238E27FC236}">
                <a16:creationId xmlns:a16="http://schemas.microsoft.com/office/drawing/2014/main" id="{810567A5-CC84-9508-7A2C-B166D93B0EED}"/>
              </a:ext>
            </a:extLst>
          </p:cNvPr>
          <p:cNvSpPr txBox="1"/>
          <p:nvPr/>
        </p:nvSpPr>
        <p:spPr>
          <a:xfrm>
            <a:off x="3852333" y="6151846"/>
            <a:ext cx="3817999"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Grace</a:t>
            </a:r>
            <a:endParaRPr lang="en-GB" dirty="0">
              <a:solidFill>
                <a:schemeClr val="bg1"/>
              </a:solidFill>
            </a:endParaRPr>
          </a:p>
        </p:txBody>
      </p:sp>
      <p:sp>
        <p:nvSpPr>
          <p:cNvPr id="4" name="TextBox 3">
            <a:extLst>
              <a:ext uri="{FF2B5EF4-FFF2-40B4-BE49-F238E27FC236}">
                <a16:creationId xmlns:a16="http://schemas.microsoft.com/office/drawing/2014/main" id="{C325C285-277A-DDAD-A928-5ED8DD5A674F}"/>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
        <p:nvSpPr>
          <p:cNvPr id="15" name="Isosceles Triangle 14">
            <a:extLst>
              <a:ext uri="{FF2B5EF4-FFF2-40B4-BE49-F238E27FC236}">
                <a16:creationId xmlns:a16="http://schemas.microsoft.com/office/drawing/2014/main" id="{45D831F2-2B90-F1FE-193B-25C0B1370875}"/>
              </a:ext>
            </a:extLst>
          </p:cNvPr>
          <p:cNvSpPr/>
          <p:nvPr/>
        </p:nvSpPr>
        <p:spPr>
          <a:xfrm rot="16200000">
            <a:off x="4399803" y="-551284"/>
            <a:ext cx="1107472" cy="8584123"/>
          </a:xfrm>
          <a:prstGeom prst="triangle">
            <a:avLst>
              <a:gd name="adj" fmla="val 48734"/>
            </a:avLst>
          </a:prstGeom>
          <a:solidFill>
            <a:srgbClr val="FFFF00">
              <a:alpha val="50196"/>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8336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6" name="Speech Bubble: Rectangle 5">
            <a:extLst>
              <a:ext uri="{FF2B5EF4-FFF2-40B4-BE49-F238E27FC236}">
                <a16:creationId xmlns:a16="http://schemas.microsoft.com/office/drawing/2014/main" id="{80331641-50C6-57A6-91EA-305A10941511}"/>
              </a:ext>
            </a:extLst>
          </p:cNvPr>
          <p:cNvSpPr/>
          <p:nvPr/>
        </p:nvSpPr>
        <p:spPr>
          <a:xfrm>
            <a:off x="17637" y="486196"/>
            <a:ext cx="2190046" cy="2523067"/>
          </a:xfrm>
          <a:prstGeom prst="wedgeRectCallout">
            <a:avLst>
              <a:gd name="adj1" fmla="val 32638"/>
              <a:gd name="adj2" fmla="val 7943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Birth of Christ</a:t>
            </a:r>
          </a:p>
          <a:p>
            <a:pPr algn="ctr"/>
            <a:endParaRPr lang="pt-BR" dirty="0">
              <a:solidFill>
                <a:schemeClr val="tx1"/>
              </a:solidFill>
            </a:endParaRPr>
          </a:p>
          <a:p>
            <a:pPr algn="ctr"/>
            <a:r>
              <a:rPr lang="en-US" sz="1100" dirty="0">
                <a:solidFill>
                  <a:schemeClr val="tx1"/>
                </a:solidFill>
              </a:rPr>
              <a:t>But thou, Bethlehem </a:t>
            </a:r>
            <a:r>
              <a:rPr lang="en-US" sz="1100" dirty="0" err="1">
                <a:solidFill>
                  <a:schemeClr val="tx1"/>
                </a:solidFill>
              </a:rPr>
              <a:t>Ephratah</a:t>
            </a:r>
            <a:r>
              <a:rPr lang="en-US" sz="1100" dirty="0">
                <a:solidFill>
                  <a:schemeClr val="tx1"/>
                </a:solidFill>
              </a:rPr>
              <a:t>,</a:t>
            </a:r>
          </a:p>
          <a:p>
            <a:pPr algn="ctr"/>
            <a:r>
              <a:rPr lang="en-US" sz="1100" dirty="0">
                <a:solidFill>
                  <a:schemeClr val="tx1"/>
                </a:solidFill>
              </a:rPr>
              <a:t>though thou be little among the thousands of Judah,</a:t>
            </a:r>
          </a:p>
          <a:p>
            <a:pPr algn="ctr"/>
            <a:r>
              <a:rPr lang="en-US" sz="1100" dirty="0">
                <a:solidFill>
                  <a:schemeClr val="tx1"/>
                </a:solidFill>
              </a:rPr>
              <a:t>yet out of thee shall he come forth unto me that is to be ruler in Israel; Micah 5:2</a:t>
            </a:r>
          </a:p>
          <a:p>
            <a:pPr algn="ctr"/>
            <a:endParaRPr lang="pt-BR" sz="1100" dirty="0">
              <a:solidFill>
                <a:schemeClr val="tx1"/>
              </a:solidFill>
            </a:endParaRPr>
          </a:p>
          <a:p>
            <a:pPr algn="ctr"/>
            <a:r>
              <a:rPr lang="en-US" sz="1100" dirty="0">
                <a:solidFill>
                  <a:schemeClr val="tx1"/>
                </a:solidFill>
              </a:rPr>
              <a:t>Behold, a virgin shall conceive, and bear a son, and shall call his name Immanuel. Isaiah 7:14</a:t>
            </a:r>
          </a:p>
          <a:p>
            <a:pPr algn="ctr"/>
            <a:endParaRPr lang="en-GB" sz="1100" dirty="0">
              <a:solidFill>
                <a:schemeClr val="tx1"/>
              </a:solidFill>
            </a:endParaRPr>
          </a:p>
        </p:txBody>
      </p:sp>
      <p:sp>
        <p:nvSpPr>
          <p:cNvPr id="7" name="Speech Bubble: Rectangle 6">
            <a:extLst>
              <a:ext uri="{FF2B5EF4-FFF2-40B4-BE49-F238E27FC236}">
                <a16:creationId xmlns:a16="http://schemas.microsoft.com/office/drawing/2014/main" id="{F39BF47F-38A7-807C-5162-8B2DECA199A0}"/>
              </a:ext>
            </a:extLst>
          </p:cNvPr>
          <p:cNvSpPr/>
          <p:nvPr/>
        </p:nvSpPr>
        <p:spPr>
          <a:xfrm>
            <a:off x="2282473" y="486196"/>
            <a:ext cx="2425696" cy="2523066"/>
          </a:xfrm>
          <a:prstGeom prst="wedgeRectCallout">
            <a:avLst>
              <a:gd name="adj1" fmla="val 33172"/>
              <a:gd name="adj2" fmla="val 84059"/>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Death of Christ</a:t>
            </a:r>
          </a:p>
          <a:p>
            <a:pPr algn="ctr"/>
            <a:endParaRPr lang="en-US" sz="1100" dirty="0">
              <a:solidFill>
                <a:schemeClr val="tx1"/>
              </a:solidFill>
            </a:endParaRPr>
          </a:p>
          <a:p>
            <a:pPr algn="ctr"/>
            <a:r>
              <a:rPr lang="en-US" sz="1100" dirty="0">
                <a:solidFill>
                  <a:schemeClr val="tx1"/>
                </a:solidFill>
              </a:rPr>
              <a:t>And after threescore and two weeks shall Messiah be cut off, but not for himself: </a:t>
            </a:r>
          </a:p>
          <a:p>
            <a:pPr algn="ctr"/>
            <a:r>
              <a:rPr lang="en-US" sz="1100" dirty="0">
                <a:solidFill>
                  <a:schemeClr val="tx1"/>
                </a:solidFill>
              </a:rPr>
              <a:t>Daniel 9:26</a:t>
            </a:r>
          </a:p>
          <a:p>
            <a:pPr algn="ctr"/>
            <a:endParaRPr lang="en-US" sz="1100" dirty="0">
              <a:solidFill>
                <a:schemeClr val="tx1"/>
              </a:solidFill>
            </a:endParaRPr>
          </a:p>
          <a:p>
            <a:pPr algn="ctr"/>
            <a:r>
              <a:rPr lang="en-US" sz="1100" dirty="0">
                <a:solidFill>
                  <a:schemeClr val="tx1"/>
                </a:solidFill>
              </a:rPr>
              <a:t>And he made his grave with the wicked, and with the rich in his death; because he had done no violence, neither was any deceit in his mouth. </a:t>
            </a:r>
          </a:p>
          <a:p>
            <a:pPr algn="ctr"/>
            <a:r>
              <a:rPr lang="en-US" sz="1100" dirty="0">
                <a:solidFill>
                  <a:schemeClr val="tx1"/>
                </a:solidFill>
              </a:rPr>
              <a:t>Isaiah 53:9</a:t>
            </a:r>
          </a:p>
          <a:p>
            <a:pPr algn="ctr"/>
            <a:endParaRPr lang="en-US" sz="1100" dirty="0">
              <a:solidFill>
                <a:schemeClr val="tx1"/>
              </a:solidFill>
            </a:endParaRPr>
          </a:p>
        </p:txBody>
      </p:sp>
      <p:pic>
        <p:nvPicPr>
          <p:cNvPr id="3074" name="Picture 2" descr="Prophet - Hair Cartoon - CleanPNG / KissPNG">
            <a:extLst>
              <a:ext uri="{FF2B5EF4-FFF2-40B4-BE49-F238E27FC236}">
                <a16:creationId xmlns:a16="http://schemas.microsoft.com/office/drawing/2014/main" id="{DD78ABC8-4CA7-7266-D726-A7F195E29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35465"/>
            <a:ext cx="1109133" cy="13554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692883C-7F18-F6D0-154B-817740F97BA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2500" y="4690532"/>
            <a:ext cx="994833" cy="981627"/>
          </a:xfrm>
          <a:prstGeom prst="rect">
            <a:avLst/>
          </a:prstGeom>
        </p:spPr>
      </p:pic>
      <p:pic>
        <p:nvPicPr>
          <p:cNvPr id="11" name="Picture 10">
            <a:extLst>
              <a:ext uri="{FF2B5EF4-FFF2-40B4-BE49-F238E27FC236}">
                <a16:creationId xmlns:a16="http://schemas.microsoft.com/office/drawing/2014/main" id="{70E53FC2-27F3-2E6C-AA67-145C8BF003B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1366" y="4690533"/>
            <a:ext cx="994833" cy="981627"/>
          </a:xfrm>
          <a:prstGeom prst="rect">
            <a:avLst/>
          </a:prstGeom>
        </p:spPr>
      </p:pic>
      <p:pic>
        <p:nvPicPr>
          <p:cNvPr id="12" name="Picture 11">
            <a:extLst>
              <a:ext uri="{FF2B5EF4-FFF2-40B4-BE49-F238E27FC236}">
                <a16:creationId xmlns:a16="http://schemas.microsoft.com/office/drawing/2014/main" id="{5147019D-5159-1F3F-616E-5B8F91E8C45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0232" y="4690533"/>
            <a:ext cx="994833" cy="981627"/>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8" name="Speech Bubble: Rectangle 7">
            <a:extLst>
              <a:ext uri="{FF2B5EF4-FFF2-40B4-BE49-F238E27FC236}">
                <a16:creationId xmlns:a16="http://schemas.microsoft.com/office/drawing/2014/main" id="{EE89771A-D558-F728-333E-CC88E6DA7BD2}"/>
              </a:ext>
            </a:extLst>
          </p:cNvPr>
          <p:cNvSpPr/>
          <p:nvPr/>
        </p:nvSpPr>
        <p:spPr>
          <a:xfrm>
            <a:off x="7018866" y="486196"/>
            <a:ext cx="2125133" cy="2485602"/>
          </a:xfrm>
          <a:prstGeom prst="wedgeRectCallout">
            <a:avLst>
              <a:gd name="adj1" fmla="val -16382"/>
              <a:gd name="adj2" fmla="val 8666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2nd coming of Christ</a:t>
            </a:r>
          </a:p>
          <a:p>
            <a:pPr algn="ctr"/>
            <a:endParaRPr lang="pt-BR" dirty="0">
              <a:solidFill>
                <a:schemeClr val="tx1"/>
              </a:solidFill>
            </a:endParaRPr>
          </a:p>
          <a:p>
            <a:pPr algn="ctr"/>
            <a:r>
              <a:rPr lang="en-US" sz="1200" dirty="0">
                <a:solidFill>
                  <a:schemeClr val="tx1"/>
                </a:solidFill>
              </a:rPr>
              <a:t> And his feet shall stand in that day upon the mount of Olives,</a:t>
            </a:r>
          </a:p>
          <a:p>
            <a:pPr algn="ctr"/>
            <a:r>
              <a:rPr lang="en-US" sz="1200" dirty="0">
                <a:solidFill>
                  <a:schemeClr val="tx1"/>
                </a:solidFill>
              </a:rPr>
              <a:t>which is before Jerusalem on the east.</a:t>
            </a:r>
          </a:p>
          <a:p>
            <a:pPr algn="ctr"/>
            <a:r>
              <a:rPr lang="en-US" sz="1200" dirty="0">
                <a:solidFill>
                  <a:schemeClr val="tx1"/>
                </a:solidFill>
              </a:rPr>
              <a:t>Zechariah 14:2-4</a:t>
            </a:r>
            <a:endParaRPr lang="en-GB" sz="1200" dirty="0">
              <a:solidFill>
                <a:schemeClr val="tx1"/>
              </a:solidFill>
            </a:endParaRPr>
          </a:p>
          <a:p>
            <a:pPr algn="ctr"/>
            <a:endParaRPr lang="en-GB" sz="1200" dirty="0">
              <a:solidFill>
                <a:schemeClr val="tx1"/>
              </a:solidFill>
            </a:endParaRPr>
          </a:p>
          <a:p>
            <a:pPr algn="ctr"/>
            <a:endParaRPr lang="en-GB" sz="1200" dirty="0">
              <a:solidFill>
                <a:schemeClr val="tx1"/>
              </a:solidFill>
            </a:endParaRPr>
          </a:p>
          <a:p>
            <a:pPr algn="ctr"/>
            <a:endParaRPr lang="en-GB" sz="1200" dirty="0">
              <a:solidFill>
                <a:schemeClr val="tx1"/>
              </a:solidFill>
            </a:endParaRPr>
          </a:p>
          <a:p>
            <a:pPr algn="ctr"/>
            <a:endParaRPr lang="en-GB" sz="1200" dirty="0">
              <a:solidFill>
                <a:schemeClr val="tx1"/>
              </a:solidFill>
            </a:endParaRPr>
          </a:p>
          <a:p>
            <a:pPr algn="ctr"/>
            <a:endParaRPr lang="en-US" sz="1200" dirty="0">
              <a:solidFill>
                <a:schemeClr val="tx1"/>
              </a:solidFill>
            </a:endParaRPr>
          </a:p>
        </p:txBody>
      </p:sp>
      <p:sp>
        <p:nvSpPr>
          <p:cNvPr id="17" name="Speech Bubble: Rectangle 16">
            <a:extLst>
              <a:ext uri="{FF2B5EF4-FFF2-40B4-BE49-F238E27FC236}">
                <a16:creationId xmlns:a16="http://schemas.microsoft.com/office/drawing/2014/main" id="{A3836E71-173D-9135-C264-060A88B1E483}"/>
              </a:ext>
            </a:extLst>
          </p:cNvPr>
          <p:cNvSpPr/>
          <p:nvPr/>
        </p:nvSpPr>
        <p:spPr>
          <a:xfrm>
            <a:off x="7018867" y="2032000"/>
            <a:ext cx="2125133" cy="977042"/>
          </a:xfrm>
          <a:prstGeom prst="wedgeRectCallout">
            <a:avLst>
              <a:gd name="adj1" fmla="val 1945"/>
              <a:gd name="adj2" fmla="val 197558"/>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The Kingdom</a:t>
            </a:r>
          </a:p>
          <a:p>
            <a:pPr algn="ctr"/>
            <a:r>
              <a:rPr lang="en-US" sz="1050" dirty="0">
                <a:solidFill>
                  <a:schemeClr val="tx1"/>
                </a:solidFill>
              </a:rPr>
              <a:t>Behold, a king shall reign in righteousness, and princes shall rule in judgment. </a:t>
            </a:r>
          </a:p>
          <a:p>
            <a:pPr algn="ctr"/>
            <a:r>
              <a:rPr lang="en-US" sz="1050" dirty="0">
                <a:solidFill>
                  <a:schemeClr val="tx1"/>
                </a:solidFill>
              </a:rPr>
              <a:t>Isaiah 32:1</a:t>
            </a:r>
            <a:endParaRPr lang="en-GB" sz="1050" dirty="0">
              <a:solidFill>
                <a:schemeClr val="tx1"/>
              </a:solidFill>
            </a:endParaRPr>
          </a:p>
        </p:txBody>
      </p:sp>
      <p:sp>
        <p:nvSpPr>
          <p:cNvPr id="2" name="TextBox 1">
            <a:extLst>
              <a:ext uri="{FF2B5EF4-FFF2-40B4-BE49-F238E27FC236}">
                <a16:creationId xmlns:a16="http://schemas.microsoft.com/office/drawing/2014/main" id="{EF60D6D3-0019-B48F-51B9-16C495FC1F6E}"/>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3" name="TextBox 2">
            <a:extLst>
              <a:ext uri="{FF2B5EF4-FFF2-40B4-BE49-F238E27FC236}">
                <a16:creationId xmlns:a16="http://schemas.microsoft.com/office/drawing/2014/main" id="{810567A5-CC84-9508-7A2C-B166D93B0EED}"/>
              </a:ext>
            </a:extLst>
          </p:cNvPr>
          <p:cNvSpPr txBox="1"/>
          <p:nvPr/>
        </p:nvSpPr>
        <p:spPr>
          <a:xfrm>
            <a:off x="3852333" y="6151846"/>
            <a:ext cx="3817999"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Grace</a:t>
            </a:r>
            <a:endParaRPr lang="en-GB" dirty="0">
              <a:solidFill>
                <a:schemeClr val="bg1"/>
              </a:solidFill>
            </a:endParaRPr>
          </a:p>
        </p:txBody>
      </p:sp>
      <p:sp>
        <p:nvSpPr>
          <p:cNvPr id="4" name="TextBox 3">
            <a:extLst>
              <a:ext uri="{FF2B5EF4-FFF2-40B4-BE49-F238E27FC236}">
                <a16:creationId xmlns:a16="http://schemas.microsoft.com/office/drawing/2014/main" id="{C325C285-277A-DDAD-A928-5ED8DD5A674F}"/>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
        <p:nvSpPr>
          <p:cNvPr id="15" name="Isosceles Triangle 14">
            <a:extLst>
              <a:ext uri="{FF2B5EF4-FFF2-40B4-BE49-F238E27FC236}">
                <a16:creationId xmlns:a16="http://schemas.microsoft.com/office/drawing/2014/main" id="{45D831F2-2B90-F1FE-193B-25C0B1370875}"/>
              </a:ext>
            </a:extLst>
          </p:cNvPr>
          <p:cNvSpPr/>
          <p:nvPr/>
        </p:nvSpPr>
        <p:spPr>
          <a:xfrm rot="16200000">
            <a:off x="4399803" y="-551284"/>
            <a:ext cx="1107472" cy="8584123"/>
          </a:xfrm>
          <a:prstGeom prst="triangle">
            <a:avLst>
              <a:gd name="adj" fmla="val 48734"/>
            </a:avLst>
          </a:prstGeom>
          <a:solidFill>
            <a:srgbClr val="FFFF00">
              <a:alpha val="50196"/>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Arrow: Bent 8">
            <a:extLst>
              <a:ext uri="{FF2B5EF4-FFF2-40B4-BE49-F238E27FC236}">
                <a16:creationId xmlns:a16="http://schemas.microsoft.com/office/drawing/2014/main" id="{C69742D9-8448-7D63-8D4E-56A2017C38E1}"/>
              </a:ext>
            </a:extLst>
          </p:cNvPr>
          <p:cNvSpPr/>
          <p:nvPr/>
        </p:nvSpPr>
        <p:spPr>
          <a:xfrm rot="5400000">
            <a:off x="3004507" y="1358577"/>
            <a:ext cx="981627" cy="5402273"/>
          </a:xfrm>
          <a:prstGeom prst="bentArrow">
            <a:avLst>
              <a:gd name="adj1" fmla="val 37938"/>
              <a:gd name="adj2" fmla="val 25000"/>
              <a:gd name="adj3" fmla="val 25000"/>
              <a:gd name="adj4" fmla="val 4375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tx1"/>
              </a:solidFill>
            </a:endParaRPr>
          </a:p>
        </p:txBody>
      </p:sp>
      <p:sp>
        <p:nvSpPr>
          <p:cNvPr id="13" name="TextBox 12">
            <a:extLst>
              <a:ext uri="{FF2B5EF4-FFF2-40B4-BE49-F238E27FC236}">
                <a16:creationId xmlns:a16="http://schemas.microsoft.com/office/drawing/2014/main" id="{873237F3-07C0-FA81-57DC-41A0AB0B1242}"/>
              </a:ext>
            </a:extLst>
          </p:cNvPr>
          <p:cNvSpPr txBox="1"/>
          <p:nvPr/>
        </p:nvSpPr>
        <p:spPr>
          <a:xfrm>
            <a:off x="925774" y="3568899"/>
            <a:ext cx="3277757" cy="369332"/>
          </a:xfrm>
          <a:prstGeom prst="rect">
            <a:avLst/>
          </a:prstGeom>
          <a:noFill/>
        </p:spPr>
        <p:txBody>
          <a:bodyPr wrap="none" rtlCol="0">
            <a:spAutoFit/>
          </a:bodyPr>
          <a:lstStyle/>
          <a:p>
            <a:r>
              <a:rPr lang="en-US" dirty="0"/>
              <a:t>They couldn’t see the church age</a:t>
            </a:r>
            <a:endParaRPr lang="en-GB" dirty="0"/>
          </a:p>
        </p:txBody>
      </p:sp>
    </p:spTree>
    <p:extLst>
      <p:ext uri="{BB962C8B-B14F-4D97-AF65-F5344CB8AC3E}">
        <p14:creationId xmlns:p14="http://schemas.microsoft.com/office/powerpoint/2010/main" val="1622043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EA863C-5789-3C37-4202-7320C2408B2C}"/>
              </a:ext>
            </a:extLst>
          </p:cNvPr>
          <p:cNvGrpSpPr/>
          <p:nvPr/>
        </p:nvGrpSpPr>
        <p:grpSpPr>
          <a:xfrm>
            <a:off x="0" y="3369225"/>
            <a:ext cx="6659032" cy="2642616"/>
            <a:chOff x="0" y="3369225"/>
            <a:chExt cx="6659032" cy="2642616"/>
          </a:xfrm>
        </p:grpSpPr>
        <p:pic>
          <p:nvPicPr>
            <p:cNvPr id="3" name="Picture 2">
              <a:extLst>
                <a:ext uri="{FF2B5EF4-FFF2-40B4-BE49-F238E27FC236}">
                  <a16:creationId xmlns:a16="http://schemas.microsoft.com/office/drawing/2014/main" id="{6F5205CF-149B-4AAA-18BB-E57BE19C12AF}"/>
                </a:ext>
              </a:extLst>
            </p:cNvPr>
            <p:cNvPicPr>
              <a:picLocks noChangeAspect="1"/>
            </p:cNvPicPr>
            <p:nvPr/>
          </p:nvPicPr>
          <p:blipFill rotWithShape="1">
            <a:blip r:embed="rId2">
              <a:extLst>
                <a:ext uri="{28A0092B-C50C-407E-A947-70E740481C1C}">
                  <a14:useLocalDpi xmlns:a14="http://schemas.microsoft.com/office/drawing/2010/main" val="0"/>
                </a:ext>
              </a:extLst>
            </a:blip>
            <a:srcRect l="54352"/>
            <a:stretch/>
          </p:blipFill>
          <p:spPr>
            <a:xfrm>
              <a:off x="2484965" y="3369225"/>
              <a:ext cx="4174067" cy="2642616"/>
            </a:xfrm>
            <a:prstGeom prst="rect">
              <a:avLst/>
            </a:prstGeom>
          </p:spPr>
        </p:pic>
        <p:pic>
          <p:nvPicPr>
            <p:cNvPr id="4" name="Picture 3">
              <a:extLst>
                <a:ext uri="{FF2B5EF4-FFF2-40B4-BE49-F238E27FC236}">
                  <a16:creationId xmlns:a16="http://schemas.microsoft.com/office/drawing/2014/main" id="{39E12B96-A582-5922-FDBD-2106A225DB74}"/>
                </a:ext>
              </a:extLst>
            </p:cNvPr>
            <p:cNvPicPr>
              <a:picLocks noChangeAspect="1"/>
            </p:cNvPicPr>
            <p:nvPr/>
          </p:nvPicPr>
          <p:blipFill rotWithShape="1">
            <a:blip r:embed="rId2">
              <a:extLst>
                <a:ext uri="{28A0092B-C50C-407E-A947-70E740481C1C}">
                  <a14:useLocalDpi xmlns:a14="http://schemas.microsoft.com/office/drawing/2010/main" val="0"/>
                </a:ext>
              </a:extLst>
            </a:blip>
            <a:srcRect r="48056"/>
            <a:stretch/>
          </p:blipFill>
          <p:spPr>
            <a:xfrm>
              <a:off x="0" y="3369225"/>
              <a:ext cx="4749800" cy="2642616"/>
            </a:xfrm>
            <a:prstGeom prst="rect">
              <a:avLst/>
            </a:prstGeom>
          </p:spPr>
        </p:pic>
      </p:grpSp>
      <p:pic>
        <p:nvPicPr>
          <p:cNvPr id="3074" name="Picture 2" descr="Prophet - Hair Cartoon - CleanPNG / KissPNG">
            <a:extLst>
              <a:ext uri="{FF2B5EF4-FFF2-40B4-BE49-F238E27FC236}">
                <a16:creationId xmlns:a16="http://schemas.microsoft.com/office/drawing/2014/main" id="{DD78ABC8-4CA7-7266-D726-A7F195E29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35465"/>
            <a:ext cx="1109133" cy="13554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11" name="Speech Bubble: Rectangle 10">
            <a:extLst>
              <a:ext uri="{FF2B5EF4-FFF2-40B4-BE49-F238E27FC236}">
                <a16:creationId xmlns:a16="http://schemas.microsoft.com/office/drawing/2014/main" id="{D3AF9F63-92F1-F53C-54A0-E5743F02B9EF}"/>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12" name="Speech Bubble: Rectangle 11">
            <a:extLst>
              <a:ext uri="{FF2B5EF4-FFF2-40B4-BE49-F238E27FC236}">
                <a16:creationId xmlns:a16="http://schemas.microsoft.com/office/drawing/2014/main" id="{720B09AB-7A26-3E23-4F44-7127323F5C58}"/>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sp>
        <p:nvSpPr>
          <p:cNvPr id="13" name="Speech Bubble: Rectangle 12">
            <a:extLst>
              <a:ext uri="{FF2B5EF4-FFF2-40B4-BE49-F238E27FC236}">
                <a16:creationId xmlns:a16="http://schemas.microsoft.com/office/drawing/2014/main" id="{E3024C69-FA04-8F20-9AB5-6CE2413FCF92}"/>
              </a:ext>
            </a:extLst>
          </p:cNvPr>
          <p:cNvSpPr/>
          <p:nvPr/>
        </p:nvSpPr>
        <p:spPr>
          <a:xfrm>
            <a:off x="4782959" y="490039"/>
            <a:ext cx="2125133" cy="2485602"/>
          </a:xfrm>
          <a:prstGeom prst="wedgeRectCallout">
            <a:avLst>
              <a:gd name="adj1" fmla="val -28334"/>
              <a:gd name="adj2" fmla="val 870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15" name="Speech Bubble: Rectangle 14">
            <a:extLst>
              <a:ext uri="{FF2B5EF4-FFF2-40B4-BE49-F238E27FC236}">
                <a16:creationId xmlns:a16="http://schemas.microsoft.com/office/drawing/2014/main" id="{B74A7977-B7E7-B9E7-819F-A3AD23665C24}"/>
              </a:ext>
            </a:extLst>
          </p:cNvPr>
          <p:cNvSpPr/>
          <p:nvPr/>
        </p:nvSpPr>
        <p:spPr>
          <a:xfrm>
            <a:off x="4782960" y="1848371"/>
            <a:ext cx="2125133" cy="1164487"/>
          </a:xfrm>
          <a:prstGeom prst="wedgeRectCallout">
            <a:avLst>
              <a:gd name="adj1" fmla="val 1148"/>
              <a:gd name="adj2" fmla="val 1546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spTree>
    <p:extLst>
      <p:ext uri="{BB962C8B-B14F-4D97-AF65-F5344CB8AC3E}">
        <p14:creationId xmlns:p14="http://schemas.microsoft.com/office/powerpoint/2010/main" val="54824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4693593"/>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a:p>
            <a:r>
              <a:rPr lang="en-US" sz="1900" dirty="0">
                <a:solidFill>
                  <a:schemeClr val="bg1"/>
                </a:solidFill>
              </a:rPr>
              <a:t>​</a:t>
            </a:r>
            <a:r>
              <a:rPr lang="en-US" sz="1900" dirty="0">
                <a:solidFill>
                  <a:srgbClr val="FFFF00"/>
                </a:solidFill>
              </a:rPr>
              <a:t>The elders which are among you I exhort,</a:t>
            </a:r>
            <a:r>
              <a:rPr lang="en-US" sz="1900" dirty="0">
                <a:solidFill>
                  <a:schemeClr val="bg1"/>
                </a:solidFill>
              </a:rPr>
              <a:t> </a:t>
            </a:r>
          </a:p>
          <a:p>
            <a:endParaRPr lang="en-US" sz="1900" dirty="0">
              <a:solidFill>
                <a:schemeClr val="bg1"/>
              </a:solidFill>
            </a:endParaRPr>
          </a:p>
          <a:p>
            <a:pPr marL="1371600" lvl="2" indent="-457200">
              <a:buFont typeface="+mj-lt"/>
              <a:buAutoNum type="arabicPeriod"/>
            </a:pPr>
            <a:r>
              <a:rPr lang="en-US" sz="1900" dirty="0">
                <a:solidFill>
                  <a:schemeClr val="bg1"/>
                </a:solidFill>
              </a:rPr>
              <a:t>who am also an elder,</a:t>
            </a:r>
          </a:p>
          <a:p>
            <a:pPr marL="1371600" lvl="2" indent="-457200">
              <a:buFont typeface="+mj-lt"/>
              <a:buAutoNum type="arabicPeriod"/>
            </a:pPr>
            <a:r>
              <a:rPr lang="en-US" sz="1900" dirty="0">
                <a:solidFill>
                  <a:schemeClr val="bg1"/>
                </a:solidFill>
              </a:rPr>
              <a:t>and a witness of the sufferings of Christ, </a:t>
            </a:r>
          </a:p>
          <a:p>
            <a:pPr marL="1371600" lvl="2" indent="-457200">
              <a:buFont typeface="+mj-lt"/>
              <a:buAutoNum type="arabicPeriod"/>
            </a:pPr>
            <a:r>
              <a:rPr lang="en-US" sz="1900" dirty="0">
                <a:solidFill>
                  <a:schemeClr val="bg1"/>
                </a:solidFill>
              </a:rPr>
              <a:t>and also a partaker of the glory that shall be revealed:</a:t>
            </a:r>
          </a:p>
          <a:p>
            <a:pPr lvl="2"/>
            <a:endParaRPr lang="en-US" sz="1900" dirty="0">
              <a:solidFill>
                <a:schemeClr val="bg1"/>
              </a:solidFill>
            </a:endParaRPr>
          </a:p>
          <a:p>
            <a:r>
              <a:rPr lang="en-US" sz="2400" dirty="0">
                <a:solidFill>
                  <a:schemeClr val="bg1"/>
                </a:solidFill>
              </a:rPr>
              <a:t>Peter makes this appeal based upon three things: </a:t>
            </a:r>
          </a:p>
          <a:p>
            <a:endParaRPr lang="en-US" sz="1600" dirty="0">
              <a:solidFill>
                <a:schemeClr val="bg1"/>
              </a:solidFill>
            </a:endParaRPr>
          </a:p>
          <a:p>
            <a:pPr marL="342900" indent="-342900">
              <a:buAutoNum type="arabicParenBoth"/>
            </a:pPr>
            <a:r>
              <a:rPr lang="en-US" sz="1600" dirty="0">
                <a:solidFill>
                  <a:srgbClr val="FFFF00"/>
                </a:solidFill>
              </a:rPr>
              <a:t>Peter is a fellow elder. </a:t>
            </a:r>
            <a:endParaRPr lang="en-US" sz="1600" dirty="0">
              <a:solidFill>
                <a:schemeClr val="bg1"/>
              </a:solidFill>
            </a:endParaRPr>
          </a:p>
          <a:p>
            <a:pPr marL="342900" indent="-342900">
              <a:buAutoNum type="arabicParenBoth"/>
            </a:pPr>
            <a:endParaRPr lang="en-US" sz="1600" dirty="0">
              <a:solidFill>
                <a:schemeClr val="bg1"/>
              </a:solidFill>
            </a:endParaRPr>
          </a:p>
          <a:p>
            <a:r>
              <a:rPr lang="en-US" sz="1600" dirty="0">
                <a:solidFill>
                  <a:srgbClr val="FFFF00"/>
                </a:solidFill>
              </a:rPr>
              <a:t>(2) Peter is a witness of the sufferings of Christ. </a:t>
            </a:r>
          </a:p>
          <a:p>
            <a:endParaRPr lang="en-US" sz="1600" dirty="0">
              <a:solidFill>
                <a:schemeClr val="bg1"/>
              </a:solidFill>
            </a:endParaRPr>
          </a:p>
          <a:p>
            <a:r>
              <a:rPr lang="en-US" sz="1600" dirty="0">
                <a:solidFill>
                  <a:srgbClr val="FFFF00"/>
                </a:solidFill>
              </a:rPr>
              <a:t>(3) Peter is a partaker in the glory to be revealed. </a:t>
            </a:r>
          </a:p>
          <a:p>
            <a:pPr lvl="2"/>
            <a:endParaRPr lang="en-US" sz="1900" dirty="0">
              <a:solidFill>
                <a:schemeClr val="bg1"/>
              </a:solidFill>
            </a:endParaRPr>
          </a:p>
        </p:txBody>
      </p:sp>
    </p:spTree>
    <p:extLst>
      <p:ext uri="{BB962C8B-B14F-4D97-AF65-F5344CB8AC3E}">
        <p14:creationId xmlns:p14="http://schemas.microsoft.com/office/powerpoint/2010/main" val="644937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EA863C-5789-3C37-4202-7320C2408B2C}"/>
              </a:ext>
            </a:extLst>
          </p:cNvPr>
          <p:cNvGrpSpPr/>
          <p:nvPr/>
        </p:nvGrpSpPr>
        <p:grpSpPr>
          <a:xfrm>
            <a:off x="0" y="3369225"/>
            <a:ext cx="6659032" cy="2642616"/>
            <a:chOff x="0" y="3369225"/>
            <a:chExt cx="6659032" cy="2642616"/>
          </a:xfrm>
        </p:grpSpPr>
        <p:pic>
          <p:nvPicPr>
            <p:cNvPr id="3" name="Picture 2">
              <a:extLst>
                <a:ext uri="{FF2B5EF4-FFF2-40B4-BE49-F238E27FC236}">
                  <a16:creationId xmlns:a16="http://schemas.microsoft.com/office/drawing/2014/main" id="{6F5205CF-149B-4AAA-18BB-E57BE19C12AF}"/>
                </a:ext>
              </a:extLst>
            </p:cNvPr>
            <p:cNvPicPr>
              <a:picLocks noChangeAspect="1"/>
            </p:cNvPicPr>
            <p:nvPr/>
          </p:nvPicPr>
          <p:blipFill rotWithShape="1">
            <a:blip r:embed="rId2">
              <a:extLst>
                <a:ext uri="{28A0092B-C50C-407E-A947-70E740481C1C}">
                  <a14:useLocalDpi xmlns:a14="http://schemas.microsoft.com/office/drawing/2010/main" val="0"/>
                </a:ext>
              </a:extLst>
            </a:blip>
            <a:srcRect l="54352"/>
            <a:stretch/>
          </p:blipFill>
          <p:spPr>
            <a:xfrm>
              <a:off x="2484965" y="3369225"/>
              <a:ext cx="4174067" cy="2642616"/>
            </a:xfrm>
            <a:prstGeom prst="rect">
              <a:avLst/>
            </a:prstGeom>
          </p:spPr>
        </p:pic>
        <p:pic>
          <p:nvPicPr>
            <p:cNvPr id="4" name="Picture 3">
              <a:extLst>
                <a:ext uri="{FF2B5EF4-FFF2-40B4-BE49-F238E27FC236}">
                  <a16:creationId xmlns:a16="http://schemas.microsoft.com/office/drawing/2014/main" id="{39E12B96-A582-5922-FDBD-2106A225DB74}"/>
                </a:ext>
              </a:extLst>
            </p:cNvPr>
            <p:cNvPicPr>
              <a:picLocks noChangeAspect="1"/>
            </p:cNvPicPr>
            <p:nvPr/>
          </p:nvPicPr>
          <p:blipFill rotWithShape="1">
            <a:blip r:embed="rId2">
              <a:extLst>
                <a:ext uri="{28A0092B-C50C-407E-A947-70E740481C1C}">
                  <a14:useLocalDpi xmlns:a14="http://schemas.microsoft.com/office/drawing/2010/main" val="0"/>
                </a:ext>
              </a:extLst>
            </a:blip>
            <a:srcRect r="48056"/>
            <a:stretch/>
          </p:blipFill>
          <p:spPr>
            <a:xfrm>
              <a:off x="0" y="3369225"/>
              <a:ext cx="4749800" cy="2642616"/>
            </a:xfrm>
            <a:prstGeom prst="rect">
              <a:avLst/>
            </a:prstGeom>
          </p:spPr>
        </p:pic>
      </p:grpSp>
      <p:sp>
        <p:nvSpPr>
          <p:cNvPr id="6" name="Speech Bubble: Rectangle 5">
            <a:extLst>
              <a:ext uri="{FF2B5EF4-FFF2-40B4-BE49-F238E27FC236}">
                <a16:creationId xmlns:a16="http://schemas.microsoft.com/office/drawing/2014/main" id="{80331641-50C6-57A6-91EA-305A10941511}"/>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pic>
        <p:nvPicPr>
          <p:cNvPr id="3074" name="Picture 2" descr="Prophet - Hair Cartoon - CleanPNG / KissPNG">
            <a:extLst>
              <a:ext uri="{FF2B5EF4-FFF2-40B4-BE49-F238E27FC236}">
                <a16:creationId xmlns:a16="http://schemas.microsoft.com/office/drawing/2014/main" id="{DD78ABC8-4CA7-7266-D726-A7F195E29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35465"/>
            <a:ext cx="1109133" cy="13554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17" name="Speech Bubble: Rectangle 16">
            <a:extLst>
              <a:ext uri="{FF2B5EF4-FFF2-40B4-BE49-F238E27FC236}">
                <a16:creationId xmlns:a16="http://schemas.microsoft.com/office/drawing/2014/main" id="{A3836E71-173D-9135-C264-060A88B1E483}"/>
              </a:ext>
            </a:extLst>
          </p:cNvPr>
          <p:cNvSpPr/>
          <p:nvPr/>
        </p:nvSpPr>
        <p:spPr>
          <a:xfrm>
            <a:off x="2269065" y="485976"/>
            <a:ext cx="2125133" cy="2523067"/>
          </a:xfrm>
          <a:prstGeom prst="wedgeRectCallout">
            <a:avLst>
              <a:gd name="adj1" fmla="val -56222"/>
              <a:gd name="adj2" fmla="val 8916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endParaRPr lang="pt-BR" dirty="0"/>
          </a:p>
          <a:p>
            <a:pPr algn="ctr"/>
            <a:r>
              <a:rPr lang="en-US" sz="1100" dirty="0"/>
              <a:t>Behold, a king shall reign in righteousness, and princes shall rule in judgment. </a:t>
            </a:r>
          </a:p>
          <a:p>
            <a:pPr algn="ctr"/>
            <a:r>
              <a:rPr lang="en-US" sz="1100" dirty="0"/>
              <a:t>Isaiah 32:1</a:t>
            </a:r>
          </a:p>
          <a:p>
            <a:pPr algn="ctr"/>
            <a:endParaRPr lang="en-US" sz="1050" dirty="0"/>
          </a:p>
          <a:p>
            <a:pPr algn="ctr"/>
            <a:endParaRPr lang="en-US" sz="1050" dirty="0"/>
          </a:p>
          <a:p>
            <a:pPr algn="ctr"/>
            <a:endParaRPr lang="en-US" sz="1050" dirty="0"/>
          </a:p>
          <a:p>
            <a:pPr algn="ctr"/>
            <a:endParaRPr lang="en-US" sz="1050" dirty="0"/>
          </a:p>
          <a:p>
            <a:pPr algn="ctr"/>
            <a:endParaRPr lang="en-US" sz="1050" dirty="0"/>
          </a:p>
          <a:p>
            <a:pPr algn="ctr"/>
            <a:endParaRPr lang="en-US" sz="1050" dirty="0"/>
          </a:p>
          <a:p>
            <a:pPr algn="ctr"/>
            <a:endParaRPr lang="en-US" sz="1050" dirty="0"/>
          </a:p>
          <a:p>
            <a:pPr algn="ctr"/>
            <a:endParaRPr lang="en-US" sz="1050" dirty="0"/>
          </a:p>
        </p:txBody>
      </p:sp>
      <p:sp>
        <p:nvSpPr>
          <p:cNvPr id="5" name="Scroll: Vertical 4">
            <a:extLst>
              <a:ext uri="{FF2B5EF4-FFF2-40B4-BE49-F238E27FC236}">
                <a16:creationId xmlns:a16="http://schemas.microsoft.com/office/drawing/2014/main" id="{F77B09E6-C733-665E-8D92-9B342D75148B}"/>
              </a:ext>
            </a:extLst>
          </p:cNvPr>
          <p:cNvSpPr/>
          <p:nvPr/>
        </p:nvSpPr>
        <p:spPr>
          <a:xfrm>
            <a:off x="4571998" y="470707"/>
            <a:ext cx="3606800" cy="2523067"/>
          </a:xfrm>
          <a:prstGeom prst="vertic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t>But many Jews</a:t>
            </a:r>
          </a:p>
          <a:p>
            <a:pPr algn="ctr"/>
            <a:r>
              <a:rPr lang="en-US" sz="2000" dirty="0"/>
              <a:t>completely ignored</a:t>
            </a:r>
          </a:p>
          <a:p>
            <a:pPr algn="ctr"/>
            <a:r>
              <a:rPr lang="en-US" sz="2000" dirty="0"/>
              <a:t>the scriptures about the death of Christ</a:t>
            </a:r>
          </a:p>
          <a:p>
            <a:pPr algn="ctr"/>
            <a:r>
              <a:rPr lang="en-US" sz="2000" dirty="0"/>
              <a:t>and looked for </a:t>
            </a:r>
          </a:p>
          <a:p>
            <a:pPr algn="ctr"/>
            <a:r>
              <a:rPr lang="en-US" sz="2000" dirty="0"/>
              <a:t>an immediate Kingdom</a:t>
            </a:r>
          </a:p>
        </p:txBody>
      </p:sp>
    </p:spTree>
    <p:extLst>
      <p:ext uri="{BB962C8B-B14F-4D97-AF65-F5344CB8AC3E}">
        <p14:creationId xmlns:p14="http://schemas.microsoft.com/office/powerpoint/2010/main" val="4136318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6" name="Speech Bubble: Rectangle 5">
            <a:extLst>
              <a:ext uri="{FF2B5EF4-FFF2-40B4-BE49-F238E27FC236}">
                <a16:creationId xmlns:a16="http://schemas.microsoft.com/office/drawing/2014/main" id="{80331641-50C6-57A6-91EA-305A10941511}"/>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7" name="Speech Bubble: Rectangle 6">
            <a:extLst>
              <a:ext uri="{FF2B5EF4-FFF2-40B4-BE49-F238E27FC236}">
                <a16:creationId xmlns:a16="http://schemas.microsoft.com/office/drawing/2014/main" id="{F39BF47F-38A7-807C-5162-8B2DECA199A0}"/>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pic>
        <p:nvPicPr>
          <p:cNvPr id="3074" name="Picture 2" descr="Prophet - Hair Cartoon - CleanPNG / KissPNG">
            <a:extLst>
              <a:ext uri="{FF2B5EF4-FFF2-40B4-BE49-F238E27FC236}">
                <a16:creationId xmlns:a16="http://schemas.microsoft.com/office/drawing/2014/main" id="{DD78ABC8-4CA7-7266-D726-A7F195E29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35465"/>
            <a:ext cx="1109133" cy="13554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692883C-7F18-F6D0-154B-817740F97BA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2500" y="4690532"/>
            <a:ext cx="994833" cy="981627"/>
          </a:xfrm>
          <a:prstGeom prst="rect">
            <a:avLst/>
          </a:prstGeom>
        </p:spPr>
      </p:pic>
      <p:pic>
        <p:nvPicPr>
          <p:cNvPr id="11" name="Picture 10">
            <a:extLst>
              <a:ext uri="{FF2B5EF4-FFF2-40B4-BE49-F238E27FC236}">
                <a16:creationId xmlns:a16="http://schemas.microsoft.com/office/drawing/2014/main" id="{70E53FC2-27F3-2E6C-AA67-145C8BF003B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1366" y="4690533"/>
            <a:ext cx="994833" cy="981627"/>
          </a:xfrm>
          <a:prstGeom prst="rect">
            <a:avLst/>
          </a:prstGeom>
        </p:spPr>
      </p:pic>
      <p:pic>
        <p:nvPicPr>
          <p:cNvPr id="12" name="Picture 11">
            <a:extLst>
              <a:ext uri="{FF2B5EF4-FFF2-40B4-BE49-F238E27FC236}">
                <a16:creationId xmlns:a16="http://schemas.microsoft.com/office/drawing/2014/main" id="{5147019D-5159-1F3F-616E-5B8F91E8C45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0232" y="4690533"/>
            <a:ext cx="994833" cy="981627"/>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8" name="Speech Bubble: Rectangle 7">
            <a:extLst>
              <a:ext uri="{FF2B5EF4-FFF2-40B4-BE49-F238E27FC236}">
                <a16:creationId xmlns:a16="http://schemas.microsoft.com/office/drawing/2014/main" id="{EE89771A-D558-F728-333E-CC88E6DA7BD2}"/>
              </a:ext>
            </a:extLst>
          </p:cNvPr>
          <p:cNvSpPr/>
          <p:nvPr/>
        </p:nvSpPr>
        <p:spPr>
          <a:xfrm>
            <a:off x="7018866" y="486196"/>
            <a:ext cx="2125133" cy="2485602"/>
          </a:xfrm>
          <a:prstGeom prst="wedgeRectCallout">
            <a:avLst>
              <a:gd name="adj1" fmla="val -16382"/>
              <a:gd name="adj2" fmla="val 866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17" name="Speech Bubble: Rectangle 16">
            <a:extLst>
              <a:ext uri="{FF2B5EF4-FFF2-40B4-BE49-F238E27FC236}">
                <a16:creationId xmlns:a16="http://schemas.microsoft.com/office/drawing/2014/main" id="{A3836E71-173D-9135-C264-060A88B1E483}"/>
              </a:ext>
            </a:extLst>
          </p:cNvPr>
          <p:cNvSpPr/>
          <p:nvPr/>
        </p:nvSpPr>
        <p:spPr>
          <a:xfrm>
            <a:off x="7018867" y="1844528"/>
            <a:ext cx="2125133" cy="1164487"/>
          </a:xfrm>
          <a:prstGeom prst="wedgeRectCallout">
            <a:avLst>
              <a:gd name="adj1" fmla="val 1148"/>
              <a:gd name="adj2" fmla="val 1546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grpSp>
        <p:nvGrpSpPr>
          <p:cNvPr id="2" name="Group 1">
            <a:extLst>
              <a:ext uri="{FF2B5EF4-FFF2-40B4-BE49-F238E27FC236}">
                <a16:creationId xmlns:a16="http://schemas.microsoft.com/office/drawing/2014/main" id="{86609DC5-A956-3ABD-4663-30B5A20A5AD2}"/>
              </a:ext>
            </a:extLst>
          </p:cNvPr>
          <p:cNvGrpSpPr/>
          <p:nvPr/>
        </p:nvGrpSpPr>
        <p:grpSpPr>
          <a:xfrm>
            <a:off x="4762500" y="485949"/>
            <a:ext cx="2235905" cy="2523093"/>
            <a:chOff x="4762500" y="485949"/>
            <a:chExt cx="2235905" cy="2523093"/>
          </a:xfrm>
        </p:grpSpPr>
        <p:sp>
          <p:nvSpPr>
            <p:cNvPr id="3" name="Speech Bubble: Rectangle 2">
              <a:extLst>
                <a:ext uri="{FF2B5EF4-FFF2-40B4-BE49-F238E27FC236}">
                  <a16:creationId xmlns:a16="http://schemas.microsoft.com/office/drawing/2014/main" id="{6A412979-FFE3-A648-9AC7-1BB3E96FEC5C}"/>
                </a:ext>
              </a:extLst>
            </p:cNvPr>
            <p:cNvSpPr/>
            <p:nvPr/>
          </p:nvSpPr>
          <p:spPr>
            <a:xfrm>
              <a:off x="4762500" y="485949"/>
              <a:ext cx="2235905" cy="2523066"/>
            </a:xfrm>
            <a:prstGeom prst="wedgeRectCallout">
              <a:avLst>
                <a:gd name="adj1" fmla="val 46324"/>
                <a:gd name="adj2" fmla="val 11642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Church Age</a:t>
              </a:r>
            </a:p>
            <a:p>
              <a:pPr algn="ctr"/>
              <a:endParaRPr lang="pt-BR" dirty="0"/>
            </a:p>
            <a:p>
              <a:pPr marL="171450" indent="-171450">
                <a:buFont typeface="Arial" panose="020B0604020202020204" pitchFamily="34" charset="0"/>
                <a:buChar char="•"/>
              </a:pPr>
              <a:r>
                <a:rPr lang="pt-BR" sz="1200" dirty="0"/>
                <a:t>Descent of the Holy Spirit</a:t>
              </a:r>
            </a:p>
            <a:p>
              <a:pPr marL="171450" indent="-171450">
                <a:buFont typeface="Arial" panose="020B0604020202020204" pitchFamily="34" charset="0"/>
                <a:buChar char="•"/>
              </a:pPr>
              <a:r>
                <a:rPr lang="pt-BR" sz="1200" dirty="0"/>
                <a:t>Jew and Gentile united in one body</a:t>
              </a:r>
            </a:p>
            <a:p>
              <a:pPr marL="171450" indent="-171450">
                <a:buFont typeface="Arial" panose="020B0604020202020204" pitchFamily="34" charset="0"/>
                <a:buChar char="•"/>
              </a:pPr>
              <a:r>
                <a:rPr lang="pt-BR" sz="1200" dirty="0"/>
                <a:t>The universal church created</a:t>
              </a:r>
            </a:p>
            <a:p>
              <a:pPr marL="171450" indent="-171450">
                <a:buFont typeface="Arial" panose="020B0604020202020204" pitchFamily="34" charset="0"/>
                <a:buChar char="•"/>
              </a:pPr>
              <a:endParaRPr lang="pt-BR" sz="1200" dirty="0"/>
            </a:p>
            <a:p>
              <a:pPr marL="171450" indent="-171450">
                <a:buFont typeface="Arial" panose="020B0604020202020204" pitchFamily="34" charset="0"/>
                <a:buChar char="•"/>
              </a:pPr>
              <a:r>
                <a:rPr lang="pt-BR" sz="1200" dirty="0"/>
                <a:t>The Rapture of the Church</a:t>
              </a:r>
            </a:p>
            <a:p>
              <a:pPr marL="171450" indent="-171450">
                <a:buFont typeface="Arial" panose="020B0604020202020204" pitchFamily="34" charset="0"/>
                <a:buChar char="•"/>
              </a:pPr>
              <a:endParaRPr lang="pt-BR" sz="1200" dirty="0"/>
            </a:p>
            <a:p>
              <a:pPr algn="ctr"/>
              <a:endParaRPr lang="pt-BR" sz="1200" dirty="0"/>
            </a:p>
            <a:p>
              <a:pPr algn="ctr"/>
              <a:endParaRPr lang="pt-BR" sz="1200" dirty="0"/>
            </a:p>
            <a:p>
              <a:pPr algn="ctr"/>
              <a:endParaRPr lang="pt-BR" sz="1200" dirty="0"/>
            </a:p>
          </p:txBody>
        </p:sp>
        <p:sp>
          <p:nvSpPr>
            <p:cNvPr id="4" name="Speech Bubble: Rectangle 3">
              <a:extLst>
                <a:ext uri="{FF2B5EF4-FFF2-40B4-BE49-F238E27FC236}">
                  <a16:creationId xmlns:a16="http://schemas.microsoft.com/office/drawing/2014/main" id="{7AD5C32D-2513-3B06-E4B4-1A340307A8A9}"/>
                </a:ext>
              </a:extLst>
            </p:cNvPr>
            <p:cNvSpPr/>
            <p:nvPr/>
          </p:nvSpPr>
          <p:spPr>
            <a:xfrm>
              <a:off x="4762500" y="485976"/>
              <a:ext cx="2235905" cy="2523066"/>
            </a:xfrm>
            <a:prstGeom prst="wedgeRectCallout">
              <a:avLst>
                <a:gd name="adj1" fmla="val -39633"/>
                <a:gd name="adj2" fmla="val 11642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Church Age</a:t>
              </a:r>
            </a:p>
            <a:p>
              <a:pPr algn="ctr"/>
              <a:endParaRPr lang="pt-BR" dirty="0"/>
            </a:p>
            <a:p>
              <a:pPr marL="171450" indent="-171450">
                <a:buFont typeface="Arial" panose="020B0604020202020204" pitchFamily="34" charset="0"/>
                <a:buChar char="•"/>
              </a:pPr>
              <a:r>
                <a:rPr lang="pt-BR" sz="1200" dirty="0"/>
                <a:t>Descent of the Holy Spirit</a:t>
              </a:r>
            </a:p>
            <a:p>
              <a:pPr marL="171450" indent="-171450">
                <a:buFont typeface="Arial" panose="020B0604020202020204" pitchFamily="34" charset="0"/>
                <a:buChar char="•"/>
              </a:pPr>
              <a:r>
                <a:rPr lang="pt-BR" sz="1200" dirty="0"/>
                <a:t>Jew and Gentile in one body</a:t>
              </a:r>
            </a:p>
            <a:p>
              <a:pPr marL="171450" indent="-171450">
                <a:buFont typeface="Arial" panose="020B0604020202020204" pitchFamily="34" charset="0"/>
                <a:buChar char="•"/>
              </a:pPr>
              <a:r>
                <a:rPr lang="pt-BR" sz="1200" dirty="0"/>
                <a:t>The universal church created</a:t>
              </a:r>
            </a:p>
            <a:p>
              <a:pPr marL="171450" indent="-171450">
                <a:buFont typeface="Arial" panose="020B0604020202020204" pitchFamily="34" charset="0"/>
                <a:buChar char="•"/>
              </a:pPr>
              <a:endParaRPr lang="pt-BR" sz="1200" dirty="0"/>
            </a:p>
            <a:p>
              <a:pPr marL="171450" indent="-171450">
                <a:buFont typeface="Arial" panose="020B0604020202020204" pitchFamily="34" charset="0"/>
                <a:buChar char="•"/>
              </a:pPr>
              <a:r>
                <a:rPr lang="pt-BR" sz="1200" dirty="0"/>
                <a:t>The Rapture of the Church</a:t>
              </a:r>
            </a:p>
            <a:p>
              <a:endParaRPr lang="pt-BR" sz="1200" dirty="0"/>
            </a:p>
            <a:p>
              <a:endParaRPr lang="pt-BR" sz="1200" dirty="0"/>
            </a:p>
            <a:p>
              <a:pPr algn="ctr"/>
              <a:endParaRPr lang="pt-BR" sz="1200" dirty="0"/>
            </a:p>
            <a:p>
              <a:pPr algn="ctr"/>
              <a:endParaRPr lang="pt-BR" sz="1200" dirty="0"/>
            </a:p>
            <a:p>
              <a:pPr algn="ctr"/>
              <a:endParaRPr lang="pt-BR" sz="1200" dirty="0"/>
            </a:p>
          </p:txBody>
        </p:sp>
      </p:grpSp>
      <p:sp>
        <p:nvSpPr>
          <p:cNvPr id="9" name="Explosion: 8 Points 8">
            <a:extLst>
              <a:ext uri="{FF2B5EF4-FFF2-40B4-BE49-F238E27FC236}">
                <a16:creationId xmlns:a16="http://schemas.microsoft.com/office/drawing/2014/main" id="{D552B713-1AF8-5AB7-A72F-BC36123EFB6C}"/>
              </a:ext>
            </a:extLst>
          </p:cNvPr>
          <p:cNvSpPr/>
          <p:nvPr/>
        </p:nvSpPr>
        <p:spPr>
          <a:xfrm>
            <a:off x="641350" y="261610"/>
            <a:ext cx="8138583" cy="5182457"/>
          </a:xfrm>
          <a:prstGeom prst="irregularSeal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dirty="0"/>
              <a:t>The prophets did not see </a:t>
            </a:r>
          </a:p>
          <a:p>
            <a:pPr algn="ctr"/>
            <a:r>
              <a:rPr lang="en-US" sz="3200" dirty="0"/>
              <a:t>the whole picture</a:t>
            </a:r>
            <a:endParaRPr lang="en-GB" sz="3200" dirty="0"/>
          </a:p>
        </p:txBody>
      </p:sp>
    </p:spTree>
    <p:extLst>
      <p:ext uri="{BB962C8B-B14F-4D97-AF65-F5344CB8AC3E}">
        <p14:creationId xmlns:p14="http://schemas.microsoft.com/office/powerpoint/2010/main" val="2243248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F3146-F26B-4C3D-E96F-F80289DB8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6" name="Speech Bubble: Rectangle 5">
            <a:extLst>
              <a:ext uri="{FF2B5EF4-FFF2-40B4-BE49-F238E27FC236}">
                <a16:creationId xmlns:a16="http://schemas.microsoft.com/office/drawing/2014/main" id="{80331641-50C6-57A6-91EA-305A10941511}"/>
              </a:ext>
            </a:extLst>
          </p:cNvPr>
          <p:cNvSpPr/>
          <p:nvPr/>
        </p:nvSpPr>
        <p:spPr>
          <a:xfrm>
            <a:off x="17637" y="486196"/>
            <a:ext cx="2190046" cy="2523067"/>
          </a:xfrm>
          <a:prstGeom prst="wedgeRectCallout">
            <a:avLst>
              <a:gd name="adj1" fmla="val 32638"/>
              <a:gd name="adj2" fmla="val 794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Birth of Christ</a:t>
            </a:r>
          </a:p>
          <a:p>
            <a:pPr algn="ctr"/>
            <a:endParaRPr lang="pt-BR" dirty="0"/>
          </a:p>
          <a:p>
            <a:pPr algn="ctr"/>
            <a:r>
              <a:rPr lang="en-US" sz="1100" dirty="0"/>
              <a:t>But thou, Bethlehem </a:t>
            </a:r>
            <a:r>
              <a:rPr lang="en-US" sz="1100" dirty="0" err="1"/>
              <a:t>Ephratah</a:t>
            </a:r>
            <a:r>
              <a:rPr lang="en-US" sz="1100" dirty="0"/>
              <a:t>,</a:t>
            </a:r>
          </a:p>
          <a:p>
            <a:pPr algn="ctr"/>
            <a:r>
              <a:rPr lang="en-US" sz="1100" dirty="0"/>
              <a:t>though thou be little among the thousands of Judah,</a:t>
            </a:r>
          </a:p>
          <a:p>
            <a:pPr algn="ctr"/>
            <a:r>
              <a:rPr lang="en-US" sz="1100" dirty="0"/>
              <a:t>yet out of thee shall he come forth unto me that is to be ruler in Israel; Micah 5:2</a:t>
            </a:r>
          </a:p>
          <a:p>
            <a:pPr algn="ctr"/>
            <a:endParaRPr lang="pt-BR" sz="1100" dirty="0"/>
          </a:p>
          <a:p>
            <a:pPr algn="ctr"/>
            <a:r>
              <a:rPr lang="en-US" sz="1100" dirty="0"/>
              <a:t>Behold, a virgin shall conceive, and bear a son, and shall call his name Immanuel. Isaiah 7:14</a:t>
            </a:r>
          </a:p>
          <a:p>
            <a:pPr algn="ctr"/>
            <a:endParaRPr lang="en-GB" sz="1100" dirty="0"/>
          </a:p>
        </p:txBody>
      </p:sp>
      <p:sp>
        <p:nvSpPr>
          <p:cNvPr id="7" name="Speech Bubble: Rectangle 6">
            <a:extLst>
              <a:ext uri="{FF2B5EF4-FFF2-40B4-BE49-F238E27FC236}">
                <a16:creationId xmlns:a16="http://schemas.microsoft.com/office/drawing/2014/main" id="{F39BF47F-38A7-807C-5162-8B2DECA199A0}"/>
              </a:ext>
            </a:extLst>
          </p:cNvPr>
          <p:cNvSpPr/>
          <p:nvPr/>
        </p:nvSpPr>
        <p:spPr>
          <a:xfrm>
            <a:off x="2282473" y="486196"/>
            <a:ext cx="2425696" cy="2523066"/>
          </a:xfrm>
          <a:prstGeom prst="wedgeRectCallout">
            <a:avLst>
              <a:gd name="adj1" fmla="val 35615"/>
              <a:gd name="adj2" fmla="val 837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Death of Christ</a:t>
            </a:r>
          </a:p>
          <a:p>
            <a:pPr algn="ctr"/>
            <a:r>
              <a:rPr lang="pt-BR" dirty="0"/>
              <a:t> </a:t>
            </a:r>
            <a:endParaRPr lang="en-US" dirty="0"/>
          </a:p>
          <a:p>
            <a:pPr algn="ctr"/>
            <a:r>
              <a:rPr lang="en-US" sz="1100" dirty="0"/>
              <a:t>And after threescore and two weeks shall Messiah be cut off, </a:t>
            </a:r>
          </a:p>
          <a:p>
            <a:pPr algn="ctr"/>
            <a:r>
              <a:rPr lang="en-US" sz="1100" dirty="0"/>
              <a:t>but not for himself: </a:t>
            </a:r>
          </a:p>
          <a:p>
            <a:pPr algn="ctr"/>
            <a:r>
              <a:rPr lang="en-US" sz="1100" dirty="0"/>
              <a:t>Daniel 9:26</a:t>
            </a:r>
          </a:p>
          <a:p>
            <a:pPr algn="ctr"/>
            <a:endParaRPr lang="en-US" sz="1100" dirty="0"/>
          </a:p>
          <a:p>
            <a:pPr algn="ctr"/>
            <a:r>
              <a:rPr lang="en-US" sz="1100" dirty="0"/>
              <a:t>And he made his grave with the wicked, and with the rich in his death; because he had done no violence, neither was any deceit in his mouth. </a:t>
            </a:r>
          </a:p>
          <a:p>
            <a:pPr algn="ctr"/>
            <a:r>
              <a:rPr lang="en-US" sz="1100" dirty="0"/>
              <a:t>Isaiah 53:9</a:t>
            </a:r>
          </a:p>
          <a:p>
            <a:pPr algn="ctr"/>
            <a:endParaRPr lang="en-US" sz="1100" dirty="0"/>
          </a:p>
        </p:txBody>
      </p:sp>
      <p:pic>
        <p:nvPicPr>
          <p:cNvPr id="10" name="Picture 9">
            <a:extLst>
              <a:ext uri="{FF2B5EF4-FFF2-40B4-BE49-F238E27FC236}">
                <a16:creationId xmlns:a16="http://schemas.microsoft.com/office/drawing/2014/main" id="{A692883C-7F18-F6D0-154B-817740F97BA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2500" y="4690532"/>
            <a:ext cx="994833" cy="981627"/>
          </a:xfrm>
          <a:prstGeom prst="rect">
            <a:avLst/>
          </a:prstGeom>
        </p:spPr>
      </p:pic>
      <p:pic>
        <p:nvPicPr>
          <p:cNvPr id="11" name="Picture 10">
            <a:extLst>
              <a:ext uri="{FF2B5EF4-FFF2-40B4-BE49-F238E27FC236}">
                <a16:creationId xmlns:a16="http://schemas.microsoft.com/office/drawing/2014/main" id="{70E53FC2-27F3-2E6C-AA67-145C8BF003B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1366" y="4690533"/>
            <a:ext cx="994833" cy="981627"/>
          </a:xfrm>
          <a:prstGeom prst="rect">
            <a:avLst/>
          </a:prstGeom>
        </p:spPr>
      </p:pic>
      <p:pic>
        <p:nvPicPr>
          <p:cNvPr id="12" name="Picture 11">
            <a:extLst>
              <a:ext uri="{FF2B5EF4-FFF2-40B4-BE49-F238E27FC236}">
                <a16:creationId xmlns:a16="http://schemas.microsoft.com/office/drawing/2014/main" id="{5147019D-5159-1F3F-616E-5B8F91E8C45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0232" y="4690533"/>
            <a:ext cx="994833" cy="981627"/>
          </a:xfrm>
          <a:prstGeom prst="rect">
            <a:avLst/>
          </a:prstGeom>
        </p:spPr>
      </p:pic>
      <p:sp>
        <p:nvSpPr>
          <p:cNvPr id="14" name="TextBox 13">
            <a:extLst>
              <a:ext uri="{FF2B5EF4-FFF2-40B4-BE49-F238E27FC236}">
                <a16:creationId xmlns:a16="http://schemas.microsoft.com/office/drawing/2014/main" id="{7110D64E-2283-DBB7-F097-A8DFD16F844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Mountain Peaks of Prophecy</a:t>
            </a:r>
            <a:endParaRPr lang="en-GB" sz="1900" dirty="0">
              <a:solidFill>
                <a:schemeClr val="bg1"/>
              </a:solidFill>
            </a:endParaRPr>
          </a:p>
        </p:txBody>
      </p:sp>
      <p:sp>
        <p:nvSpPr>
          <p:cNvPr id="8" name="Speech Bubble: Rectangle 7">
            <a:extLst>
              <a:ext uri="{FF2B5EF4-FFF2-40B4-BE49-F238E27FC236}">
                <a16:creationId xmlns:a16="http://schemas.microsoft.com/office/drawing/2014/main" id="{EE89771A-D558-F728-333E-CC88E6DA7BD2}"/>
              </a:ext>
            </a:extLst>
          </p:cNvPr>
          <p:cNvSpPr/>
          <p:nvPr/>
        </p:nvSpPr>
        <p:spPr>
          <a:xfrm>
            <a:off x="7018866" y="486196"/>
            <a:ext cx="2125133" cy="2485602"/>
          </a:xfrm>
          <a:prstGeom prst="wedgeRectCallout">
            <a:avLst>
              <a:gd name="adj1" fmla="val -16382"/>
              <a:gd name="adj2" fmla="val 866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2nd coming of Christ</a:t>
            </a:r>
          </a:p>
          <a:p>
            <a:pPr algn="ctr"/>
            <a:endParaRPr lang="pt-BR" dirty="0"/>
          </a:p>
          <a:p>
            <a:pPr algn="ctr"/>
            <a:r>
              <a:rPr lang="en-US" sz="1200" dirty="0"/>
              <a:t> And his feet shall stand in that day upon the mount of Olives,</a:t>
            </a:r>
          </a:p>
          <a:p>
            <a:pPr algn="ctr"/>
            <a:r>
              <a:rPr lang="en-US" sz="1200" dirty="0"/>
              <a:t>which is before Jerusalem.</a:t>
            </a:r>
          </a:p>
          <a:p>
            <a:pPr algn="ctr"/>
            <a:r>
              <a:rPr lang="en-US" sz="1200" dirty="0"/>
              <a:t>Zechariah 14:2-4</a:t>
            </a: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US" sz="1200" dirty="0"/>
          </a:p>
        </p:txBody>
      </p:sp>
      <p:sp>
        <p:nvSpPr>
          <p:cNvPr id="17" name="Speech Bubble: Rectangle 16">
            <a:extLst>
              <a:ext uri="{FF2B5EF4-FFF2-40B4-BE49-F238E27FC236}">
                <a16:creationId xmlns:a16="http://schemas.microsoft.com/office/drawing/2014/main" id="{A3836E71-173D-9135-C264-060A88B1E483}"/>
              </a:ext>
            </a:extLst>
          </p:cNvPr>
          <p:cNvSpPr/>
          <p:nvPr/>
        </p:nvSpPr>
        <p:spPr>
          <a:xfrm>
            <a:off x="7018867" y="1844528"/>
            <a:ext cx="2125133" cy="1164487"/>
          </a:xfrm>
          <a:prstGeom prst="wedgeRectCallout">
            <a:avLst>
              <a:gd name="adj1" fmla="val 1148"/>
              <a:gd name="adj2" fmla="val 15466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The Kingdom</a:t>
            </a:r>
          </a:p>
          <a:p>
            <a:pPr algn="ctr"/>
            <a:r>
              <a:rPr lang="en-US" sz="1050" dirty="0"/>
              <a:t>Behold, a king shall reign in righteousness, and princes shall rule in judgment. </a:t>
            </a:r>
          </a:p>
          <a:p>
            <a:pPr algn="ctr"/>
            <a:r>
              <a:rPr lang="en-US" sz="1050" dirty="0"/>
              <a:t>Isaiah 32:1</a:t>
            </a:r>
            <a:endParaRPr lang="en-GB" sz="1050" dirty="0"/>
          </a:p>
        </p:txBody>
      </p:sp>
      <p:grpSp>
        <p:nvGrpSpPr>
          <p:cNvPr id="2" name="Group 1">
            <a:extLst>
              <a:ext uri="{FF2B5EF4-FFF2-40B4-BE49-F238E27FC236}">
                <a16:creationId xmlns:a16="http://schemas.microsoft.com/office/drawing/2014/main" id="{86609DC5-A956-3ABD-4663-30B5A20A5AD2}"/>
              </a:ext>
            </a:extLst>
          </p:cNvPr>
          <p:cNvGrpSpPr/>
          <p:nvPr/>
        </p:nvGrpSpPr>
        <p:grpSpPr>
          <a:xfrm>
            <a:off x="4762500" y="485949"/>
            <a:ext cx="2235905" cy="2523093"/>
            <a:chOff x="4762500" y="485949"/>
            <a:chExt cx="2235905" cy="2523093"/>
          </a:xfrm>
        </p:grpSpPr>
        <p:sp>
          <p:nvSpPr>
            <p:cNvPr id="3" name="Speech Bubble: Rectangle 2">
              <a:extLst>
                <a:ext uri="{FF2B5EF4-FFF2-40B4-BE49-F238E27FC236}">
                  <a16:creationId xmlns:a16="http://schemas.microsoft.com/office/drawing/2014/main" id="{6A412979-FFE3-A648-9AC7-1BB3E96FEC5C}"/>
                </a:ext>
              </a:extLst>
            </p:cNvPr>
            <p:cNvSpPr/>
            <p:nvPr/>
          </p:nvSpPr>
          <p:spPr>
            <a:xfrm>
              <a:off x="4762500" y="485949"/>
              <a:ext cx="2235905" cy="2523066"/>
            </a:xfrm>
            <a:prstGeom prst="wedgeRectCallout">
              <a:avLst>
                <a:gd name="adj1" fmla="val 46324"/>
                <a:gd name="adj2" fmla="val 11642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Church Age</a:t>
              </a:r>
            </a:p>
            <a:p>
              <a:pPr algn="ctr"/>
              <a:endParaRPr lang="pt-BR" dirty="0"/>
            </a:p>
            <a:p>
              <a:pPr marL="171450" indent="-171450">
                <a:buFont typeface="Arial" panose="020B0604020202020204" pitchFamily="34" charset="0"/>
                <a:buChar char="•"/>
              </a:pPr>
              <a:r>
                <a:rPr lang="pt-BR" sz="1200" dirty="0"/>
                <a:t>Descent of the Holy Spirit</a:t>
              </a:r>
            </a:p>
            <a:p>
              <a:pPr marL="171450" indent="-171450">
                <a:buFont typeface="Arial" panose="020B0604020202020204" pitchFamily="34" charset="0"/>
                <a:buChar char="•"/>
              </a:pPr>
              <a:r>
                <a:rPr lang="pt-BR" sz="1200" dirty="0"/>
                <a:t>Jew and Gentile united in one body</a:t>
              </a:r>
            </a:p>
            <a:p>
              <a:pPr marL="171450" indent="-171450">
                <a:buFont typeface="Arial" panose="020B0604020202020204" pitchFamily="34" charset="0"/>
                <a:buChar char="•"/>
              </a:pPr>
              <a:r>
                <a:rPr lang="pt-BR" sz="1200" dirty="0"/>
                <a:t>The universal church created</a:t>
              </a:r>
            </a:p>
            <a:p>
              <a:pPr marL="171450" indent="-171450">
                <a:buFont typeface="Arial" panose="020B0604020202020204" pitchFamily="34" charset="0"/>
                <a:buChar char="•"/>
              </a:pPr>
              <a:endParaRPr lang="pt-BR" sz="1200" dirty="0"/>
            </a:p>
            <a:p>
              <a:pPr marL="171450" indent="-171450">
                <a:buFont typeface="Arial" panose="020B0604020202020204" pitchFamily="34" charset="0"/>
                <a:buChar char="•"/>
              </a:pPr>
              <a:r>
                <a:rPr lang="pt-BR" sz="1200" dirty="0"/>
                <a:t>The Rapture of the Church</a:t>
              </a:r>
            </a:p>
            <a:p>
              <a:pPr marL="171450" indent="-171450">
                <a:buFont typeface="Arial" panose="020B0604020202020204" pitchFamily="34" charset="0"/>
                <a:buChar char="•"/>
              </a:pPr>
              <a:endParaRPr lang="pt-BR" sz="1200" dirty="0"/>
            </a:p>
            <a:p>
              <a:pPr algn="ctr"/>
              <a:endParaRPr lang="pt-BR" sz="1200" dirty="0"/>
            </a:p>
            <a:p>
              <a:pPr algn="ctr"/>
              <a:endParaRPr lang="pt-BR" sz="1200" dirty="0"/>
            </a:p>
            <a:p>
              <a:pPr algn="ctr"/>
              <a:endParaRPr lang="pt-BR" sz="1200" dirty="0"/>
            </a:p>
          </p:txBody>
        </p:sp>
        <p:sp>
          <p:nvSpPr>
            <p:cNvPr id="4" name="Speech Bubble: Rectangle 3">
              <a:extLst>
                <a:ext uri="{FF2B5EF4-FFF2-40B4-BE49-F238E27FC236}">
                  <a16:creationId xmlns:a16="http://schemas.microsoft.com/office/drawing/2014/main" id="{7AD5C32D-2513-3B06-E4B4-1A340307A8A9}"/>
                </a:ext>
              </a:extLst>
            </p:cNvPr>
            <p:cNvSpPr/>
            <p:nvPr/>
          </p:nvSpPr>
          <p:spPr>
            <a:xfrm>
              <a:off x="4762500" y="485976"/>
              <a:ext cx="2235905" cy="2523066"/>
            </a:xfrm>
            <a:prstGeom prst="wedgeRectCallout">
              <a:avLst>
                <a:gd name="adj1" fmla="val -39633"/>
                <a:gd name="adj2" fmla="val 11642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Church Age</a:t>
              </a:r>
            </a:p>
            <a:p>
              <a:pPr algn="ctr"/>
              <a:endParaRPr lang="pt-BR" dirty="0"/>
            </a:p>
            <a:p>
              <a:pPr marL="171450" indent="-171450">
                <a:buFont typeface="Arial" panose="020B0604020202020204" pitchFamily="34" charset="0"/>
                <a:buChar char="•"/>
              </a:pPr>
              <a:r>
                <a:rPr lang="pt-BR" sz="1200" dirty="0"/>
                <a:t>Descent of the Holy Spirit</a:t>
              </a:r>
            </a:p>
            <a:p>
              <a:pPr marL="171450" indent="-171450">
                <a:buFont typeface="Arial" panose="020B0604020202020204" pitchFamily="34" charset="0"/>
                <a:buChar char="•"/>
              </a:pPr>
              <a:r>
                <a:rPr lang="pt-BR" sz="1200" dirty="0"/>
                <a:t>Jew and Gentile in one body</a:t>
              </a:r>
            </a:p>
            <a:p>
              <a:pPr marL="171450" indent="-171450">
                <a:buFont typeface="Arial" panose="020B0604020202020204" pitchFamily="34" charset="0"/>
                <a:buChar char="•"/>
              </a:pPr>
              <a:r>
                <a:rPr lang="pt-BR" sz="1200" dirty="0"/>
                <a:t>The universal church created</a:t>
              </a:r>
            </a:p>
            <a:p>
              <a:endParaRPr lang="pt-BR" sz="1200" dirty="0"/>
            </a:p>
            <a:p>
              <a:endParaRPr lang="pt-BR" sz="1200" dirty="0"/>
            </a:p>
            <a:p>
              <a:endParaRPr lang="pt-BR" sz="1200" dirty="0"/>
            </a:p>
            <a:p>
              <a:endParaRPr lang="pt-BR" sz="1200" dirty="0"/>
            </a:p>
            <a:p>
              <a:pPr algn="ctr"/>
              <a:endParaRPr lang="pt-BR" sz="1200" dirty="0"/>
            </a:p>
            <a:p>
              <a:pPr algn="ctr"/>
              <a:endParaRPr lang="pt-BR" sz="1200" dirty="0"/>
            </a:p>
            <a:p>
              <a:pPr algn="ctr"/>
              <a:endParaRPr lang="pt-BR" sz="1200" dirty="0"/>
            </a:p>
          </p:txBody>
        </p:sp>
      </p:grpSp>
    </p:spTree>
    <p:extLst>
      <p:ext uri="{BB962C8B-B14F-4D97-AF65-F5344CB8AC3E}">
        <p14:creationId xmlns:p14="http://schemas.microsoft.com/office/powerpoint/2010/main" val="2028874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BEDC33F-D1CC-224E-9981-E32284A63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7" name="Speech Bubble: Rectangle 6">
            <a:extLst>
              <a:ext uri="{FF2B5EF4-FFF2-40B4-BE49-F238E27FC236}">
                <a16:creationId xmlns:a16="http://schemas.microsoft.com/office/drawing/2014/main" id="{F39BF47F-38A7-807C-5162-8B2DECA199A0}"/>
              </a:ext>
            </a:extLst>
          </p:cNvPr>
          <p:cNvSpPr/>
          <p:nvPr/>
        </p:nvSpPr>
        <p:spPr>
          <a:xfrm>
            <a:off x="-2" y="523221"/>
            <a:ext cx="9143999" cy="2905780"/>
          </a:xfrm>
          <a:prstGeom prst="wedgeRectCallout">
            <a:avLst>
              <a:gd name="adj1" fmla="val 39330"/>
              <a:gd name="adj2" fmla="val 5084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hangingPunct="0"/>
            <a:endParaRPr lang="en-GB" sz="1600" dirty="0">
              <a:effectLst/>
              <a:ea typeface="Times New Roman" panose="02020603050405020304" pitchFamily="18" charset="0"/>
            </a:endParaRPr>
          </a:p>
        </p:txBody>
      </p:sp>
      <p:pic>
        <p:nvPicPr>
          <p:cNvPr id="10" name="Picture 9">
            <a:extLst>
              <a:ext uri="{FF2B5EF4-FFF2-40B4-BE49-F238E27FC236}">
                <a16:creationId xmlns:a16="http://schemas.microsoft.com/office/drawing/2014/main" id="{A692883C-7F18-F6D0-154B-817740F97BA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2567" y="4462187"/>
            <a:ext cx="994833" cy="981627"/>
          </a:xfrm>
          <a:prstGeom prst="rect">
            <a:avLst/>
          </a:prstGeom>
        </p:spPr>
      </p:pic>
      <p:pic>
        <p:nvPicPr>
          <p:cNvPr id="11" name="Picture 10">
            <a:extLst>
              <a:ext uri="{FF2B5EF4-FFF2-40B4-BE49-F238E27FC236}">
                <a16:creationId xmlns:a16="http://schemas.microsoft.com/office/drawing/2014/main" id="{70E53FC2-27F3-2E6C-AA67-145C8BF003B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1433" y="4462188"/>
            <a:ext cx="994833" cy="981627"/>
          </a:xfrm>
          <a:prstGeom prst="rect">
            <a:avLst/>
          </a:prstGeom>
        </p:spPr>
      </p:pic>
      <p:pic>
        <p:nvPicPr>
          <p:cNvPr id="12" name="Picture 11">
            <a:extLst>
              <a:ext uri="{FF2B5EF4-FFF2-40B4-BE49-F238E27FC236}">
                <a16:creationId xmlns:a16="http://schemas.microsoft.com/office/drawing/2014/main" id="{5147019D-5159-1F3F-616E-5B8F91E8C45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10299" y="4462188"/>
            <a:ext cx="994833" cy="981627"/>
          </a:xfrm>
          <a:prstGeom prst="rect">
            <a:avLst/>
          </a:prstGeom>
        </p:spPr>
      </p:pic>
      <p:sp>
        <p:nvSpPr>
          <p:cNvPr id="13" name="TextBox 12">
            <a:extLst>
              <a:ext uri="{FF2B5EF4-FFF2-40B4-BE49-F238E27FC236}">
                <a16:creationId xmlns:a16="http://schemas.microsoft.com/office/drawing/2014/main" id="{6EA1E1B7-493D-1482-3020-78C730F1DDC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church age</a:t>
            </a:r>
            <a:endParaRPr lang="en-GB" sz="1900" dirty="0">
              <a:solidFill>
                <a:schemeClr val="bg1"/>
              </a:solidFill>
            </a:endParaRPr>
          </a:p>
        </p:txBody>
      </p:sp>
      <p:sp>
        <p:nvSpPr>
          <p:cNvPr id="20" name="TextBox 19">
            <a:extLst>
              <a:ext uri="{FF2B5EF4-FFF2-40B4-BE49-F238E27FC236}">
                <a16:creationId xmlns:a16="http://schemas.microsoft.com/office/drawing/2014/main" id="{82087D73-E497-4090-51A1-8C479823FDC3}"/>
              </a:ext>
            </a:extLst>
          </p:cNvPr>
          <p:cNvSpPr txBox="1"/>
          <p:nvPr/>
        </p:nvSpPr>
        <p:spPr>
          <a:xfrm>
            <a:off x="0" y="853672"/>
            <a:ext cx="9144000" cy="2031325"/>
          </a:xfrm>
          <a:prstGeom prst="rect">
            <a:avLst/>
          </a:prstGeom>
          <a:noFill/>
        </p:spPr>
        <p:txBody>
          <a:bodyPr wrap="square" rtlCol="0">
            <a:spAutoFit/>
          </a:bodyPr>
          <a:lstStyle/>
          <a:p>
            <a:pPr algn="ctr" hangingPunct="0"/>
            <a:r>
              <a:rPr lang="en-US" sz="2800" b="1" dirty="0">
                <a:solidFill>
                  <a:schemeClr val="bg1"/>
                </a:solidFill>
                <a:effectLst/>
                <a:ea typeface="Times New Roman" panose="02020603050405020304" pitchFamily="18" charset="0"/>
              </a:rPr>
              <a:t>The church age is also called the day of Salvation 2 Cor 6v2</a:t>
            </a:r>
          </a:p>
          <a:p>
            <a:pPr hangingPunct="0"/>
            <a:endParaRPr lang="en-US" sz="1200" b="1" dirty="0">
              <a:solidFill>
                <a:schemeClr val="bg1"/>
              </a:solidFill>
              <a:ea typeface="Times New Roman" panose="02020603050405020304" pitchFamily="18" charset="0"/>
            </a:endParaRPr>
          </a:p>
          <a:p>
            <a:pPr hangingPunct="0"/>
            <a:endParaRPr lang="en-US" sz="1200" dirty="0">
              <a:solidFill>
                <a:schemeClr val="bg1"/>
              </a:solidFill>
              <a:effectLst/>
              <a:ea typeface="Times New Roman" panose="02020603050405020304" pitchFamily="18" charset="0"/>
            </a:endParaRPr>
          </a:p>
          <a:p>
            <a:pPr hangingPunct="0"/>
            <a:endParaRPr lang="en-US" sz="1600" dirty="0">
              <a:solidFill>
                <a:schemeClr val="bg1"/>
              </a:solidFill>
              <a:effectLst/>
              <a:ea typeface="Times New Roman" panose="02020603050405020304" pitchFamily="18" charset="0"/>
            </a:endParaRPr>
          </a:p>
          <a:p>
            <a:pPr hangingPunct="0"/>
            <a:endParaRPr lang="en-US" sz="1600" dirty="0">
              <a:solidFill>
                <a:schemeClr val="bg1"/>
              </a:solidFill>
              <a:ea typeface="Times New Roman" panose="02020603050405020304" pitchFamily="18" charset="0"/>
            </a:endParaRPr>
          </a:p>
          <a:p>
            <a:pPr algn="r" hangingPunct="0"/>
            <a:endParaRPr lang="en-GB" sz="1200" dirty="0">
              <a:solidFill>
                <a:schemeClr val="bg1"/>
              </a:solidFill>
              <a:effectLst/>
              <a:ea typeface="Times New Roman" panose="02020603050405020304" pitchFamily="18" charset="0"/>
            </a:endParaRPr>
          </a:p>
          <a:p>
            <a:pPr hangingPunct="0"/>
            <a:endParaRPr lang="en-GB" sz="1200" dirty="0">
              <a:solidFill>
                <a:schemeClr val="bg1"/>
              </a:solidFill>
              <a:effectLst/>
              <a:ea typeface="Times New Roman" panose="02020603050405020304" pitchFamily="18" charset="0"/>
            </a:endParaRPr>
          </a:p>
          <a:p>
            <a:endParaRPr lang="en-GB" dirty="0">
              <a:solidFill>
                <a:schemeClr val="bg1"/>
              </a:solidFill>
            </a:endParaRPr>
          </a:p>
        </p:txBody>
      </p:sp>
      <p:sp>
        <p:nvSpPr>
          <p:cNvPr id="2" name="TextBox 1">
            <a:extLst>
              <a:ext uri="{FF2B5EF4-FFF2-40B4-BE49-F238E27FC236}">
                <a16:creationId xmlns:a16="http://schemas.microsoft.com/office/drawing/2014/main" id="{62CE8B30-37B7-CA81-F419-6C566333E53D}"/>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3" name="TextBox 2">
            <a:extLst>
              <a:ext uri="{FF2B5EF4-FFF2-40B4-BE49-F238E27FC236}">
                <a16:creationId xmlns:a16="http://schemas.microsoft.com/office/drawing/2014/main" id="{2DC4A9F3-F105-4051-01B8-6DB294D49826}"/>
              </a:ext>
            </a:extLst>
          </p:cNvPr>
          <p:cNvSpPr txBox="1"/>
          <p:nvPr/>
        </p:nvSpPr>
        <p:spPr>
          <a:xfrm>
            <a:off x="3852333" y="6151846"/>
            <a:ext cx="3817999"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Grace</a:t>
            </a:r>
            <a:endParaRPr lang="en-GB" dirty="0">
              <a:solidFill>
                <a:schemeClr val="bg1"/>
              </a:solidFill>
            </a:endParaRPr>
          </a:p>
        </p:txBody>
      </p:sp>
      <p:sp>
        <p:nvSpPr>
          <p:cNvPr id="4" name="TextBox 3">
            <a:extLst>
              <a:ext uri="{FF2B5EF4-FFF2-40B4-BE49-F238E27FC236}">
                <a16:creationId xmlns:a16="http://schemas.microsoft.com/office/drawing/2014/main" id="{061B290E-9DA0-EC72-2926-C054303CD2F6}"/>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
        <p:nvSpPr>
          <p:cNvPr id="5" name="Arrow: Right 4">
            <a:extLst>
              <a:ext uri="{FF2B5EF4-FFF2-40B4-BE49-F238E27FC236}">
                <a16:creationId xmlns:a16="http://schemas.microsoft.com/office/drawing/2014/main" id="{A83CBADC-5F6D-8DF6-2137-83770893630B}"/>
              </a:ext>
            </a:extLst>
          </p:cNvPr>
          <p:cNvSpPr/>
          <p:nvPr/>
        </p:nvSpPr>
        <p:spPr>
          <a:xfrm rot="1756751">
            <a:off x="1164803" y="2405706"/>
            <a:ext cx="5168612" cy="846667"/>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980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BEDC33F-D1CC-224E-9981-E32284A63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7" name="Speech Bubble: Rectangle 6">
            <a:extLst>
              <a:ext uri="{FF2B5EF4-FFF2-40B4-BE49-F238E27FC236}">
                <a16:creationId xmlns:a16="http://schemas.microsoft.com/office/drawing/2014/main" id="{F39BF47F-38A7-807C-5162-8B2DECA199A0}"/>
              </a:ext>
            </a:extLst>
          </p:cNvPr>
          <p:cNvSpPr/>
          <p:nvPr/>
        </p:nvSpPr>
        <p:spPr>
          <a:xfrm>
            <a:off x="-2" y="523221"/>
            <a:ext cx="9143999" cy="2905780"/>
          </a:xfrm>
          <a:prstGeom prst="wedgeRectCallout">
            <a:avLst>
              <a:gd name="adj1" fmla="val 39330"/>
              <a:gd name="adj2" fmla="val 5084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hangingPunct="0"/>
            <a:endParaRPr lang="en-GB" sz="1600" dirty="0">
              <a:effectLst/>
              <a:ea typeface="Times New Roman" panose="02020603050405020304" pitchFamily="18" charset="0"/>
            </a:endParaRPr>
          </a:p>
        </p:txBody>
      </p:sp>
      <p:pic>
        <p:nvPicPr>
          <p:cNvPr id="10" name="Picture 9">
            <a:extLst>
              <a:ext uri="{FF2B5EF4-FFF2-40B4-BE49-F238E27FC236}">
                <a16:creationId xmlns:a16="http://schemas.microsoft.com/office/drawing/2014/main" id="{A692883C-7F18-F6D0-154B-817740F97BA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2567" y="4462187"/>
            <a:ext cx="994833" cy="981627"/>
          </a:xfrm>
          <a:prstGeom prst="rect">
            <a:avLst/>
          </a:prstGeom>
        </p:spPr>
      </p:pic>
      <p:pic>
        <p:nvPicPr>
          <p:cNvPr id="11" name="Picture 10">
            <a:extLst>
              <a:ext uri="{FF2B5EF4-FFF2-40B4-BE49-F238E27FC236}">
                <a16:creationId xmlns:a16="http://schemas.microsoft.com/office/drawing/2014/main" id="{70E53FC2-27F3-2E6C-AA67-145C8BF003B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1433" y="4462188"/>
            <a:ext cx="994833" cy="981627"/>
          </a:xfrm>
          <a:prstGeom prst="rect">
            <a:avLst/>
          </a:prstGeom>
        </p:spPr>
      </p:pic>
      <p:pic>
        <p:nvPicPr>
          <p:cNvPr id="12" name="Picture 11">
            <a:extLst>
              <a:ext uri="{FF2B5EF4-FFF2-40B4-BE49-F238E27FC236}">
                <a16:creationId xmlns:a16="http://schemas.microsoft.com/office/drawing/2014/main" id="{5147019D-5159-1F3F-616E-5B8F91E8C45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10299" y="4462188"/>
            <a:ext cx="994833" cy="981627"/>
          </a:xfrm>
          <a:prstGeom prst="rect">
            <a:avLst/>
          </a:prstGeom>
        </p:spPr>
      </p:pic>
      <p:sp>
        <p:nvSpPr>
          <p:cNvPr id="13" name="TextBox 12">
            <a:extLst>
              <a:ext uri="{FF2B5EF4-FFF2-40B4-BE49-F238E27FC236}">
                <a16:creationId xmlns:a16="http://schemas.microsoft.com/office/drawing/2014/main" id="{6EA1E1B7-493D-1482-3020-78C730F1DDC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church age</a:t>
            </a:r>
            <a:endParaRPr lang="en-GB" sz="1900" dirty="0">
              <a:solidFill>
                <a:schemeClr val="bg1"/>
              </a:solidFill>
            </a:endParaRPr>
          </a:p>
        </p:txBody>
      </p:sp>
      <p:sp>
        <p:nvSpPr>
          <p:cNvPr id="15" name="Arrow: Left-Right 14">
            <a:extLst>
              <a:ext uri="{FF2B5EF4-FFF2-40B4-BE49-F238E27FC236}">
                <a16:creationId xmlns:a16="http://schemas.microsoft.com/office/drawing/2014/main" id="{43E0248D-93BB-7983-DFE8-35B55C9EFA0A}"/>
              </a:ext>
            </a:extLst>
          </p:cNvPr>
          <p:cNvSpPr/>
          <p:nvPr/>
        </p:nvSpPr>
        <p:spPr>
          <a:xfrm>
            <a:off x="4648199" y="3759453"/>
            <a:ext cx="2768601" cy="702734"/>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2087D73-E497-4090-51A1-8C479823FDC3}"/>
              </a:ext>
            </a:extLst>
          </p:cNvPr>
          <p:cNvSpPr txBox="1"/>
          <p:nvPr/>
        </p:nvSpPr>
        <p:spPr>
          <a:xfrm>
            <a:off x="0" y="853672"/>
            <a:ext cx="9144000" cy="2769989"/>
          </a:xfrm>
          <a:prstGeom prst="rect">
            <a:avLst/>
          </a:prstGeom>
          <a:noFill/>
        </p:spPr>
        <p:txBody>
          <a:bodyPr wrap="square" rtlCol="0">
            <a:spAutoFit/>
          </a:bodyPr>
          <a:lstStyle/>
          <a:p>
            <a:pPr algn="ctr" hangingPunct="0"/>
            <a:r>
              <a:rPr lang="en-US" sz="2800" b="1" dirty="0">
                <a:solidFill>
                  <a:schemeClr val="bg1"/>
                </a:solidFill>
                <a:effectLst/>
                <a:ea typeface="Times New Roman" panose="02020603050405020304" pitchFamily="18" charset="0"/>
              </a:rPr>
              <a:t>The church age is also called the day of Salvation 2 Cor 6v2</a:t>
            </a:r>
          </a:p>
          <a:p>
            <a:pPr hangingPunct="0"/>
            <a:endParaRPr lang="en-US" sz="1200" b="1" dirty="0">
              <a:solidFill>
                <a:schemeClr val="bg1"/>
              </a:solidFill>
              <a:ea typeface="Times New Roman" panose="02020603050405020304" pitchFamily="18" charset="0"/>
            </a:endParaRPr>
          </a:p>
          <a:p>
            <a:pPr hangingPunct="0"/>
            <a:endParaRPr lang="en-US" sz="1200" dirty="0">
              <a:solidFill>
                <a:schemeClr val="bg1"/>
              </a:solidFill>
              <a:effectLst/>
              <a:ea typeface="Times New Roman" panose="02020603050405020304" pitchFamily="18" charset="0"/>
            </a:endParaRPr>
          </a:p>
          <a:p>
            <a:pPr hangingPunct="0"/>
            <a:r>
              <a:rPr lang="en-US" sz="2400" dirty="0">
                <a:solidFill>
                  <a:schemeClr val="bg1"/>
                </a:solidFill>
                <a:ea typeface="Times New Roman" panose="02020603050405020304" pitchFamily="18" charset="0"/>
              </a:rPr>
              <a:t>It began on the day of Pentecost with the descent of the Holy Spirit</a:t>
            </a:r>
          </a:p>
          <a:p>
            <a:pPr hangingPunct="0"/>
            <a:endParaRPr lang="en-US" sz="1600" dirty="0">
              <a:solidFill>
                <a:schemeClr val="bg1"/>
              </a:solidFill>
              <a:effectLst/>
              <a:ea typeface="Times New Roman" panose="02020603050405020304" pitchFamily="18" charset="0"/>
            </a:endParaRPr>
          </a:p>
          <a:p>
            <a:pPr hangingPunct="0"/>
            <a:endParaRPr lang="en-US" sz="1600" dirty="0">
              <a:solidFill>
                <a:schemeClr val="bg1"/>
              </a:solidFill>
              <a:ea typeface="Times New Roman" panose="02020603050405020304" pitchFamily="18" charset="0"/>
            </a:endParaRPr>
          </a:p>
          <a:p>
            <a:pPr algn="r" hangingPunct="0"/>
            <a:r>
              <a:rPr lang="en-US" sz="2400" dirty="0">
                <a:solidFill>
                  <a:schemeClr val="bg1"/>
                </a:solidFill>
                <a:effectLst/>
                <a:ea typeface="Times New Roman" panose="02020603050405020304" pitchFamily="18" charset="0"/>
              </a:rPr>
              <a:t>It will finish with the Rapture of the church</a:t>
            </a:r>
          </a:p>
          <a:p>
            <a:pPr hangingPunct="0"/>
            <a:endParaRPr lang="en-GB" sz="1200" dirty="0">
              <a:solidFill>
                <a:schemeClr val="bg1"/>
              </a:solidFill>
              <a:effectLst/>
              <a:ea typeface="Times New Roman" panose="02020603050405020304" pitchFamily="18" charset="0"/>
            </a:endParaRPr>
          </a:p>
          <a:p>
            <a:pPr hangingPunct="0"/>
            <a:endParaRPr lang="en-GB" sz="1200" dirty="0">
              <a:solidFill>
                <a:schemeClr val="bg1"/>
              </a:solidFill>
              <a:effectLst/>
              <a:ea typeface="Times New Roman" panose="02020603050405020304" pitchFamily="18" charset="0"/>
            </a:endParaRPr>
          </a:p>
          <a:p>
            <a:endParaRPr lang="en-GB" dirty="0">
              <a:solidFill>
                <a:schemeClr val="bg1"/>
              </a:solidFill>
            </a:endParaRPr>
          </a:p>
        </p:txBody>
      </p:sp>
      <p:sp>
        <p:nvSpPr>
          <p:cNvPr id="2" name="Arrow: Right 1">
            <a:extLst>
              <a:ext uri="{FF2B5EF4-FFF2-40B4-BE49-F238E27FC236}">
                <a16:creationId xmlns:a16="http://schemas.microsoft.com/office/drawing/2014/main" id="{D7C00F51-F599-3B74-4A8F-9BAAB0B5D096}"/>
              </a:ext>
            </a:extLst>
          </p:cNvPr>
          <p:cNvSpPr/>
          <p:nvPr/>
        </p:nvSpPr>
        <p:spPr>
          <a:xfrm rot="1183224">
            <a:off x="42806" y="2631635"/>
            <a:ext cx="4661085" cy="702734"/>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 name="Arrow: Right 2">
            <a:extLst>
              <a:ext uri="{FF2B5EF4-FFF2-40B4-BE49-F238E27FC236}">
                <a16:creationId xmlns:a16="http://schemas.microsoft.com/office/drawing/2014/main" id="{716F56A0-FAA6-AAD4-8021-5B5952ADA5D4}"/>
              </a:ext>
            </a:extLst>
          </p:cNvPr>
          <p:cNvSpPr/>
          <p:nvPr/>
        </p:nvSpPr>
        <p:spPr>
          <a:xfrm rot="8735459">
            <a:off x="7476277" y="3087741"/>
            <a:ext cx="1578448" cy="702734"/>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BCC0DAE-3100-4FA9-6086-79B8BFFA8600}"/>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5" name="TextBox 4">
            <a:extLst>
              <a:ext uri="{FF2B5EF4-FFF2-40B4-BE49-F238E27FC236}">
                <a16:creationId xmlns:a16="http://schemas.microsoft.com/office/drawing/2014/main" id="{AB72FCC1-C8BF-BCEA-ADA2-87616EA23A0F}"/>
              </a:ext>
            </a:extLst>
          </p:cNvPr>
          <p:cNvSpPr txBox="1"/>
          <p:nvPr/>
        </p:nvSpPr>
        <p:spPr>
          <a:xfrm>
            <a:off x="3852333" y="6151846"/>
            <a:ext cx="3817999"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Grace</a:t>
            </a:r>
            <a:endParaRPr lang="en-GB" dirty="0">
              <a:solidFill>
                <a:schemeClr val="bg1"/>
              </a:solidFill>
            </a:endParaRPr>
          </a:p>
        </p:txBody>
      </p:sp>
      <p:sp>
        <p:nvSpPr>
          <p:cNvPr id="6" name="TextBox 5">
            <a:extLst>
              <a:ext uri="{FF2B5EF4-FFF2-40B4-BE49-F238E27FC236}">
                <a16:creationId xmlns:a16="http://schemas.microsoft.com/office/drawing/2014/main" id="{257EBEA9-FB3B-5BBD-0B3C-BB39CAC15F6A}"/>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Tree>
    <p:extLst>
      <p:ext uri="{BB962C8B-B14F-4D97-AF65-F5344CB8AC3E}">
        <p14:creationId xmlns:p14="http://schemas.microsoft.com/office/powerpoint/2010/main" val="1310833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2431435"/>
          </a:xfrm>
          <a:prstGeom prst="rect">
            <a:avLst/>
          </a:prstGeom>
          <a:noFill/>
        </p:spPr>
        <p:txBody>
          <a:bodyPr wrap="square" rtlCol="0">
            <a:spAutoFit/>
          </a:bodyPr>
          <a:lstStyle/>
          <a:p>
            <a:pPr algn="ctr"/>
            <a:r>
              <a:rPr lang="en-US" sz="2800" b="1" dirty="0">
                <a:solidFill>
                  <a:schemeClr val="bg1"/>
                </a:solidFill>
              </a:rPr>
              <a:t>1 Peter 5:1-4</a:t>
            </a:r>
          </a:p>
          <a:p>
            <a:pPr lvl="2"/>
            <a:endParaRPr lang="en-US" sz="1900" dirty="0">
              <a:solidFill>
                <a:schemeClr val="bg1"/>
              </a:solidFill>
            </a:endParaRPr>
          </a:p>
          <a:p>
            <a:r>
              <a:rPr lang="en-US" sz="2400" dirty="0">
                <a:solidFill>
                  <a:schemeClr val="bg1"/>
                </a:solidFill>
              </a:rPr>
              <a:t>And when the chief Shepherd shall </a:t>
            </a:r>
            <a:r>
              <a:rPr lang="en-US" sz="2400" b="1" dirty="0">
                <a:solidFill>
                  <a:srgbClr val="FFFF00"/>
                </a:solidFill>
              </a:rPr>
              <a:t>appear</a:t>
            </a:r>
            <a:r>
              <a:rPr lang="en-US" sz="2400" dirty="0">
                <a:solidFill>
                  <a:schemeClr val="bg1"/>
                </a:solidFill>
              </a:rPr>
              <a:t>,</a:t>
            </a:r>
          </a:p>
          <a:p>
            <a:r>
              <a:rPr lang="en-US" sz="2400" dirty="0">
                <a:solidFill>
                  <a:schemeClr val="bg1"/>
                </a:solidFill>
              </a:rPr>
              <a:t>	ye shall receive a crown of glory that </a:t>
            </a:r>
            <a:r>
              <a:rPr lang="en-US" sz="2400" dirty="0" err="1">
                <a:solidFill>
                  <a:schemeClr val="bg1"/>
                </a:solidFill>
              </a:rPr>
              <a:t>fadeth</a:t>
            </a:r>
            <a:r>
              <a:rPr lang="en-US" sz="2400" dirty="0">
                <a:solidFill>
                  <a:schemeClr val="bg1"/>
                </a:solidFill>
              </a:rPr>
              <a:t> not away. </a:t>
            </a:r>
          </a:p>
          <a:p>
            <a:endParaRPr lang="en-US" sz="1900" dirty="0">
              <a:solidFill>
                <a:schemeClr val="bg1"/>
              </a:solidFill>
            </a:endParaRPr>
          </a:p>
          <a:p>
            <a:endParaRPr lang="en-US" sz="1900" dirty="0">
              <a:solidFill>
                <a:schemeClr val="bg1"/>
              </a:solidFill>
            </a:endParaRPr>
          </a:p>
          <a:p>
            <a:endParaRPr lang="en-GB" sz="1900" dirty="0">
              <a:solidFill>
                <a:schemeClr val="bg1"/>
              </a:solidFill>
            </a:endParaRPr>
          </a:p>
        </p:txBody>
      </p:sp>
      <p:pic>
        <p:nvPicPr>
          <p:cNvPr id="3" name="Picture 2">
            <a:extLst>
              <a:ext uri="{FF2B5EF4-FFF2-40B4-BE49-F238E27FC236}">
                <a16:creationId xmlns:a16="http://schemas.microsoft.com/office/drawing/2014/main" id="{67C5E191-658E-E74A-15CA-54CD972C7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pic>
        <p:nvPicPr>
          <p:cNvPr id="6" name="Picture 5">
            <a:extLst>
              <a:ext uri="{FF2B5EF4-FFF2-40B4-BE49-F238E27FC236}">
                <a16:creationId xmlns:a16="http://schemas.microsoft.com/office/drawing/2014/main" id="{76D5DA34-EF4D-81B3-F1BF-AE51FDC068E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2567" y="4462187"/>
            <a:ext cx="994833" cy="981627"/>
          </a:xfrm>
          <a:prstGeom prst="rect">
            <a:avLst/>
          </a:prstGeom>
        </p:spPr>
      </p:pic>
      <p:pic>
        <p:nvPicPr>
          <p:cNvPr id="7" name="Picture 6">
            <a:extLst>
              <a:ext uri="{FF2B5EF4-FFF2-40B4-BE49-F238E27FC236}">
                <a16:creationId xmlns:a16="http://schemas.microsoft.com/office/drawing/2014/main" id="{B45752FC-4ACD-9EE1-1EDD-A43A90327E5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1433" y="4462188"/>
            <a:ext cx="994833" cy="981627"/>
          </a:xfrm>
          <a:prstGeom prst="rect">
            <a:avLst/>
          </a:prstGeom>
        </p:spPr>
      </p:pic>
      <p:pic>
        <p:nvPicPr>
          <p:cNvPr id="8" name="Picture 7">
            <a:extLst>
              <a:ext uri="{FF2B5EF4-FFF2-40B4-BE49-F238E27FC236}">
                <a16:creationId xmlns:a16="http://schemas.microsoft.com/office/drawing/2014/main" id="{2EAF0C14-B455-872A-05CC-EC7567E4300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10299" y="4462188"/>
            <a:ext cx="994833" cy="981627"/>
          </a:xfrm>
          <a:prstGeom prst="rect">
            <a:avLst/>
          </a:prstGeom>
        </p:spPr>
      </p:pic>
      <p:sp>
        <p:nvSpPr>
          <p:cNvPr id="4" name="Arrow: Left-Right 3">
            <a:extLst>
              <a:ext uri="{FF2B5EF4-FFF2-40B4-BE49-F238E27FC236}">
                <a16:creationId xmlns:a16="http://schemas.microsoft.com/office/drawing/2014/main" id="{F0134E22-8568-64AD-213C-F859BB4F0AE3}"/>
              </a:ext>
            </a:extLst>
          </p:cNvPr>
          <p:cNvSpPr/>
          <p:nvPr/>
        </p:nvSpPr>
        <p:spPr>
          <a:xfrm>
            <a:off x="4648199" y="3759453"/>
            <a:ext cx="2768601" cy="702734"/>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96911E5-C6BF-FF9C-3695-89042F3F3FF7}"/>
              </a:ext>
            </a:extLst>
          </p:cNvPr>
          <p:cNvSpPr/>
          <p:nvPr/>
        </p:nvSpPr>
        <p:spPr>
          <a:xfrm rot="8735459">
            <a:off x="7476277" y="3087741"/>
            <a:ext cx="1578448" cy="702734"/>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Speech Bubble: Rectangle 4">
            <a:extLst>
              <a:ext uri="{FF2B5EF4-FFF2-40B4-BE49-F238E27FC236}">
                <a16:creationId xmlns:a16="http://schemas.microsoft.com/office/drawing/2014/main" id="{3EAC725E-1D2F-7F86-FC9A-279CA4BAC262}"/>
              </a:ext>
            </a:extLst>
          </p:cNvPr>
          <p:cNvSpPr/>
          <p:nvPr/>
        </p:nvSpPr>
        <p:spPr>
          <a:xfrm>
            <a:off x="863600" y="1582759"/>
            <a:ext cx="2929467" cy="1574800"/>
          </a:xfrm>
          <a:prstGeom prst="wedgeRectCallout">
            <a:avLst>
              <a:gd name="adj1" fmla="val 171074"/>
              <a:gd name="adj2" fmla="val 11142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The chief shepherd </a:t>
            </a:r>
          </a:p>
          <a:p>
            <a:pPr algn="ctr"/>
            <a:r>
              <a:rPr lang="en-US" dirty="0"/>
              <a:t>shall appear at</a:t>
            </a:r>
          </a:p>
          <a:p>
            <a:pPr algn="ctr"/>
            <a:r>
              <a:rPr lang="en-US" dirty="0"/>
              <a:t>the rapture of the church</a:t>
            </a:r>
          </a:p>
          <a:p>
            <a:pPr algn="ctr"/>
            <a:r>
              <a:rPr lang="en-US" dirty="0"/>
              <a:t>before the manifestation of Christ and the Kingdom</a:t>
            </a:r>
            <a:endParaRPr lang="en-GB" dirty="0"/>
          </a:p>
        </p:txBody>
      </p:sp>
    </p:spTree>
    <p:extLst>
      <p:ext uri="{BB962C8B-B14F-4D97-AF65-F5344CB8AC3E}">
        <p14:creationId xmlns:p14="http://schemas.microsoft.com/office/powerpoint/2010/main" val="26423083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2431435"/>
          </a:xfrm>
          <a:prstGeom prst="rect">
            <a:avLst/>
          </a:prstGeom>
          <a:noFill/>
        </p:spPr>
        <p:txBody>
          <a:bodyPr wrap="square" rtlCol="0">
            <a:spAutoFit/>
          </a:bodyPr>
          <a:lstStyle/>
          <a:p>
            <a:pPr algn="ctr"/>
            <a:r>
              <a:rPr lang="en-US" sz="2800" b="1" dirty="0">
                <a:solidFill>
                  <a:schemeClr val="bg1"/>
                </a:solidFill>
              </a:rPr>
              <a:t>1 Peter 5:1-4</a:t>
            </a:r>
          </a:p>
          <a:p>
            <a:pPr lvl="2"/>
            <a:endParaRPr lang="en-US" sz="1900" dirty="0">
              <a:solidFill>
                <a:schemeClr val="bg1"/>
              </a:solidFill>
            </a:endParaRPr>
          </a:p>
          <a:p>
            <a:r>
              <a:rPr lang="en-US" sz="2400" dirty="0">
                <a:solidFill>
                  <a:schemeClr val="bg1"/>
                </a:solidFill>
              </a:rPr>
              <a:t>And when the chief Shepherd shall appear,</a:t>
            </a:r>
          </a:p>
          <a:p>
            <a:r>
              <a:rPr lang="en-US" sz="2400" dirty="0">
                <a:solidFill>
                  <a:schemeClr val="bg1"/>
                </a:solidFill>
              </a:rPr>
              <a:t>	ye shall </a:t>
            </a:r>
            <a:r>
              <a:rPr lang="en-US" sz="2400" b="1" dirty="0">
                <a:solidFill>
                  <a:srgbClr val="FFFF00"/>
                </a:solidFill>
              </a:rPr>
              <a:t>receive a crown of glory </a:t>
            </a:r>
            <a:r>
              <a:rPr lang="en-US" sz="2400" dirty="0">
                <a:solidFill>
                  <a:schemeClr val="bg1"/>
                </a:solidFill>
              </a:rPr>
              <a:t>that </a:t>
            </a:r>
            <a:r>
              <a:rPr lang="en-US" sz="2400" dirty="0" err="1">
                <a:solidFill>
                  <a:schemeClr val="bg1"/>
                </a:solidFill>
              </a:rPr>
              <a:t>fadeth</a:t>
            </a:r>
            <a:r>
              <a:rPr lang="en-US" sz="2400" dirty="0">
                <a:solidFill>
                  <a:schemeClr val="bg1"/>
                </a:solidFill>
              </a:rPr>
              <a:t> not away. </a:t>
            </a:r>
          </a:p>
          <a:p>
            <a:endParaRPr lang="en-US" sz="1900" dirty="0">
              <a:solidFill>
                <a:schemeClr val="bg1"/>
              </a:solidFill>
            </a:endParaRPr>
          </a:p>
          <a:p>
            <a:endParaRPr lang="en-US" sz="1900" dirty="0">
              <a:solidFill>
                <a:schemeClr val="bg1"/>
              </a:solidFill>
            </a:endParaRPr>
          </a:p>
          <a:p>
            <a:endParaRPr lang="en-GB" sz="1900" dirty="0">
              <a:solidFill>
                <a:schemeClr val="bg1"/>
              </a:solidFill>
            </a:endParaRPr>
          </a:p>
        </p:txBody>
      </p:sp>
      <p:pic>
        <p:nvPicPr>
          <p:cNvPr id="3" name="Picture 2">
            <a:extLst>
              <a:ext uri="{FF2B5EF4-FFF2-40B4-BE49-F238E27FC236}">
                <a16:creationId xmlns:a16="http://schemas.microsoft.com/office/drawing/2014/main" id="{67C5E191-658E-E74A-15CA-54CD972C7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pic>
        <p:nvPicPr>
          <p:cNvPr id="4" name="Picture 3">
            <a:extLst>
              <a:ext uri="{FF2B5EF4-FFF2-40B4-BE49-F238E27FC236}">
                <a16:creationId xmlns:a16="http://schemas.microsoft.com/office/drawing/2014/main" id="{F5724F6D-F900-CD54-3473-A99F171582D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2567" y="4462187"/>
            <a:ext cx="994833" cy="981627"/>
          </a:xfrm>
          <a:prstGeom prst="rect">
            <a:avLst/>
          </a:prstGeom>
        </p:spPr>
      </p:pic>
      <p:pic>
        <p:nvPicPr>
          <p:cNvPr id="6" name="Picture 5">
            <a:extLst>
              <a:ext uri="{FF2B5EF4-FFF2-40B4-BE49-F238E27FC236}">
                <a16:creationId xmlns:a16="http://schemas.microsoft.com/office/drawing/2014/main" id="{CA0F3DC3-D6D0-1917-24EB-489DD624985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1433" y="4462188"/>
            <a:ext cx="994833" cy="981627"/>
          </a:xfrm>
          <a:prstGeom prst="rect">
            <a:avLst/>
          </a:prstGeom>
        </p:spPr>
      </p:pic>
      <p:pic>
        <p:nvPicPr>
          <p:cNvPr id="7" name="Picture 6">
            <a:extLst>
              <a:ext uri="{FF2B5EF4-FFF2-40B4-BE49-F238E27FC236}">
                <a16:creationId xmlns:a16="http://schemas.microsoft.com/office/drawing/2014/main" id="{BF7B74AA-BC2A-D159-4C02-16FF4A3BCF1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10299" y="4462188"/>
            <a:ext cx="994833" cy="981627"/>
          </a:xfrm>
          <a:prstGeom prst="rect">
            <a:avLst/>
          </a:prstGeom>
        </p:spPr>
      </p:pic>
      <p:sp>
        <p:nvSpPr>
          <p:cNvPr id="8" name="Arrow: Left-Right 7">
            <a:extLst>
              <a:ext uri="{FF2B5EF4-FFF2-40B4-BE49-F238E27FC236}">
                <a16:creationId xmlns:a16="http://schemas.microsoft.com/office/drawing/2014/main" id="{A035C3B4-8002-6533-2AB4-76465468CB1C}"/>
              </a:ext>
            </a:extLst>
          </p:cNvPr>
          <p:cNvSpPr/>
          <p:nvPr/>
        </p:nvSpPr>
        <p:spPr>
          <a:xfrm>
            <a:off x="4648199" y="3759453"/>
            <a:ext cx="2768601" cy="702734"/>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23D35CE2-34B0-C49D-D29A-1E7C3DFCC5CC}"/>
              </a:ext>
            </a:extLst>
          </p:cNvPr>
          <p:cNvSpPr/>
          <p:nvPr/>
        </p:nvSpPr>
        <p:spPr>
          <a:xfrm rot="8735459">
            <a:off x="7476277" y="3087741"/>
            <a:ext cx="1578448" cy="702734"/>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Speech Bubble: Rectangle 4">
            <a:extLst>
              <a:ext uri="{FF2B5EF4-FFF2-40B4-BE49-F238E27FC236}">
                <a16:creationId xmlns:a16="http://schemas.microsoft.com/office/drawing/2014/main" id="{3EAC725E-1D2F-7F86-FC9A-279CA4BAC262}"/>
              </a:ext>
            </a:extLst>
          </p:cNvPr>
          <p:cNvSpPr/>
          <p:nvPr/>
        </p:nvSpPr>
        <p:spPr>
          <a:xfrm>
            <a:off x="863600" y="1582759"/>
            <a:ext cx="2929467" cy="1574800"/>
          </a:xfrm>
          <a:prstGeom prst="wedgeRectCallout">
            <a:avLst>
              <a:gd name="adj1" fmla="val 171074"/>
              <a:gd name="adj2" fmla="val 11142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This is when</a:t>
            </a:r>
          </a:p>
          <a:p>
            <a:pPr algn="ctr"/>
            <a:r>
              <a:rPr lang="en-US" dirty="0"/>
              <a:t>crowns and rewards</a:t>
            </a:r>
          </a:p>
          <a:p>
            <a:pPr algn="ctr"/>
            <a:r>
              <a:rPr lang="en-US" dirty="0"/>
              <a:t>will be given out</a:t>
            </a:r>
          </a:p>
          <a:p>
            <a:pPr algn="ctr"/>
            <a:r>
              <a:rPr lang="en-US" dirty="0"/>
              <a:t>to members of the church</a:t>
            </a:r>
            <a:endParaRPr lang="en-GB" dirty="0"/>
          </a:p>
        </p:txBody>
      </p:sp>
    </p:spTree>
    <p:extLst>
      <p:ext uri="{BB962C8B-B14F-4D97-AF65-F5344CB8AC3E}">
        <p14:creationId xmlns:p14="http://schemas.microsoft.com/office/powerpoint/2010/main" val="853735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BEDC33F-D1CC-224E-9981-E32284A63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9225"/>
            <a:ext cx="9144000" cy="2642616"/>
          </a:xfrm>
          <a:prstGeom prst="rect">
            <a:avLst/>
          </a:prstGeom>
        </p:spPr>
      </p:pic>
      <p:sp>
        <p:nvSpPr>
          <p:cNvPr id="7" name="Speech Bubble: Rectangle 6">
            <a:extLst>
              <a:ext uri="{FF2B5EF4-FFF2-40B4-BE49-F238E27FC236}">
                <a16:creationId xmlns:a16="http://schemas.microsoft.com/office/drawing/2014/main" id="{F39BF47F-38A7-807C-5162-8B2DECA199A0}"/>
              </a:ext>
            </a:extLst>
          </p:cNvPr>
          <p:cNvSpPr/>
          <p:nvPr/>
        </p:nvSpPr>
        <p:spPr>
          <a:xfrm>
            <a:off x="-2" y="523221"/>
            <a:ext cx="9143999" cy="2905780"/>
          </a:xfrm>
          <a:prstGeom prst="wedgeRectCallout">
            <a:avLst>
              <a:gd name="adj1" fmla="val 39330"/>
              <a:gd name="adj2" fmla="val 5084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hangingPunct="0"/>
            <a:endParaRPr lang="en-GB" sz="1600" dirty="0">
              <a:effectLst/>
              <a:ea typeface="Times New Roman" panose="02020603050405020304" pitchFamily="18" charset="0"/>
            </a:endParaRPr>
          </a:p>
        </p:txBody>
      </p:sp>
      <p:pic>
        <p:nvPicPr>
          <p:cNvPr id="10" name="Picture 9">
            <a:extLst>
              <a:ext uri="{FF2B5EF4-FFF2-40B4-BE49-F238E27FC236}">
                <a16:creationId xmlns:a16="http://schemas.microsoft.com/office/drawing/2014/main" id="{A692883C-7F18-F6D0-154B-817740F97BA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2567" y="4462187"/>
            <a:ext cx="994833" cy="981627"/>
          </a:xfrm>
          <a:prstGeom prst="rect">
            <a:avLst/>
          </a:prstGeom>
        </p:spPr>
      </p:pic>
      <p:pic>
        <p:nvPicPr>
          <p:cNvPr id="11" name="Picture 10">
            <a:extLst>
              <a:ext uri="{FF2B5EF4-FFF2-40B4-BE49-F238E27FC236}">
                <a16:creationId xmlns:a16="http://schemas.microsoft.com/office/drawing/2014/main" id="{70E53FC2-27F3-2E6C-AA67-145C8BF003B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1433" y="4462188"/>
            <a:ext cx="994833" cy="981627"/>
          </a:xfrm>
          <a:prstGeom prst="rect">
            <a:avLst/>
          </a:prstGeom>
        </p:spPr>
      </p:pic>
      <p:pic>
        <p:nvPicPr>
          <p:cNvPr id="12" name="Picture 11">
            <a:extLst>
              <a:ext uri="{FF2B5EF4-FFF2-40B4-BE49-F238E27FC236}">
                <a16:creationId xmlns:a16="http://schemas.microsoft.com/office/drawing/2014/main" id="{5147019D-5159-1F3F-616E-5B8F91E8C45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10299" y="4462188"/>
            <a:ext cx="994833" cy="981627"/>
          </a:xfrm>
          <a:prstGeom prst="rect">
            <a:avLst/>
          </a:prstGeom>
        </p:spPr>
      </p:pic>
      <p:sp>
        <p:nvSpPr>
          <p:cNvPr id="13" name="TextBox 12">
            <a:extLst>
              <a:ext uri="{FF2B5EF4-FFF2-40B4-BE49-F238E27FC236}">
                <a16:creationId xmlns:a16="http://schemas.microsoft.com/office/drawing/2014/main" id="{6EA1E1B7-493D-1482-3020-78C730F1DDC8}"/>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chemeClr val="bg1"/>
                </a:solidFill>
              </a:rPr>
              <a:t>The church age</a:t>
            </a:r>
            <a:endParaRPr lang="en-GB" sz="1900" dirty="0">
              <a:solidFill>
                <a:schemeClr val="bg1"/>
              </a:solidFill>
            </a:endParaRPr>
          </a:p>
        </p:txBody>
      </p:sp>
      <p:sp>
        <p:nvSpPr>
          <p:cNvPr id="15" name="Arrow: Left-Right 14">
            <a:extLst>
              <a:ext uri="{FF2B5EF4-FFF2-40B4-BE49-F238E27FC236}">
                <a16:creationId xmlns:a16="http://schemas.microsoft.com/office/drawing/2014/main" id="{43E0248D-93BB-7983-DFE8-35B55C9EFA0A}"/>
              </a:ext>
            </a:extLst>
          </p:cNvPr>
          <p:cNvSpPr/>
          <p:nvPr/>
        </p:nvSpPr>
        <p:spPr>
          <a:xfrm>
            <a:off x="4648199" y="3759453"/>
            <a:ext cx="2768601" cy="702734"/>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2087D73-E497-4090-51A1-8C479823FDC3}"/>
              </a:ext>
            </a:extLst>
          </p:cNvPr>
          <p:cNvSpPr txBox="1"/>
          <p:nvPr/>
        </p:nvSpPr>
        <p:spPr>
          <a:xfrm>
            <a:off x="0" y="853672"/>
            <a:ext cx="9144000" cy="3247043"/>
          </a:xfrm>
          <a:prstGeom prst="rect">
            <a:avLst/>
          </a:prstGeom>
          <a:noFill/>
        </p:spPr>
        <p:txBody>
          <a:bodyPr wrap="square" rtlCol="0">
            <a:spAutoFit/>
          </a:bodyPr>
          <a:lstStyle/>
          <a:p>
            <a:pPr algn="ctr" hangingPunct="0"/>
            <a:r>
              <a:rPr lang="en-US" sz="2300" b="1" dirty="0">
                <a:solidFill>
                  <a:schemeClr val="bg1"/>
                </a:solidFill>
                <a:effectLst/>
                <a:ea typeface="Times New Roman" panose="02020603050405020304" pitchFamily="18" charset="0"/>
              </a:rPr>
              <a:t>It is immediately after the Rapture that rewards and crowns will be given</a:t>
            </a:r>
          </a:p>
          <a:p>
            <a:pPr hangingPunct="0"/>
            <a:endParaRPr lang="en-US" sz="1200" b="1" dirty="0">
              <a:solidFill>
                <a:schemeClr val="bg1"/>
              </a:solidFill>
              <a:ea typeface="Times New Roman" panose="02020603050405020304" pitchFamily="18" charset="0"/>
            </a:endParaRPr>
          </a:p>
          <a:p>
            <a:pPr hangingPunct="0"/>
            <a:r>
              <a:rPr lang="en-US" sz="1600" dirty="0">
                <a:solidFill>
                  <a:schemeClr val="bg1"/>
                </a:solidFill>
                <a:effectLst/>
                <a:ea typeface="Times New Roman" panose="02020603050405020304" pitchFamily="18" charset="0"/>
              </a:rPr>
              <a:t>For we must all appear before the judgment seat of Christ; </a:t>
            </a:r>
            <a:r>
              <a:rPr lang="en-US" sz="1600" dirty="0">
                <a:solidFill>
                  <a:srgbClr val="FFFF00"/>
                </a:solidFill>
                <a:effectLst/>
                <a:ea typeface="Times New Roman" panose="02020603050405020304" pitchFamily="18" charset="0"/>
              </a:rPr>
              <a:t>that every one may receive </a:t>
            </a:r>
            <a:r>
              <a:rPr lang="en-US" sz="1600" dirty="0">
                <a:solidFill>
                  <a:schemeClr val="bg1"/>
                </a:solidFill>
                <a:effectLst/>
                <a:ea typeface="Times New Roman" panose="02020603050405020304" pitchFamily="18" charset="0"/>
              </a:rPr>
              <a:t>the things done in his body, according to that he hath done, whether it be good or bad. </a:t>
            </a:r>
          </a:p>
          <a:p>
            <a:pPr hangingPunct="0"/>
            <a:r>
              <a:rPr lang="en-US" sz="1600" dirty="0">
                <a:solidFill>
                  <a:srgbClr val="FFFF00"/>
                </a:solidFill>
                <a:effectLst/>
                <a:ea typeface="Times New Roman" panose="02020603050405020304" pitchFamily="18" charset="0"/>
              </a:rPr>
              <a:t>2 Corinthians 5:10</a:t>
            </a:r>
          </a:p>
          <a:p>
            <a:pPr hangingPunct="0"/>
            <a:endParaRPr lang="en-US" sz="1600" dirty="0">
              <a:solidFill>
                <a:schemeClr val="bg1"/>
              </a:solidFill>
              <a:effectLst/>
              <a:ea typeface="Times New Roman" panose="02020603050405020304" pitchFamily="18" charset="0"/>
            </a:endParaRPr>
          </a:p>
          <a:p>
            <a:pPr hangingPunct="0"/>
            <a:r>
              <a:rPr lang="en-US" sz="1600" dirty="0">
                <a:solidFill>
                  <a:schemeClr val="bg1"/>
                </a:solidFill>
                <a:effectLst/>
                <a:ea typeface="Times New Roman" panose="02020603050405020304" pitchFamily="18" charset="0"/>
              </a:rPr>
              <a:t>Every man's work shall be made manifest: for the day shall declare it, because it shall be revealed by fire; and the fire shall try every man's work of what sort it is. </a:t>
            </a:r>
          </a:p>
          <a:p>
            <a:pPr hangingPunct="0"/>
            <a:r>
              <a:rPr lang="en-US" sz="1600" dirty="0">
                <a:solidFill>
                  <a:schemeClr val="bg1"/>
                </a:solidFill>
                <a:effectLst/>
                <a:ea typeface="Times New Roman" panose="02020603050405020304" pitchFamily="18" charset="0"/>
              </a:rPr>
              <a:t>If any man's work abide which he hath built thereupon, </a:t>
            </a:r>
            <a:r>
              <a:rPr lang="en-US" sz="1600" dirty="0">
                <a:solidFill>
                  <a:srgbClr val="FFFF00"/>
                </a:solidFill>
                <a:effectLst/>
                <a:ea typeface="Times New Roman" panose="02020603050405020304" pitchFamily="18" charset="0"/>
              </a:rPr>
              <a:t>he shall receive a reward. </a:t>
            </a:r>
          </a:p>
          <a:p>
            <a:pPr hangingPunct="0"/>
            <a:r>
              <a:rPr lang="en-US" sz="1600" dirty="0">
                <a:solidFill>
                  <a:srgbClr val="FFFF00"/>
                </a:solidFill>
                <a:effectLst/>
                <a:ea typeface="Times New Roman" panose="02020603050405020304" pitchFamily="18" charset="0"/>
              </a:rPr>
              <a:t>1 Corinthians 3:13-14</a:t>
            </a:r>
          </a:p>
          <a:p>
            <a:pPr hangingPunct="0"/>
            <a:endParaRPr lang="en-GB" sz="1200" dirty="0">
              <a:solidFill>
                <a:schemeClr val="bg1"/>
              </a:solidFill>
              <a:effectLst/>
              <a:ea typeface="Times New Roman" panose="02020603050405020304" pitchFamily="18" charset="0"/>
            </a:endParaRPr>
          </a:p>
          <a:p>
            <a:pPr hangingPunct="0"/>
            <a:endParaRPr lang="en-GB" sz="1200" dirty="0">
              <a:solidFill>
                <a:schemeClr val="bg1"/>
              </a:solidFill>
              <a:effectLst/>
              <a:ea typeface="Times New Roman" panose="02020603050405020304" pitchFamily="18" charset="0"/>
            </a:endParaRPr>
          </a:p>
          <a:p>
            <a:endParaRPr lang="en-GB" dirty="0">
              <a:solidFill>
                <a:schemeClr val="bg1"/>
              </a:solidFill>
            </a:endParaRPr>
          </a:p>
        </p:txBody>
      </p:sp>
      <p:sp>
        <p:nvSpPr>
          <p:cNvPr id="3" name="Arrow: Right 2">
            <a:extLst>
              <a:ext uri="{FF2B5EF4-FFF2-40B4-BE49-F238E27FC236}">
                <a16:creationId xmlns:a16="http://schemas.microsoft.com/office/drawing/2014/main" id="{716F56A0-FAA6-AAD4-8021-5B5952ADA5D4}"/>
              </a:ext>
            </a:extLst>
          </p:cNvPr>
          <p:cNvSpPr/>
          <p:nvPr/>
        </p:nvSpPr>
        <p:spPr>
          <a:xfrm rot="8735459">
            <a:off x="7517077" y="3219509"/>
            <a:ext cx="1112091" cy="702734"/>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D92FC16-B324-0605-1811-90A635634DAE}"/>
              </a:ext>
            </a:extLst>
          </p:cNvPr>
          <p:cNvSpPr txBox="1"/>
          <p:nvPr/>
        </p:nvSpPr>
        <p:spPr>
          <a:xfrm>
            <a:off x="34601" y="6086102"/>
            <a:ext cx="1782347" cy="646331"/>
          </a:xfrm>
          <a:prstGeom prst="rect">
            <a:avLst/>
          </a:prstGeom>
          <a:noFill/>
        </p:spPr>
        <p:txBody>
          <a:bodyPr wrap="non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Law</a:t>
            </a:r>
            <a:endParaRPr lang="en-GB" dirty="0">
              <a:solidFill>
                <a:schemeClr val="bg1"/>
              </a:solidFill>
            </a:endParaRPr>
          </a:p>
        </p:txBody>
      </p:sp>
      <p:sp>
        <p:nvSpPr>
          <p:cNvPr id="4" name="TextBox 3">
            <a:extLst>
              <a:ext uri="{FF2B5EF4-FFF2-40B4-BE49-F238E27FC236}">
                <a16:creationId xmlns:a16="http://schemas.microsoft.com/office/drawing/2014/main" id="{CC42575F-593D-67B4-324D-DB3B53D71D93}"/>
              </a:ext>
            </a:extLst>
          </p:cNvPr>
          <p:cNvSpPr txBox="1"/>
          <p:nvPr/>
        </p:nvSpPr>
        <p:spPr>
          <a:xfrm>
            <a:off x="3852333" y="6151846"/>
            <a:ext cx="3817999"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Grace</a:t>
            </a:r>
            <a:endParaRPr lang="en-GB" dirty="0">
              <a:solidFill>
                <a:schemeClr val="bg1"/>
              </a:solidFill>
            </a:endParaRPr>
          </a:p>
        </p:txBody>
      </p:sp>
      <p:sp>
        <p:nvSpPr>
          <p:cNvPr id="5" name="TextBox 4">
            <a:extLst>
              <a:ext uri="{FF2B5EF4-FFF2-40B4-BE49-F238E27FC236}">
                <a16:creationId xmlns:a16="http://schemas.microsoft.com/office/drawing/2014/main" id="{AD58897C-D834-8896-D90E-55469794158E}"/>
              </a:ext>
            </a:extLst>
          </p:cNvPr>
          <p:cNvSpPr txBox="1"/>
          <p:nvPr/>
        </p:nvSpPr>
        <p:spPr>
          <a:xfrm>
            <a:off x="7327052" y="6111755"/>
            <a:ext cx="1801823" cy="646331"/>
          </a:xfrm>
          <a:prstGeom prst="rect">
            <a:avLst/>
          </a:prstGeom>
          <a:noFill/>
        </p:spPr>
        <p:txBody>
          <a:bodyPr wrap="square" rtlCol="0">
            <a:spAutoFit/>
          </a:bodyPr>
          <a:lstStyle/>
          <a:p>
            <a:pPr algn="ctr"/>
            <a:r>
              <a:rPr lang="en-US" dirty="0">
                <a:solidFill>
                  <a:schemeClr val="bg1"/>
                </a:solidFill>
              </a:rPr>
              <a:t>The dispensation</a:t>
            </a:r>
            <a:br>
              <a:rPr lang="en-US" dirty="0">
                <a:solidFill>
                  <a:schemeClr val="bg1"/>
                </a:solidFill>
              </a:rPr>
            </a:br>
            <a:r>
              <a:rPr lang="en-US" dirty="0">
                <a:solidFill>
                  <a:schemeClr val="bg1"/>
                </a:solidFill>
              </a:rPr>
              <a:t>of the Kingdom</a:t>
            </a:r>
            <a:endParaRPr lang="en-GB" dirty="0">
              <a:solidFill>
                <a:schemeClr val="bg1"/>
              </a:solidFill>
            </a:endParaRPr>
          </a:p>
        </p:txBody>
      </p:sp>
    </p:spTree>
    <p:extLst>
      <p:ext uri="{BB962C8B-B14F-4D97-AF65-F5344CB8AC3E}">
        <p14:creationId xmlns:p14="http://schemas.microsoft.com/office/powerpoint/2010/main" val="3538637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2862322"/>
          </a:xfrm>
          <a:prstGeom prst="rect">
            <a:avLst/>
          </a:prstGeom>
          <a:noFill/>
        </p:spPr>
        <p:txBody>
          <a:bodyPr wrap="square" rtlCol="0">
            <a:spAutoFit/>
          </a:bodyPr>
          <a:lstStyle/>
          <a:p>
            <a:pPr algn="ctr"/>
            <a:r>
              <a:rPr lang="en-US" sz="4000" b="1" dirty="0">
                <a:solidFill>
                  <a:srgbClr val="FFFF00"/>
                </a:solidFill>
              </a:rPr>
              <a:t>Rewards</a:t>
            </a:r>
            <a:endParaRPr lang="en-US" sz="2800" dirty="0">
              <a:solidFill>
                <a:srgbClr val="FFFF00"/>
              </a:solidFill>
            </a:endParaRPr>
          </a:p>
          <a:p>
            <a:pPr algn="ctr"/>
            <a:endParaRPr lang="en-US" sz="2800"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r>
              <a:rPr lang="en-US" sz="2800" b="1" dirty="0">
                <a:solidFill>
                  <a:schemeClr val="bg1"/>
                </a:solidFill>
              </a:rPr>
              <a:t> </a:t>
            </a:r>
            <a:endParaRPr lang="en-US" sz="2400" b="1" dirty="0">
              <a:solidFill>
                <a:schemeClr val="bg1"/>
              </a:solidFill>
            </a:endParaRPr>
          </a:p>
        </p:txBody>
      </p:sp>
      <p:sp>
        <p:nvSpPr>
          <p:cNvPr id="3" name="Explosion: 8 Points 2">
            <a:extLst>
              <a:ext uri="{FF2B5EF4-FFF2-40B4-BE49-F238E27FC236}">
                <a16:creationId xmlns:a16="http://schemas.microsoft.com/office/drawing/2014/main" id="{C79C065A-E5C9-76C6-3ABE-1C2731E18CF2}"/>
              </a:ext>
            </a:extLst>
          </p:cNvPr>
          <p:cNvSpPr/>
          <p:nvPr/>
        </p:nvSpPr>
        <p:spPr>
          <a:xfrm>
            <a:off x="338667" y="279401"/>
            <a:ext cx="8568265" cy="6519332"/>
          </a:xfrm>
          <a:prstGeom prst="irregularSeal1">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t>And, behold, I come quickly; </a:t>
            </a:r>
          </a:p>
          <a:p>
            <a:pPr algn="ctr"/>
            <a:r>
              <a:rPr lang="en-US" sz="2400" dirty="0"/>
              <a:t>and my reward is with me, </a:t>
            </a:r>
          </a:p>
          <a:p>
            <a:pPr algn="ctr"/>
            <a:r>
              <a:rPr lang="en-US" sz="2400" dirty="0"/>
              <a:t>to give every man </a:t>
            </a:r>
          </a:p>
          <a:p>
            <a:pPr algn="ctr"/>
            <a:r>
              <a:rPr lang="en-US" sz="2400" dirty="0"/>
              <a:t>according as his work shall be. </a:t>
            </a:r>
          </a:p>
          <a:p>
            <a:pPr algn="ctr"/>
            <a:r>
              <a:rPr lang="en-US" sz="2400" dirty="0"/>
              <a:t>Revelation 22:12</a:t>
            </a:r>
            <a:endParaRPr lang="en-GB" sz="2400" dirty="0"/>
          </a:p>
        </p:txBody>
      </p:sp>
    </p:spTree>
    <p:extLst>
      <p:ext uri="{BB962C8B-B14F-4D97-AF65-F5344CB8AC3E}">
        <p14:creationId xmlns:p14="http://schemas.microsoft.com/office/powerpoint/2010/main" val="1574759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1431161"/>
          </a:xfrm>
          <a:prstGeom prst="rect">
            <a:avLst/>
          </a:prstGeom>
          <a:noFill/>
        </p:spPr>
        <p:txBody>
          <a:bodyPr wrap="square" rtlCol="0">
            <a:spAutoFit/>
          </a:bodyPr>
          <a:lstStyle/>
          <a:p>
            <a:pPr algn="ctr"/>
            <a:r>
              <a:rPr lang="en-US" sz="4000" b="1" dirty="0">
                <a:solidFill>
                  <a:srgbClr val="FFFF00"/>
                </a:solidFill>
              </a:rPr>
              <a:t>Rewards</a:t>
            </a:r>
            <a:endParaRPr lang="en-US" sz="4000" dirty="0">
              <a:solidFill>
                <a:srgbClr val="FFFF00"/>
              </a:solidFill>
            </a:endParaRPr>
          </a:p>
          <a:p>
            <a:pPr algn="ctr"/>
            <a:r>
              <a:rPr lang="en-US" sz="300" b="1" dirty="0">
                <a:solidFill>
                  <a:schemeClr val="bg1"/>
                </a:solidFill>
              </a:rPr>
              <a:t> </a:t>
            </a:r>
          </a:p>
          <a:p>
            <a:pPr algn="ctr"/>
            <a:r>
              <a:rPr lang="en-US" sz="2400" b="1" dirty="0">
                <a:solidFill>
                  <a:schemeClr val="bg1"/>
                </a:solidFill>
              </a:rPr>
              <a:t>Principles which govern the giving of rewards</a:t>
            </a:r>
          </a:p>
          <a:p>
            <a:pPr algn="ctr"/>
            <a:endParaRPr lang="en-US" sz="2000" b="1" dirty="0">
              <a:solidFill>
                <a:schemeClr val="bg1"/>
              </a:solidFill>
            </a:endParaRPr>
          </a:p>
        </p:txBody>
      </p:sp>
    </p:spTree>
    <p:extLst>
      <p:ext uri="{BB962C8B-B14F-4D97-AF65-F5344CB8AC3E}">
        <p14:creationId xmlns:p14="http://schemas.microsoft.com/office/powerpoint/2010/main" val="340501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5432256"/>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a:p>
            <a:r>
              <a:rPr lang="en-US" sz="1900" dirty="0">
                <a:solidFill>
                  <a:schemeClr val="bg1"/>
                </a:solidFill>
              </a:rPr>
              <a:t>​</a:t>
            </a:r>
            <a:r>
              <a:rPr lang="en-US" sz="1900" dirty="0">
                <a:solidFill>
                  <a:srgbClr val="FFFF00"/>
                </a:solidFill>
              </a:rPr>
              <a:t>The elders which are among you I exhort,</a:t>
            </a:r>
            <a:r>
              <a:rPr lang="en-US" sz="1900" dirty="0">
                <a:solidFill>
                  <a:schemeClr val="bg1"/>
                </a:solidFill>
              </a:rPr>
              <a:t> </a:t>
            </a:r>
          </a:p>
          <a:p>
            <a:endParaRPr lang="en-US" sz="1900" dirty="0">
              <a:solidFill>
                <a:schemeClr val="bg1"/>
              </a:solidFill>
            </a:endParaRPr>
          </a:p>
          <a:p>
            <a:pPr marL="1371600" lvl="2" indent="-457200">
              <a:buFont typeface="+mj-lt"/>
              <a:buAutoNum type="arabicPeriod"/>
            </a:pPr>
            <a:r>
              <a:rPr lang="en-US" sz="1900" dirty="0">
                <a:solidFill>
                  <a:schemeClr val="bg1"/>
                </a:solidFill>
              </a:rPr>
              <a:t>who am also an elder,</a:t>
            </a:r>
          </a:p>
          <a:p>
            <a:pPr marL="1371600" lvl="2" indent="-457200">
              <a:buFont typeface="+mj-lt"/>
              <a:buAutoNum type="arabicPeriod"/>
            </a:pPr>
            <a:r>
              <a:rPr lang="en-US" sz="1900" dirty="0">
                <a:solidFill>
                  <a:schemeClr val="bg1"/>
                </a:solidFill>
              </a:rPr>
              <a:t>and a witness of the sufferings of Christ, </a:t>
            </a:r>
          </a:p>
          <a:p>
            <a:pPr marL="1371600" lvl="2" indent="-457200">
              <a:buFont typeface="+mj-lt"/>
              <a:buAutoNum type="arabicPeriod"/>
            </a:pPr>
            <a:r>
              <a:rPr lang="en-US" sz="1900" dirty="0">
                <a:solidFill>
                  <a:schemeClr val="bg1"/>
                </a:solidFill>
              </a:rPr>
              <a:t>and also a partaker of the glory that shall be revealed:</a:t>
            </a:r>
          </a:p>
          <a:p>
            <a:pPr lvl="2"/>
            <a:endParaRPr lang="en-US" sz="1900" dirty="0">
              <a:solidFill>
                <a:schemeClr val="bg1"/>
              </a:solidFill>
            </a:endParaRPr>
          </a:p>
          <a:p>
            <a:r>
              <a:rPr lang="en-US" sz="2400" dirty="0">
                <a:solidFill>
                  <a:schemeClr val="bg1"/>
                </a:solidFill>
              </a:rPr>
              <a:t>Peter makes this appeal based upon three things:</a:t>
            </a:r>
            <a:r>
              <a:rPr lang="en-US" sz="1600" dirty="0">
                <a:solidFill>
                  <a:schemeClr val="bg1"/>
                </a:solidFill>
              </a:rPr>
              <a:t> </a:t>
            </a:r>
          </a:p>
          <a:p>
            <a:endParaRPr lang="en-US" sz="1600" dirty="0">
              <a:solidFill>
                <a:schemeClr val="bg1"/>
              </a:solidFill>
            </a:endParaRPr>
          </a:p>
          <a:p>
            <a:pPr marL="342900" indent="-342900">
              <a:buAutoNum type="arabicParenBoth"/>
            </a:pPr>
            <a:r>
              <a:rPr lang="en-US" sz="1600" dirty="0">
                <a:solidFill>
                  <a:srgbClr val="FFFF00"/>
                </a:solidFill>
              </a:rPr>
              <a:t>Peter is a fellow elder. </a:t>
            </a:r>
          </a:p>
          <a:p>
            <a:r>
              <a:rPr lang="en-US" sz="1600" dirty="0">
                <a:solidFill>
                  <a:schemeClr val="bg1"/>
                </a:solidFill>
              </a:rPr>
              <a:t>As such he has experienced the challenges and difficulties of a shepherd over a local church. </a:t>
            </a:r>
          </a:p>
          <a:p>
            <a:r>
              <a:rPr lang="en-US" sz="1600" dirty="0">
                <a:solidFill>
                  <a:schemeClr val="bg1"/>
                </a:solidFill>
              </a:rPr>
              <a:t>He is writing to the shepherds as a shepherd himself. Jesus charged Peter to feed his sheep in John 21. </a:t>
            </a:r>
          </a:p>
          <a:p>
            <a:r>
              <a:rPr lang="en-US" sz="1600" dirty="0">
                <a:solidFill>
                  <a:schemeClr val="bg1"/>
                </a:solidFill>
              </a:rPr>
              <a:t>It is a call to courageous leadership in the face of suffering, reminding them, they were not alone!</a:t>
            </a:r>
          </a:p>
          <a:p>
            <a:endParaRPr lang="en-US" sz="1600" dirty="0">
              <a:solidFill>
                <a:schemeClr val="bg1"/>
              </a:solidFill>
            </a:endParaRPr>
          </a:p>
          <a:p>
            <a:r>
              <a:rPr lang="en-US" sz="1600" dirty="0">
                <a:solidFill>
                  <a:srgbClr val="FFFF00"/>
                </a:solidFill>
              </a:rPr>
              <a:t>(2) Peter is a witness of the sufferings of Christ. </a:t>
            </a:r>
          </a:p>
          <a:p>
            <a:endParaRPr lang="en-US" sz="1600" dirty="0">
              <a:solidFill>
                <a:schemeClr val="bg1"/>
              </a:solidFill>
            </a:endParaRPr>
          </a:p>
          <a:p>
            <a:r>
              <a:rPr lang="en-US" sz="1600" dirty="0">
                <a:solidFill>
                  <a:srgbClr val="FFFF00"/>
                </a:solidFill>
              </a:rPr>
              <a:t>(3) Peter is a partaker in the glory to be revealed. </a:t>
            </a:r>
          </a:p>
          <a:p>
            <a:pPr lvl="2"/>
            <a:endParaRPr lang="en-US" sz="1900" dirty="0">
              <a:solidFill>
                <a:schemeClr val="bg1"/>
              </a:solidFill>
            </a:endParaRPr>
          </a:p>
        </p:txBody>
      </p:sp>
    </p:spTree>
    <p:extLst>
      <p:ext uri="{BB962C8B-B14F-4D97-AF65-F5344CB8AC3E}">
        <p14:creationId xmlns:p14="http://schemas.microsoft.com/office/powerpoint/2010/main" val="27824073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C201B5-FF0A-EE40-99AA-CE3A37F3C338}"/>
              </a:ext>
            </a:extLst>
          </p:cNvPr>
          <p:cNvSpPr txBox="1"/>
          <p:nvPr/>
        </p:nvSpPr>
        <p:spPr>
          <a:xfrm>
            <a:off x="0" y="0"/>
            <a:ext cx="9143999" cy="2908489"/>
          </a:xfrm>
          <a:prstGeom prst="rect">
            <a:avLst/>
          </a:prstGeom>
          <a:noFill/>
        </p:spPr>
        <p:txBody>
          <a:bodyPr wrap="square" rtlCol="0">
            <a:spAutoFit/>
          </a:bodyPr>
          <a:lstStyle/>
          <a:p>
            <a:pPr algn="ctr"/>
            <a:r>
              <a:rPr lang="en-US" sz="4000" b="1" dirty="0">
                <a:solidFill>
                  <a:srgbClr val="FFFF00"/>
                </a:solidFill>
              </a:rPr>
              <a:t>Rewards</a:t>
            </a:r>
            <a:endParaRPr lang="en-US" sz="4000" dirty="0">
              <a:solidFill>
                <a:srgbClr val="FFFF00"/>
              </a:solidFill>
            </a:endParaRPr>
          </a:p>
          <a:p>
            <a:pPr algn="ctr"/>
            <a:r>
              <a:rPr lang="en-US" sz="300" b="1" dirty="0">
                <a:solidFill>
                  <a:schemeClr val="bg1"/>
                </a:solidFill>
              </a:rPr>
              <a:t> </a:t>
            </a:r>
          </a:p>
          <a:p>
            <a:pPr algn="ctr"/>
            <a:r>
              <a:rPr lang="en-US" sz="2400" b="1" dirty="0">
                <a:solidFill>
                  <a:schemeClr val="bg1"/>
                </a:solidFill>
              </a:rPr>
              <a:t>Principles which govern the giving of rewards</a:t>
            </a:r>
          </a:p>
          <a:p>
            <a:pPr algn="ctr"/>
            <a:endParaRPr lang="en-US" sz="2000" b="1" dirty="0">
              <a:solidFill>
                <a:schemeClr val="bg1"/>
              </a:solidFill>
            </a:endParaRPr>
          </a:p>
          <a:p>
            <a:pPr marL="514350" indent="-514350">
              <a:buFont typeface="+mj-lt"/>
              <a:buAutoNum type="arabicPeriod"/>
            </a:pPr>
            <a:r>
              <a:rPr lang="en-US" sz="1600" dirty="0">
                <a:solidFill>
                  <a:srgbClr val="FFFF00"/>
                </a:solidFill>
              </a:rPr>
              <a:t>Rewards will be given at the judgement seat of Christ:</a:t>
            </a:r>
            <a:br>
              <a:rPr lang="en-US" sz="1600" dirty="0">
                <a:solidFill>
                  <a:schemeClr val="bg1"/>
                </a:solidFill>
              </a:rPr>
            </a:br>
            <a:r>
              <a:rPr lang="en-US" sz="1600" dirty="0">
                <a:solidFill>
                  <a:schemeClr val="bg1"/>
                </a:solidFill>
              </a:rPr>
              <a:t>Judgement does not mean condemnation: it’s an evaluation of your service not your sins</a:t>
            </a:r>
            <a:br>
              <a:rPr lang="en-US" sz="1600" dirty="0">
                <a:solidFill>
                  <a:schemeClr val="bg1"/>
                </a:solidFill>
              </a:rPr>
            </a:br>
            <a:r>
              <a:rPr lang="en-US" sz="1600" dirty="0">
                <a:solidFill>
                  <a:schemeClr val="bg1"/>
                </a:solidFill>
              </a:rPr>
              <a:t>It’s an individual judgement for performance; not punishment </a:t>
            </a:r>
            <a:br>
              <a:rPr lang="en-US" sz="1600" dirty="0">
                <a:solidFill>
                  <a:schemeClr val="bg1"/>
                </a:solidFill>
              </a:rPr>
            </a:br>
            <a:r>
              <a:rPr lang="en-US" sz="1600" dirty="0">
                <a:solidFill>
                  <a:schemeClr val="bg1"/>
                </a:solidFill>
              </a:rPr>
              <a:t>2 Corinthians 5:10: For we must all appear before the judgment seat of Christ; </a:t>
            </a:r>
            <a:br>
              <a:rPr lang="en-US" sz="1600" dirty="0">
                <a:solidFill>
                  <a:schemeClr val="bg1"/>
                </a:solidFill>
              </a:rPr>
            </a:br>
            <a:r>
              <a:rPr lang="en-US" sz="1600" dirty="0">
                <a:solidFill>
                  <a:schemeClr val="bg1"/>
                </a:solidFill>
              </a:rPr>
              <a:t>1 Corinthians 3v15 Some will suffer loss, others will receive reward</a:t>
            </a:r>
            <a:br>
              <a:rPr lang="en-US" sz="1600" dirty="0">
                <a:solidFill>
                  <a:schemeClr val="bg1"/>
                </a:solidFill>
              </a:rPr>
            </a:br>
            <a:endParaRPr lang="en-US" sz="1600" dirty="0">
              <a:solidFill>
                <a:schemeClr val="bg1"/>
              </a:solidFill>
            </a:endParaRPr>
          </a:p>
        </p:txBody>
      </p:sp>
    </p:spTree>
    <p:extLst>
      <p:ext uri="{BB962C8B-B14F-4D97-AF65-F5344CB8AC3E}">
        <p14:creationId xmlns:p14="http://schemas.microsoft.com/office/powerpoint/2010/main" val="2577867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47FBAF-DC82-68A8-7B7E-F5BDC1084E22}"/>
              </a:ext>
            </a:extLst>
          </p:cNvPr>
          <p:cNvSpPr txBox="1"/>
          <p:nvPr/>
        </p:nvSpPr>
        <p:spPr>
          <a:xfrm>
            <a:off x="0" y="0"/>
            <a:ext cx="9143999" cy="4878259"/>
          </a:xfrm>
          <a:prstGeom prst="rect">
            <a:avLst/>
          </a:prstGeom>
          <a:noFill/>
        </p:spPr>
        <p:txBody>
          <a:bodyPr wrap="square" rtlCol="0">
            <a:spAutoFit/>
          </a:bodyPr>
          <a:lstStyle/>
          <a:p>
            <a:pPr algn="ctr"/>
            <a:r>
              <a:rPr lang="en-US" sz="4000" b="1" dirty="0">
                <a:solidFill>
                  <a:srgbClr val="FFFF00"/>
                </a:solidFill>
              </a:rPr>
              <a:t>Rewards</a:t>
            </a:r>
            <a:endParaRPr lang="en-US" sz="4000" dirty="0">
              <a:solidFill>
                <a:srgbClr val="FFFF00"/>
              </a:solidFill>
            </a:endParaRPr>
          </a:p>
          <a:p>
            <a:pPr algn="ctr"/>
            <a:r>
              <a:rPr lang="en-US" sz="300" b="1" dirty="0">
                <a:solidFill>
                  <a:schemeClr val="bg1"/>
                </a:solidFill>
              </a:rPr>
              <a:t> </a:t>
            </a:r>
          </a:p>
          <a:p>
            <a:pPr algn="ctr"/>
            <a:r>
              <a:rPr lang="en-US" sz="2400" b="1" dirty="0">
                <a:solidFill>
                  <a:schemeClr val="bg1"/>
                </a:solidFill>
              </a:rPr>
              <a:t>Principles which govern the giving of rewards</a:t>
            </a:r>
          </a:p>
          <a:p>
            <a:pPr algn="ctr"/>
            <a:endParaRPr lang="en-US" sz="2000" b="1" dirty="0">
              <a:solidFill>
                <a:schemeClr val="bg1"/>
              </a:solidFill>
            </a:endParaRPr>
          </a:p>
          <a:p>
            <a:pPr marL="514350" indent="-514350">
              <a:buFont typeface="+mj-lt"/>
              <a:buAutoNum type="arabicPeriod"/>
            </a:pPr>
            <a:r>
              <a:rPr lang="en-US" sz="1600" dirty="0">
                <a:solidFill>
                  <a:srgbClr val="FFFF00"/>
                </a:solidFill>
              </a:rPr>
              <a:t>Rewards will be given at the judgement seat of Christ:</a:t>
            </a:r>
            <a:br>
              <a:rPr lang="en-US" sz="1600" dirty="0">
                <a:solidFill>
                  <a:schemeClr val="bg1"/>
                </a:solidFill>
              </a:rPr>
            </a:br>
            <a:r>
              <a:rPr lang="en-US" sz="1600" dirty="0">
                <a:solidFill>
                  <a:schemeClr val="bg1"/>
                </a:solidFill>
              </a:rPr>
              <a:t>Judgement does not mean condemnation: it’s an evaluation of your service not your sins</a:t>
            </a:r>
            <a:br>
              <a:rPr lang="en-US" sz="1600" dirty="0">
                <a:solidFill>
                  <a:schemeClr val="bg1"/>
                </a:solidFill>
              </a:rPr>
            </a:br>
            <a:r>
              <a:rPr lang="en-US" sz="1600" dirty="0">
                <a:solidFill>
                  <a:schemeClr val="bg1"/>
                </a:solidFill>
              </a:rPr>
              <a:t>It’s an individual judgement for performance; not punishment </a:t>
            </a:r>
            <a:br>
              <a:rPr lang="en-US" sz="1600" dirty="0">
                <a:solidFill>
                  <a:schemeClr val="bg1"/>
                </a:solidFill>
              </a:rPr>
            </a:br>
            <a:r>
              <a:rPr lang="en-US" sz="1600" dirty="0">
                <a:solidFill>
                  <a:schemeClr val="bg1"/>
                </a:solidFill>
              </a:rPr>
              <a:t>2 Corinthians 5:10: For we must all appear before the judgment seat of Christ; </a:t>
            </a:r>
            <a:br>
              <a:rPr lang="en-US" sz="1600" dirty="0">
                <a:solidFill>
                  <a:schemeClr val="bg1"/>
                </a:solidFill>
              </a:rPr>
            </a:br>
            <a:r>
              <a:rPr lang="en-US" sz="1600" dirty="0">
                <a:solidFill>
                  <a:schemeClr val="bg1"/>
                </a:solidFill>
              </a:rPr>
              <a:t>1 Corinthians 3v15 Some will suffer loss, others will receive reward</a:t>
            </a:r>
            <a:br>
              <a:rPr lang="en-US" sz="1600" dirty="0">
                <a:solidFill>
                  <a:schemeClr val="bg1"/>
                </a:solidFill>
              </a:rPr>
            </a:br>
            <a:endParaRPr lang="en-US" sz="1600" dirty="0">
              <a:solidFill>
                <a:schemeClr val="bg1"/>
              </a:solidFill>
            </a:endParaRPr>
          </a:p>
          <a:p>
            <a:pPr marL="514350" indent="-514350">
              <a:buFont typeface="+mj-lt"/>
              <a:buAutoNum type="arabicPeriod"/>
            </a:pPr>
            <a:r>
              <a:rPr lang="en-US" sz="1600" dirty="0">
                <a:solidFill>
                  <a:srgbClr val="FFFF00"/>
                </a:solidFill>
              </a:rPr>
              <a:t>Rewards will be conditional on how well you have served the Lord:</a:t>
            </a:r>
            <a:br>
              <a:rPr lang="en-US" sz="1600" dirty="0">
                <a:solidFill>
                  <a:schemeClr val="bg1"/>
                </a:solidFill>
              </a:rPr>
            </a:br>
            <a:r>
              <a:rPr lang="en-US" sz="1600" dirty="0">
                <a:solidFill>
                  <a:schemeClr val="bg1"/>
                </a:solidFill>
              </a:rPr>
              <a:t>Getting into heaven is not conditional on works (Eph 2v8)</a:t>
            </a:r>
            <a:br>
              <a:rPr lang="en-US" sz="1600" dirty="0">
                <a:solidFill>
                  <a:schemeClr val="bg1"/>
                </a:solidFill>
              </a:rPr>
            </a:br>
            <a:r>
              <a:rPr lang="en-US" sz="1600" dirty="0">
                <a:solidFill>
                  <a:schemeClr val="bg1"/>
                </a:solidFill>
              </a:rPr>
              <a:t>1 Corinthians 3:12-14:  if any man build… gold, silver, precious stones, wood, hay, stubble…</a:t>
            </a:r>
            <a:br>
              <a:rPr lang="en-US" sz="1600" dirty="0">
                <a:solidFill>
                  <a:schemeClr val="bg1"/>
                </a:solidFill>
              </a:rPr>
            </a:br>
            <a:r>
              <a:rPr lang="en-US" sz="1600" dirty="0">
                <a:solidFill>
                  <a:schemeClr val="bg1"/>
                </a:solidFill>
              </a:rPr>
              <a:t>the day shall declare it, because it shall be revealed by fire;</a:t>
            </a:r>
            <a:br>
              <a:rPr lang="en-US" sz="1600" dirty="0">
                <a:solidFill>
                  <a:schemeClr val="bg1"/>
                </a:solidFill>
              </a:rPr>
            </a:br>
            <a:r>
              <a:rPr lang="en-US" sz="1600" dirty="0">
                <a:solidFill>
                  <a:schemeClr val="bg1"/>
                </a:solidFill>
              </a:rPr>
              <a:t>If any man's work abide… he shall receive a reward. </a:t>
            </a:r>
            <a:br>
              <a:rPr lang="en-US" sz="1600" dirty="0">
                <a:solidFill>
                  <a:schemeClr val="bg1"/>
                </a:solidFill>
              </a:rPr>
            </a:br>
            <a:r>
              <a:rPr lang="en-US" sz="1600" dirty="0">
                <a:solidFill>
                  <a:schemeClr val="bg1"/>
                </a:solidFill>
              </a:rPr>
              <a:t> 2 Corinthians 5:10: that every one may receive the things done in his body, </a:t>
            </a:r>
            <a:br>
              <a:rPr lang="en-US" sz="1600" dirty="0">
                <a:solidFill>
                  <a:schemeClr val="bg1"/>
                </a:solidFill>
              </a:rPr>
            </a:br>
            <a:r>
              <a:rPr lang="en-US" sz="1600" dirty="0">
                <a:solidFill>
                  <a:schemeClr val="bg1"/>
                </a:solidFill>
              </a:rPr>
              <a:t>according to that he hath done, whether it be good or bad. </a:t>
            </a:r>
          </a:p>
          <a:p>
            <a:pPr marL="514350" indent="-514350">
              <a:buFont typeface="+mj-lt"/>
              <a:buAutoNum type="arabicPeriod"/>
            </a:pPr>
            <a:endParaRPr lang="en-US" sz="1600" dirty="0">
              <a:solidFill>
                <a:schemeClr val="bg1"/>
              </a:solidFill>
            </a:endParaRPr>
          </a:p>
        </p:txBody>
      </p:sp>
    </p:spTree>
    <p:extLst>
      <p:ext uri="{BB962C8B-B14F-4D97-AF65-F5344CB8AC3E}">
        <p14:creationId xmlns:p14="http://schemas.microsoft.com/office/powerpoint/2010/main" val="2993509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C00474-DDD4-5740-F117-7B8BA25B3022}"/>
              </a:ext>
            </a:extLst>
          </p:cNvPr>
          <p:cNvSpPr txBox="1"/>
          <p:nvPr/>
        </p:nvSpPr>
        <p:spPr>
          <a:xfrm>
            <a:off x="0" y="0"/>
            <a:ext cx="9143999" cy="5863144"/>
          </a:xfrm>
          <a:prstGeom prst="rect">
            <a:avLst/>
          </a:prstGeom>
          <a:noFill/>
        </p:spPr>
        <p:txBody>
          <a:bodyPr wrap="square" rtlCol="0">
            <a:spAutoFit/>
          </a:bodyPr>
          <a:lstStyle/>
          <a:p>
            <a:pPr algn="ctr"/>
            <a:r>
              <a:rPr lang="en-US" sz="4000" b="1" dirty="0">
                <a:solidFill>
                  <a:srgbClr val="FFFF00"/>
                </a:solidFill>
              </a:rPr>
              <a:t>Rewards</a:t>
            </a:r>
            <a:endParaRPr lang="en-US" sz="4000" dirty="0">
              <a:solidFill>
                <a:srgbClr val="FFFF00"/>
              </a:solidFill>
            </a:endParaRPr>
          </a:p>
          <a:p>
            <a:pPr algn="ctr"/>
            <a:r>
              <a:rPr lang="en-US" sz="300" b="1" dirty="0">
                <a:solidFill>
                  <a:schemeClr val="bg1"/>
                </a:solidFill>
              </a:rPr>
              <a:t> </a:t>
            </a:r>
          </a:p>
          <a:p>
            <a:pPr algn="ctr"/>
            <a:r>
              <a:rPr lang="en-US" sz="2400" b="1" dirty="0">
                <a:solidFill>
                  <a:schemeClr val="bg1"/>
                </a:solidFill>
              </a:rPr>
              <a:t>Principles which govern the giving of rewards</a:t>
            </a:r>
          </a:p>
          <a:p>
            <a:pPr algn="ctr"/>
            <a:endParaRPr lang="en-US" sz="2000" b="1" dirty="0">
              <a:solidFill>
                <a:schemeClr val="bg1"/>
              </a:solidFill>
            </a:endParaRPr>
          </a:p>
          <a:p>
            <a:pPr marL="514350" indent="-514350">
              <a:buFont typeface="+mj-lt"/>
              <a:buAutoNum type="arabicPeriod"/>
            </a:pPr>
            <a:r>
              <a:rPr lang="en-US" sz="1600" dirty="0">
                <a:solidFill>
                  <a:srgbClr val="FFFF00"/>
                </a:solidFill>
              </a:rPr>
              <a:t>Rewards will be given at the judgement seat of Christ:</a:t>
            </a:r>
            <a:br>
              <a:rPr lang="en-US" sz="1600" dirty="0">
                <a:solidFill>
                  <a:schemeClr val="bg1"/>
                </a:solidFill>
              </a:rPr>
            </a:br>
            <a:r>
              <a:rPr lang="en-US" sz="1600" dirty="0">
                <a:solidFill>
                  <a:schemeClr val="bg1"/>
                </a:solidFill>
              </a:rPr>
              <a:t>Judgement does not mean condemnation: it’s an evaluation of your service not your sins</a:t>
            </a:r>
            <a:br>
              <a:rPr lang="en-US" sz="1600" dirty="0">
                <a:solidFill>
                  <a:schemeClr val="bg1"/>
                </a:solidFill>
              </a:rPr>
            </a:br>
            <a:r>
              <a:rPr lang="en-US" sz="1600" dirty="0">
                <a:solidFill>
                  <a:schemeClr val="bg1"/>
                </a:solidFill>
              </a:rPr>
              <a:t>It’s an individual judgement for performance; not punishment </a:t>
            </a:r>
            <a:br>
              <a:rPr lang="en-US" sz="1600" dirty="0">
                <a:solidFill>
                  <a:schemeClr val="bg1"/>
                </a:solidFill>
              </a:rPr>
            </a:br>
            <a:r>
              <a:rPr lang="en-US" sz="1600" dirty="0">
                <a:solidFill>
                  <a:schemeClr val="bg1"/>
                </a:solidFill>
              </a:rPr>
              <a:t>2 Corinthians 5:10: For we must all appear before the judgment seat of Christ; </a:t>
            </a:r>
            <a:br>
              <a:rPr lang="en-US" sz="1600" dirty="0">
                <a:solidFill>
                  <a:schemeClr val="bg1"/>
                </a:solidFill>
              </a:rPr>
            </a:br>
            <a:r>
              <a:rPr lang="en-US" sz="1600" dirty="0">
                <a:solidFill>
                  <a:schemeClr val="bg1"/>
                </a:solidFill>
              </a:rPr>
              <a:t>1 Corinthians 3v15 Some will suffer loss, others will receive reward</a:t>
            </a:r>
            <a:br>
              <a:rPr lang="en-US" sz="1600" dirty="0">
                <a:solidFill>
                  <a:schemeClr val="bg1"/>
                </a:solidFill>
              </a:rPr>
            </a:br>
            <a:endParaRPr lang="en-US" sz="1600" dirty="0">
              <a:solidFill>
                <a:schemeClr val="bg1"/>
              </a:solidFill>
            </a:endParaRPr>
          </a:p>
          <a:p>
            <a:pPr marL="514350" indent="-514350">
              <a:buFont typeface="+mj-lt"/>
              <a:buAutoNum type="arabicPeriod"/>
            </a:pPr>
            <a:r>
              <a:rPr lang="en-US" sz="1600" dirty="0">
                <a:solidFill>
                  <a:srgbClr val="FFFF00"/>
                </a:solidFill>
              </a:rPr>
              <a:t>Rewards will be conditional on how well you have served the Lord:</a:t>
            </a:r>
            <a:br>
              <a:rPr lang="en-US" sz="1600" dirty="0">
                <a:solidFill>
                  <a:schemeClr val="bg1"/>
                </a:solidFill>
              </a:rPr>
            </a:br>
            <a:r>
              <a:rPr lang="en-US" sz="1600" dirty="0">
                <a:solidFill>
                  <a:schemeClr val="bg1"/>
                </a:solidFill>
              </a:rPr>
              <a:t>Getting into heaven is not conditional on works (Eph 2v8)</a:t>
            </a:r>
            <a:br>
              <a:rPr lang="en-US" sz="1600" dirty="0">
                <a:solidFill>
                  <a:schemeClr val="bg1"/>
                </a:solidFill>
              </a:rPr>
            </a:br>
            <a:r>
              <a:rPr lang="en-US" sz="1600" dirty="0">
                <a:solidFill>
                  <a:schemeClr val="bg1"/>
                </a:solidFill>
              </a:rPr>
              <a:t>1 Corinthians 3:12-14:  if any man build… gold, silver, precious stones, wood, hay, stubble…</a:t>
            </a:r>
            <a:br>
              <a:rPr lang="en-US" sz="1600" dirty="0">
                <a:solidFill>
                  <a:schemeClr val="bg1"/>
                </a:solidFill>
              </a:rPr>
            </a:br>
            <a:r>
              <a:rPr lang="en-US" sz="1600" dirty="0">
                <a:solidFill>
                  <a:schemeClr val="bg1"/>
                </a:solidFill>
              </a:rPr>
              <a:t>the day shall declare it, because it shall be revealed by fire;</a:t>
            </a:r>
            <a:br>
              <a:rPr lang="en-US" sz="1600" dirty="0">
                <a:solidFill>
                  <a:schemeClr val="bg1"/>
                </a:solidFill>
              </a:rPr>
            </a:br>
            <a:r>
              <a:rPr lang="en-US" sz="1600" dirty="0">
                <a:solidFill>
                  <a:schemeClr val="bg1"/>
                </a:solidFill>
              </a:rPr>
              <a:t>If any man's work abide… he shall receive a reward. </a:t>
            </a:r>
            <a:br>
              <a:rPr lang="en-US" sz="1600" dirty="0">
                <a:solidFill>
                  <a:schemeClr val="bg1"/>
                </a:solidFill>
              </a:rPr>
            </a:br>
            <a:r>
              <a:rPr lang="en-US" sz="1600" dirty="0">
                <a:solidFill>
                  <a:schemeClr val="bg1"/>
                </a:solidFill>
              </a:rPr>
              <a:t> 2 Corinthians 5:10: that every one may receive the things done in his body, </a:t>
            </a:r>
            <a:br>
              <a:rPr lang="en-US" sz="1600" dirty="0">
                <a:solidFill>
                  <a:schemeClr val="bg1"/>
                </a:solidFill>
              </a:rPr>
            </a:br>
            <a:r>
              <a:rPr lang="en-US" sz="1600" dirty="0">
                <a:solidFill>
                  <a:schemeClr val="bg1"/>
                </a:solidFill>
              </a:rPr>
              <a:t>according to that he hath done, whether it be good or bad. </a:t>
            </a:r>
          </a:p>
          <a:p>
            <a:pPr marL="514350" indent="-514350">
              <a:buFont typeface="+mj-lt"/>
              <a:buAutoNum type="arabicPeriod"/>
            </a:pPr>
            <a:endParaRPr lang="en-US" sz="1600" dirty="0">
              <a:solidFill>
                <a:schemeClr val="bg1"/>
              </a:solidFill>
            </a:endParaRPr>
          </a:p>
          <a:p>
            <a:pPr marL="514350" indent="-514350">
              <a:buFont typeface="+mj-lt"/>
              <a:buAutoNum type="arabicPeriod"/>
            </a:pPr>
            <a:r>
              <a:rPr lang="en-US" sz="1600" dirty="0">
                <a:solidFill>
                  <a:srgbClr val="FFFF00"/>
                </a:solidFill>
              </a:rPr>
              <a:t>Rewards  will far outweigh what would normally be expected:</a:t>
            </a:r>
            <a:br>
              <a:rPr lang="en-US" sz="1600" dirty="0">
                <a:solidFill>
                  <a:schemeClr val="bg1"/>
                </a:solidFill>
              </a:rPr>
            </a:br>
            <a:r>
              <a:rPr lang="en-US" sz="1600" dirty="0">
                <a:solidFill>
                  <a:schemeClr val="bg1"/>
                </a:solidFill>
              </a:rPr>
              <a:t>2 Corinthians 4:17 Our light affliction, which is but for a moment,  </a:t>
            </a:r>
            <a:r>
              <a:rPr lang="en-US" sz="1600" dirty="0" err="1">
                <a:solidFill>
                  <a:schemeClr val="bg1"/>
                </a:solidFill>
              </a:rPr>
              <a:t>worketh</a:t>
            </a:r>
            <a:r>
              <a:rPr lang="en-US" sz="1600" dirty="0">
                <a:solidFill>
                  <a:schemeClr val="bg1"/>
                </a:solidFill>
              </a:rPr>
              <a:t> for us </a:t>
            </a:r>
            <a:br>
              <a:rPr lang="en-US" sz="1600" dirty="0">
                <a:solidFill>
                  <a:schemeClr val="bg1"/>
                </a:solidFill>
              </a:rPr>
            </a:br>
            <a:r>
              <a:rPr lang="en-US" sz="1600" dirty="0">
                <a:solidFill>
                  <a:schemeClr val="bg1"/>
                </a:solidFill>
              </a:rPr>
              <a:t>a far more exceeding and eternal weight of glory</a:t>
            </a:r>
            <a:br>
              <a:rPr lang="en-US" sz="1600" dirty="0">
                <a:solidFill>
                  <a:schemeClr val="bg1"/>
                </a:solidFill>
              </a:rPr>
            </a:br>
            <a:endParaRPr lang="en-US" sz="1600" dirty="0">
              <a:solidFill>
                <a:schemeClr val="bg1"/>
              </a:solidFill>
            </a:endParaRPr>
          </a:p>
        </p:txBody>
      </p:sp>
    </p:spTree>
    <p:extLst>
      <p:ext uri="{BB962C8B-B14F-4D97-AF65-F5344CB8AC3E}">
        <p14:creationId xmlns:p14="http://schemas.microsoft.com/office/powerpoint/2010/main" val="2171740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8FB20-4A6F-240A-A22E-D459E99112AC}"/>
              </a:ext>
            </a:extLst>
          </p:cNvPr>
          <p:cNvSpPr txBox="1"/>
          <p:nvPr/>
        </p:nvSpPr>
        <p:spPr>
          <a:xfrm>
            <a:off x="0" y="0"/>
            <a:ext cx="9143999" cy="6848029"/>
          </a:xfrm>
          <a:prstGeom prst="rect">
            <a:avLst/>
          </a:prstGeom>
          <a:noFill/>
        </p:spPr>
        <p:txBody>
          <a:bodyPr wrap="square" rtlCol="0">
            <a:spAutoFit/>
          </a:bodyPr>
          <a:lstStyle/>
          <a:p>
            <a:pPr algn="ctr"/>
            <a:r>
              <a:rPr lang="en-US" sz="4000" b="1" dirty="0">
                <a:solidFill>
                  <a:srgbClr val="FFFF00"/>
                </a:solidFill>
              </a:rPr>
              <a:t>Rewards</a:t>
            </a:r>
            <a:endParaRPr lang="en-US" sz="4000" dirty="0">
              <a:solidFill>
                <a:srgbClr val="FFFF00"/>
              </a:solidFill>
            </a:endParaRPr>
          </a:p>
          <a:p>
            <a:pPr algn="ctr"/>
            <a:r>
              <a:rPr lang="en-US" sz="300" b="1" dirty="0">
                <a:solidFill>
                  <a:schemeClr val="bg1"/>
                </a:solidFill>
              </a:rPr>
              <a:t> </a:t>
            </a:r>
          </a:p>
          <a:p>
            <a:pPr algn="ctr"/>
            <a:r>
              <a:rPr lang="en-US" sz="2400" b="1" dirty="0">
                <a:solidFill>
                  <a:schemeClr val="bg1"/>
                </a:solidFill>
              </a:rPr>
              <a:t>Principles which govern the giving of rewards</a:t>
            </a:r>
          </a:p>
          <a:p>
            <a:pPr algn="ctr"/>
            <a:endParaRPr lang="en-US" sz="2000" b="1" dirty="0">
              <a:solidFill>
                <a:schemeClr val="bg1"/>
              </a:solidFill>
            </a:endParaRPr>
          </a:p>
          <a:p>
            <a:pPr marL="514350" indent="-514350">
              <a:buFont typeface="+mj-lt"/>
              <a:buAutoNum type="arabicPeriod"/>
            </a:pPr>
            <a:r>
              <a:rPr lang="en-US" sz="1600" dirty="0">
                <a:solidFill>
                  <a:srgbClr val="FFFF00"/>
                </a:solidFill>
              </a:rPr>
              <a:t>Rewards will be given at the judgement seat of Christ:</a:t>
            </a:r>
            <a:br>
              <a:rPr lang="en-US" sz="1600" dirty="0">
                <a:solidFill>
                  <a:schemeClr val="bg1"/>
                </a:solidFill>
              </a:rPr>
            </a:br>
            <a:r>
              <a:rPr lang="en-US" sz="1600" dirty="0">
                <a:solidFill>
                  <a:schemeClr val="bg1"/>
                </a:solidFill>
              </a:rPr>
              <a:t>Judgement does not mean condemnation: it’s an evaluation of your service not your sins</a:t>
            </a:r>
            <a:br>
              <a:rPr lang="en-US" sz="1600" dirty="0">
                <a:solidFill>
                  <a:schemeClr val="bg1"/>
                </a:solidFill>
              </a:rPr>
            </a:br>
            <a:r>
              <a:rPr lang="en-US" sz="1600" dirty="0">
                <a:solidFill>
                  <a:schemeClr val="bg1"/>
                </a:solidFill>
              </a:rPr>
              <a:t>It’s an individual judgement for performance; not punishment </a:t>
            </a:r>
            <a:br>
              <a:rPr lang="en-US" sz="1600" dirty="0">
                <a:solidFill>
                  <a:schemeClr val="bg1"/>
                </a:solidFill>
              </a:rPr>
            </a:br>
            <a:r>
              <a:rPr lang="en-US" sz="1600" dirty="0">
                <a:solidFill>
                  <a:schemeClr val="bg1"/>
                </a:solidFill>
              </a:rPr>
              <a:t>2 Corinthians 5:10: For we must all appear before the judgment seat of Christ; </a:t>
            </a:r>
            <a:br>
              <a:rPr lang="en-US" sz="1600" dirty="0">
                <a:solidFill>
                  <a:schemeClr val="bg1"/>
                </a:solidFill>
              </a:rPr>
            </a:br>
            <a:r>
              <a:rPr lang="en-US" sz="1600" dirty="0">
                <a:solidFill>
                  <a:schemeClr val="bg1"/>
                </a:solidFill>
              </a:rPr>
              <a:t>1 Corinthians 3v15 Some will suffer loss, others will receive reward</a:t>
            </a:r>
            <a:br>
              <a:rPr lang="en-US" sz="1600" dirty="0">
                <a:solidFill>
                  <a:schemeClr val="bg1"/>
                </a:solidFill>
              </a:rPr>
            </a:br>
            <a:endParaRPr lang="en-US" sz="1600" dirty="0">
              <a:solidFill>
                <a:schemeClr val="bg1"/>
              </a:solidFill>
            </a:endParaRPr>
          </a:p>
          <a:p>
            <a:pPr marL="514350" indent="-514350">
              <a:buFont typeface="+mj-lt"/>
              <a:buAutoNum type="arabicPeriod"/>
            </a:pPr>
            <a:r>
              <a:rPr lang="en-US" sz="1600" dirty="0">
                <a:solidFill>
                  <a:srgbClr val="FFFF00"/>
                </a:solidFill>
              </a:rPr>
              <a:t>Rewards will be conditional on how well you have served the Lord:</a:t>
            </a:r>
            <a:br>
              <a:rPr lang="en-US" sz="1600" dirty="0">
                <a:solidFill>
                  <a:schemeClr val="bg1"/>
                </a:solidFill>
              </a:rPr>
            </a:br>
            <a:r>
              <a:rPr lang="en-US" sz="1600" dirty="0">
                <a:solidFill>
                  <a:schemeClr val="bg1"/>
                </a:solidFill>
              </a:rPr>
              <a:t>Getting into heaven is not conditional on works (Eph 2v8)</a:t>
            </a:r>
            <a:br>
              <a:rPr lang="en-US" sz="1600" dirty="0">
                <a:solidFill>
                  <a:schemeClr val="bg1"/>
                </a:solidFill>
              </a:rPr>
            </a:br>
            <a:r>
              <a:rPr lang="en-US" sz="1600" dirty="0">
                <a:solidFill>
                  <a:schemeClr val="bg1"/>
                </a:solidFill>
              </a:rPr>
              <a:t>1 Corinthians 3:12-14:  if any man build… gold, silver, precious stones, wood, hay, stubble…</a:t>
            </a:r>
            <a:br>
              <a:rPr lang="en-US" sz="1600" dirty="0">
                <a:solidFill>
                  <a:schemeClr val="bg1"/>
                </a:solidFill>
              </a:rPr>
            </a:br>
            <a:r>
              <a:rPr lang="en-US" sz="1600" dirty="0">
                <a:solidFill>
                  <a:schemeClr val="bg1"/>
                </a:solidFill>
              </a:rPr>
              <a:t>the day shall declare it, because it shall be revealed by fire;</a:t>
            </a:r>
            <a:br>
              <a:rPr lang="en-US" sz="1600" dirty="0">
                <a:solidFill>
                  <a:schemeClr val="bg1"/>
                </a:solidFill>
              </a:rPr>
            </a:br>
            <a:r>
              <a:rPr lang="en-US" sz="1600" dirty="0">
                <a:solidFill>
                  <a:schemeClr val="bg1"/>
                </a:solidFill>
              </a:rPr>
              <a:t>If any man's work abide… he shall receive a reward. </a:t>
            </a:r>
            <a:br>
              <a:rPr lang="en-US" sz="1600" dirty="0">
                <a:solidFill>
                  <a:schemeClr val="bg1"/>
                </a:solidFill>
              </a:rPr>
            </a:br>
            <a:r>
              <a:rPr lang="en-US" sz="1600" dirty="0">
                <a:solidFill>
                  <a:schemeClr val="bg1"/>
                </a:solidFill>
              </a:rPr>
              <a:t> 2 Corinthians 5:10: that every one may receive the things done in his body, </a:t>
            </a:r>
            <a:br>
              <a:rPr lang="en-US" sz="1600" dirty="0">
                <a:solidFill>
                  <a:schemeClr val="bg1"/>
                </a:solidFill>
              </a:rPr>
            </a:br>
            <a:r>
              <a:rPr lang="en-US" sz="1600" dirty="0">
                <a:solidFill>
                  <a:schemeClr val="bg1"/>
                </a:solidFill>
              </a:rPr>
              <a:t>according to that he hath done, whether it be good or bad. </a:t>
            </a:r>
          </a:p>
          <a:p>
            <a:pPr marL="514350" indent="-514350">
              <a:buFont typeface="+mj-lt"/>
              <a:buAutoNum type="arabicPeriod"/>
            </a:pPr>
            <a:endParaRPr lang="en-US" sz="1600" dirty="0">
              <a:solidFill>
                <a:schemeClr val="bg1"/>
              </a:solidFill>
            </a:endParaRPr>
          </a:p>
          <a:p>
            <a:pPr marL="514350" indent="-514350">
              <a:buFont typeface="+mj-lt"/>
              <a:buAutoNum type="arabicPeriod"/>
            </a:pPr>
            <a:r>
              <a:rPr lang="en-US" sz="1600" dirty="0">
                <a:solidFill>
                  <a:srgbClr val="FFFF00"/>
                </a:solidFill>
              </a:rPr>
              <a:t>Rewards  will far outweigh what would normally be expected:</a:t>
            </a:r>
            <a:br>
              <a:rPr lang="en-US" sz="1600" dirty="0">
                <a:solidFill>
                  <a:schemeClr val="bg1"/>
                </a:solidFill>
              </a:rPr>
            </a:br>
            <a:r>
              <a:rPr lang="en-US" sz="1600" dirty="0">
                <a:solidFill>
                  <a:schemeClr val="bg1"/>
                </a:solidFill>
              </a:rPr>
              <a:t>2 Corinthians 4:17 Our light affliction, which is but for a moment,  </a:t>
            </a:r>
            <a:r>
              <a:rPr lang="en-US" sz="1600" dirty="0" err="1">
                <a:solidFill>
                  <a:schemeClr val="bg1"/>
                </a:solidFill>
              </a:rPr>
              <a:t>worketh</a:t>
            </a:r>
            <a:r>
              <a:rPr lang="en-US" sz="1600" dirty="0">
                <a:solidFill>
                  <a:schemeClr val="bg1"/>
                </a:solidFill>
              </a:rPr>
              <a:t> for us </a:t>
            </a:r>
            <a:br>
              <a:rPr lang="en-US" sz="1600" dirty="0">
                <a:solidFill>
                  <a:schemeClr val="bg1"/>
                </a:solidFill>
              </a:rPr>
            </a:br>
            <a:r>
              <a:rPr lang="en-US" sz="1600" dirty="0">
                <a:solidFill>
                  <a:schemeClr val="bg1"/>
                </a:solidFill>
              </a:rPr>
              <a:t>a far more exceeding and eternal weight of glory</a:t>
            </a:r>
            <a:br>
              <a:rPr lang="en-US" sz="1600" dirty="0">
                <a:solidFill>
                  <a:schemeClr val="bg1"/>
                </a:solidFill>
              </a:rPr>
            </a:br>
            <a:endParaRPr lang="en-US" sz="1600" dirty="0">
              <a:solidFill>
                <a:schemeClr val="bg1"/>
              </a:solidFill>
            </a:endParaRPr>
          </a:p>
          <a:p>
            <a:pPr marL="514350" indent="-514350">
              <a:buFont typeface="+mj-lt"/>
              <a:buAutoNum type="arabicPeriod"/>
            </a:pPr>
            <a:r>
              <a:rPr lang="en-US" sz="1600" dirty="0">
                <a:solidFill>
                  <a:srgbClr val="FFFF00"/>
                </a:solidFill>
              </a:rPr>
              <a:t>Rewards can be lost or taken away:</a:t>
            </a:r>
            <a:br>
              <a:rPr lang="en-US" sz="1600" dirty="0">
                <a:solidFill>
                  <a:schemeClr val="bg1"/>
                </a:solidFill>
              </a:rPr>
            </a:br>
            <a:r>
              <a:rPr lang="en-US" sz="1600" dirty="0">
                <a:solidFill>
                  <a:schemeClr val="bg1"/>
                </a:solidFill>
              </a:rPr>
              <a:t>Revelation 3:11:  Behold, I come quickly: hold that fast which thou hast, that no man take thy crown. </a:t>
            </a:r>
            <a:br>
              <a:rPr lang="en-US" sz="1600" dirty="0">
                <a:solidFill>
                  <a:schemeClr val="bg1"/>
                </a:solidFill>
              </a:rPr>
            </a:br>
            <a:r>
              <a:rPr lang="en-US" sz="1600" dirty="0">
                <a:solidFill>
                  <a:schemeClr val="bg1"/>
                </a:solidFill>
              </a:rPr>
              <a:t>2 Timothy 2:5: And if a man competes (strives), yet is he not crowned, except he strive lawfully. </a:t>
            </a:r>
            <a:endParaRPr lang="en-US" sz="2000" b="1" dirty="0">
              <a:solidFill>
                <a:schemeClr val="bg1"/>
              </a:solidFill>
            </a:endParaRPr>
          </a:p>
        </p:txBody>
      </p:sp>
    </p:spTree>
    <p:extLst>
      <p:ext uri="{BB962C8B-B14F-4D97-AF65-F5344CB8AC3E}">
        <p14:creationId xmlns:p14="http://schemas.microsoft.com/office/powerpoint/2010/main" val="39019241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5724644"/>
          </a:xfrm>
          <a:prstGeom prst="rect">
            <a:avLst/>
          </a:prstGeom>
          <a:noFill/>
        </p:spPr>
        <p:txBody>
          <a:bodyPr wrap="square" rtlCol="0">
            <a:spAutoFit/>
          </a:bodyPr>
          <a:lstStyle/>
          <a:p>
            <a:pPr algn="ctr"/>
            <a:r>
              <a:rPr lang="en-US" sz="4000" b="1" dirty="0">
                <a:solidFill>
                  <a:srgbClr val="FFFF00"/>
                </a:solidFill>
              </a:rPr>
              <a:t>Rewards</a:t>
            </a:r>
            <a:endParaRPr lang="en-US" sz="4000" dirty="0">
              <a:solidFill>
                <a:schemeClr val="bg1"/>
              </a:solidFill>
            </a:endParaRPr>
          </a:p>
          <a:p>
            <a:pPr algn="ctr"/>
            <a:endParaRPr lang="en-US" b="1" dirty="0">
              <a:solidFill>
                <a:schemeClr val="bg1"/>
              </a:solidFill>
            </a:endParaRPr>
          </a:p>
          <a:p>
            <a:pPr algn="ctr"/>
            <a:r>
              <a:rPr lang="en-US" sz="2800" b="1" dirty="0">
                <a:solidFill>
                  <a:schemeClr val="bg1"/>
                </a:solidFill>
              </a:rPr>
              <a:t>Rewards are acknowledgements</a:t>
            </a:r>
          </a:p>
          <a:p>
            <a:pPr algn="ctr"/>
            <a:r>
              <a:rPr lang="en-US" sz="2800" b="1" dirty="0">
                <a:solidFill>
                  <a:schemeClr val="bg1"/>
                </a:solidFill>
              </a:rPr>
              <a:t>by God and given in grace</a:t>
            </a:r>
          </a:p>
          <a:p>
            <a:pPr algn="ct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They form part of the inheritance</a:t>
            </a:r>
          </a:p>
          <a:p>
            <a:pPr algn="ctr"/>
            <a:r>
              <a:rPr lang="en-US" sz="2800" dirty="0">
                <a:solidFill>
                  <a:schemeClr val="bg1"/>
                </a:solidFill>
              </a:rPr>
              <a:t>which God has given to every Christian</a:t>
            </a:r>
          </a:p>
          <a:p>
            <a:pPr algn="ctr"/>
            <a:endParaRPr lang="en-US" sz="2800"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r>
              <a:rPr lang="en-US" sz="2800" b="1" dirty="0">
                <a:solidFill>
                  <a:schemeClr val="bg1"/>
                </a:solidFill>
              </a:rPr>
              <a:t> </a:t>
            </a:r>
            <a:endParaRPr lang="en-US" sz="2400" b="1" dirty="0">
              <a:solidFill>
                <a:schemeClr val="bg1"/>
              </a:solidFill>
            </a:endParaRPr>
          </a:p>
        </p:txBody>
      </p:sp>
    </p:spTree>
    <p:extLst>
      <p:ext uri="{BB962C8B-B14F-4D97-AF65-F5344CB8AC3E}">
        <p14:creationId xmlns:p14="http://schemas.microsoft.com/office/powerpoint/2010/main" val="2100286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346FAAD-94B9-46D0-72D9-4E9F51753E34}"/>
              </a:ext>
            </a:extLst>
          </p:cNvPr>
          <p:cNvGrpSpPr/>
          <p:nvPr/>
        </p:nvGrpSpPr>
        <p:grpSpPr>
          <a:xfrm>
            <a:off x="76200" y="592667"/>
            <a:ext cx="9067799" cy="6146799"/>
            <a:chOff x="84667" y="1127904"/>
            <a:chExt cx="8763000" cy="5413874"/>
          </a:xfrm>
        </p:grpSpPr>
        <p:sp>
          <p:nvSpPr>
            <p:cNvPr id="9" name="Thought Bubble: Cloud 8">
              <a:extLst>
                <a:ext uri="{FF2B5EF4-FFF2-40B4-BE49-F238E27FC236}">
                  <a16:creationId xmlns:a16="http://schemas.microsoft.com/office/drawing/2014/main" id="{85EE8789-6519-B732-0C7C-B474D1A153E6}"/>
                </a:ext>
              </a:extLst>
            </p:cNvPr>
            <p:cNvSpPr/>
            <p:nvPr/>
          </p:nvSpPr>
          <p:spPr>
            <a:xfrm>
              <a:off x="84667" y="1127904"/>
              <a:ext cx="8763000" cy="5413874"/>
            </a:xfrm>
            <a:prstGeom prst="cloudCallout">
              <a:avLst>
                <a:gd name="adj1" fmla="val -14188"/>
                <a:gd name="adj2" fmla="val 168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249B93C-4E8F-0EB4-B91B-8BAAC9282174}"/>
                </a:ext>
              </a:extLst>
            </p:cNvPr>
            <p:cNvSpPr/>
            <p:nvPr/>
          </p:nvSpPr>
          <p:spPr>
            <a:xfrm>
              <a:off x="1317818" y="4108639"/>
              <a:ext cx="2331316" cy="20466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Speech Bubble: Rectangle 2">
            <a:extLst>
              <a:ext uri="{FF2B5EF4-FFF2-40B4-BE49-F238E27FC236}">
                <a16:creationId xmlns:a16="http://schemas.microsoft.com/office/drawing/2014/main" id="{363FE06B-BE50-BF14-8A44-C9658B9EDDBE}"/>
              </a:ext>
            </a:extLst>
          </p:cNvPr>
          <p:cNvSpPr/>
          <p:nvPr/>
        </p:nvSpPr>
        <p:spPr>
          <a:xfrm>
            <a:off x="203200" y="237067"/>
            <a:ext cx="2692400" cy="1278466"/>
          </a:xfrm>
          <a:prstGeom prst="wedgeRectCallout">
            <a:avLst>
              <a:gd name="adj1" fmla="val 96149"/>
              <a:gd name="adj2" fmla="val 7773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a:t>Our Inheritance</a:t>
            </a:r>
            <a:endParaRPr lang="en-GB" sz="2800" dirty="0"/>
          </a:p>
        </p:txBody>
      </p:sp>
    </p:spTree>
    <p:extLst>
      <p:ext uri="{BB962C8B-B14F-4D97-AF65-F5344CB8AC3E}">
        <p14:creationId xmlns:p14="http://schemas.microsoft.com/office/powerpoint/2010/main" val="1954369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346FAAD-94B9-46D0-72D9-4E9F51753E34}"/>
              </a:ext>
            </a:extLst>
          </p:cNvPr>
          <p:cNvGrpSpPr/>
          <p:nvPr/>
        </p:nvGrpSpPr>
        <p:grpSpPr>
          <a:xfrm>
            <a:off x="76200" y="592667"/>
            <a:ext cx="9067799" cy="6146799"/>
            <a:chOff x="84667" y="1127904"/>
            <a:chExt cx="8763000" cy="5413874"/>
          </a:xfrm>
        </p:grpSpPr>
        <p:sp>
          <p:nvSpPr>
            <p:cNvPr id="9" name="Thought Bubble: Cloud 8">
              <a:extLst>
                <a:ext uri="{FF2B5EF4-FFF2-40B4-BE49-F238E27FC236}">
                  <a16:creationId xmlns:a16="http://schemas.microsoft.com/office/drawing/2014/main" id="{85EE8789-6519-B732-0C7C-B474D1A153E6}"/>
                </a:ext>
              </a:extLst>
            </p:cNvPr>
            <p:cNvSpPr/>
            <p:nvPr/>
          </p:nvSpPr>
          <p:spPr>
            <a:xfrm>
              <a:off x="84667" y="1127904"/>
              <a:ext cx="8763000" cy="5413874"/>
            </a:xfrm>
            <a:prstGeom prst="cloudCallout">
              <a:avLst>
                <a:gd name="adj1" fmla="val -14188"/>
                <a:gd name="adj2" fmla="val 168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249B93C-4E8F-0EB4-B91B-8BAAC9282174}"/>
                </a:ext>
              </a:extLst>
            </p:cNvPr>
            <p:cNvSpPr/>
            <p:nvPr/>
          </p:nvSpPr>
          <p:spPr>
            <a:xfrm>
              <a:off x="1317818" y="4108639"/>
              <a:ext cx="2331316" cy="20466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Speech Bubble: Rectangle 2">
            <a:extLst>
              <a:ext uri="{FF2B5EF4-FFF2-40B4-BE49-F238E27FC236}">
                <a16:creationId xmlns:a16="http://schemas.microsoft.com/office/drawing/2014/main" id="{363FE06B-BE50-BF14-8A44-C9658B9EDDBE}"/>
              </a:ext>
            </a:extLst>
          </p:cNvPr>
          <p:cNvSpPr/>
          <p:nvPr/>
        </p:nvSpPr>
        <p:spPr>
          <a:xfrm>
            <a:off x="203200" y="237067"/>
            <a:ext cx="2692400" cy="1278466"/>
          </a:xfrm>
          <a:prstGeom prst="wedgeRectCallout">
            <a:avLst>
              <a:gd name="adj1" fmla="val 96149"/>
              <a:gd name="adj2" fmla="val 7773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a:t>Our Inheritance</a:t>
            </a:r>
            <a:endParaRPr lang="en-GB" sz="2800" dirty="0"/>
          </a:p>
        </p:txBody>
      </p:sp>
      <p:sp>
        <p:nvSpPr>
          <p:cNvPr id="4" name="TextBox 3">
            <a:extLst>
              <a:ext uri="{FF2B5EF4-FFF2-40B4-BE49-F238E27FC236}">
                <a16:creationId xmlns:a16="http://schemas.microsoft.com/office/drawing/2014/main" id="{A69A2B82-B6DD-B88D-5CAC-B630FC70175F}"/>
              </a:ext>
            </a:extLst>
          </p:cNvPr>
          <p:cNvSpPr txBox="1"/>
          <p:nvPr/>
        </p:nvSpPr>
        <p:spPr>
          <a:xfrm>
            <a:off x="457200" y="2356148"/>
            <a:ext cx="8441266" cy="2246769"/>
          </a:xfrm>
          <a:prstGeom prst="rect">
            <a:avLst/>
          </a:prstGeom>
          <a:noFill/>
        </p:spPr>
        <p:txBody>
          <a:bodyPr wrap="square">
            <a:spAutoFit/>
          </a:bodyPr>
          <a:lstStyle/>
          <a:p>
            <a:pPr algn="ctr"/>
            <a:r>
              <a:rPr lang="en-US" sz="2000" dirty="0">
                <a:solidFill>
                  <a:schemeClr val="bg1"/>
                </a:solidFill>
              </a:rPr>
              <a:t>Blessed be the God and Father of our Lord Jesus Christ, </a:t>
            </a:r>
          </a:p>
          <a:p>
            <a:pPr algn="ctr"/>
            <a:r>
              <a:rPr lang="en-US" sz="2000" dirty="0">
                <a:solidFill>
                  <a:schemeClr val="bg1"/>
                </a:solidFill>
              </a:rPr>
              <a:t>which according to his abundant mercy hath begotten us again</a:t>
            </a:r>
          </a:p>
          <a:p>
            <a:pPr algn="ctr"/>
            <a:r>
              <a:rPr lang="en-US" sz="2000" dirty="0">
                <a:solidFill>
                  <a:schemeClr val="bg1"/>
                </a:solidFill>
              </a:rPr>
              <a:t>unto a lively hope by the resurrection of Jesus Christ from the dead,</a:t>
            </a:r>
          </a:p>
          <a:p>
            <a:pPr algn="ctr"/>
            <a:endParaRPr lang="en-US" sz="2000" dirty="0">
              <a:solidFill>
                <a:schemeClr val="bg1"/>
              </a:solidFill>
            </a:endParaRPr>
          </a:p>
          <a:p>
            <a:pPr algn="ctr"/>
            <a:r>
              <a:rPr lang="en-US" sz="2000" dirty="0">
                <a:solidFill>
                  <a:schemeClr val="bg1"/>
                </a:solidFill>
              </a:rPr>
              <a:t>to an inheritance incorruptible, and undefiled, </a:t>
            </a:r>
          </a:p>
          <a:p>
            <a:pPr algn="ctr"/>
            <a:r>
              <a:rPr lang="en-US" sz="2000" dirty="0">
                <a:solidFill>
                  <a:schemeClr val="bg1"/>
                </a:solidFill>
              </a:rPr>
              <a:t>and that </a:t>
            </a:r>
            <a:r>
              <a:rPr lang="en-US" sz="2000" dirty="0" err="1">
                <a:solidFill>
                  <a:schemeClr val="bg1"/>
                </a:solidFill>
              </a:rPr>
              <a:t>fadeth</a:t>
            </a:r>
            <a:r>
              <a:rPr lang="en-US" sz="2000" dirty="0">
                <a:solidFill>
                  <a:schemeClr val="bg1"/>
                </a:solidFill>
              </a:rPr>
              <a:t> not away, reserved in heaven for you.</a:t>
            </a:r>
          </a:p>
          <a:p>
            <a:pPr algn="ctr"/>
            <a:r>
              <a:rPr lang="en-US" sz="2000" dirty="0">
                <a:solidFill>
                  <a:schemeClr val="bg1"/>
                </a:solidFill>
              </a:rPr>
              <a:t>1 Peter 1:3-4</a:t>
            </a:r>
            <a:endParaRPr lang="en-US" sz="2000" b="1" dirty="0">
              <a:solidFill>
                <a:schemeClr val="bg1"/>
              </a:solidFill>
            </a:endParaRPr>
          </a:p>
        </p:txBody>
      </p:sp>
    </p:spTree>
    <p:extLst>
      <p:ext uri="{BB962C8B-B14F-4D97-AF65-F5344CB8AC3E}">
        <p14:creationId xmlns:p14="http://schemas.microsoft.com/office/powerpoint/2010/main" val="28869045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346FAAD-94B9-46D0-72D9-4E9F51753E34}"/>
              </a:ext>
            </a:extLst>
          </p:cNvPr>
          <p:cNvGrpSpPr/>
          <p:nvPr/>
        </p:nvGrpSpPr>
        <p:grpSpPr>
          <a:xfrm>
            <a:off x="76200" y="592667"/>
            <a:ext cx="9067799" cy="6146799"/>
            <a:chOff x="84667" y="1127904"/>
            <a:chExt cx="8763000" cy="5413874"/>
          </a:xfrm>
        </p:grpSpPr>
        <p:sp>
          <p:nvSpPr>
            <p:cNvPr id="9" name="Thought Bubble: Cloud 8">
              <a:extLst>
                <a:ext uri="{FF2B5EF4-FFF2-40B4-BE49-F238E27FC236}">
                  <a16:creationId xmlns:a16="http://schemas.microsoft.com/office/drawing/2014/main" id="{85EE8789-6519-B732-0C7C-B474D1A153E6}"/>
                </a:ext>
              </a:extLst>
            </p:cNvPr>
            <p:cNvSpPr/>
            <p:nvPr/>
          </p:nvSpPr>
          <p:spPr>
            <a:xfrm>
              <a:off x="84667" y="1127904"/>
              <a:ext cx="8763000" cy="5413874"/>
            </a:xfrm>
            <a:prstGeom prst="cloudCallout">
              <a:avLst>
                <a:gd name="adj1" fmla="val -14188"/>
                <a:gd name="adj2" fmla="val 168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249B93C-4E8F-0EB4-B91B-8BAAC9282174}"/>
                </a:ext>
              </a:extLst>
            </p:cNvPr>
            <p:cNvSpPr/>
            <p:nvPr/>
          </p:nvSpPr>
          <p:spPr>
            <a:xfrm>
              <a:off x="1317818" y="4108639"/>
              <a:ext cx="2331316" cy="20466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a:extLst>
              <a:ext uri="{FF2B5EF4-FFF2-40B4-BE49-F238E27FC236}">
                <a16:creationId xmlns:a16="http://schemas.microsoft.com/office/drawing/2014/main" id="{2375FF7E-4289-F4C3-B5CD-5451A34BD53F}"/>
              </a:ext>
            </a:extLst>
          </p:cNvPr>
          <p:cNvSpPr txBox="1"/>
          <p:nvPr/>
        </p:nvSpPr>
        <p:spPr>
          <a:xfrm>
            <a:off x="956733" y="1645267"/>
            <a:ext cx="7433734" cy="3970318"/>
          </a:xfrm>
          <a:prstGeom prst="rect">
            <a:avLst/>
          </a:prstGeom>
          <a:noFill/>
        </p:spPr>
        <p:txBody>
          <a:bodyPr wrap="square">
            <a:spAutoFit/>
          </a:bodyPr>
          <a:lstStyle/>
          <a:p>
            <a:pPr algn="ctr"/>
            <a:r>
              <a:rPr lang="en-US" sz="2400" dirty="0">
                <a:solidFill>
                  <a:srgbClr val="FFFF00"/>
                </a:solidFill>
              </a:rPr>
              <a:t>The Inheritance covers the whole </a:t>
            </a:r>
          </a:p>
          <a:p>
            <a:pPr algn="ctr"/>
            <a:r>
              <a:rPr lang="en-US" sz="2400" dirty="0">
                <a:solidFill>
                  <a:srgbClr val="FFFF00"/>
                </a:solidFill>
              </a:rPr>
              <a:t>sphere of every blessing in Heaven with Christ</a:t>
            </a:r>
          </a:p>
          <a:p>
            <a:pPr algn="ctr"/>
            <a:endParaRPr lang="en-US" sz="2400" dirty="0">
              <a:solidFill>
                <a:schemeClr val="bg1"/>
              </a:solidFill>
            </a:endParaRPr>
          </a:p>
          <a:p>
            <a:pPr algn="ctr"/>
            <a:r>
              <a:rPr lang="en-US" sz="2400" dirty="0">
                <a:solidFill>
                  <a:schemeClr val="bg1"/>
                </a:solidFill>
              </a:rPr>
              <a:t>Forgiveness, deliverance, cleansing,</a:t>
            </a:r>
          </a:p>
          <a:p>
            <a:pPr algn="ctr"/>
            <a:r>
              <a:rPr lang="en-US" sz="2400" dirty="0">
                <a:solidFill>
                  <a:schemeClr val="bg1"/>
                </a:solidFill>
              </a:rPr>
              <a:t>reconciliation, redemption, sonship,</a:t>
            </a:r>
          </a:p>
          <a:p>
            <a:pPr algn="ctr"/>
            <a:r>
              <a:rPr lang="en-US" sz="2400" dirty="0">
                <a:solidFill>
                  <a:schemeClr val="bg1"/>
                </a:solidFill>
              </a:rPr>
              <a:t>peace with God,  a home in heaven,</a:t>
            </a:r>
          </a:p>
          <a:p>
            <a:pPr algn="ctr"/>
            <a:r>
              <a:rPr lang="en-US" sz="2400" dirty="0">
                <a:solidFill>
                  <a:schemeClr val="bg1"/>
                </a:solidFill>
              </a:rPr>
              <a:t>eternal life, new bodies etc. etc. etc.</a:t>
            </a:r>
          </a:p>
          <a:p>
            <a:pPr algn="ctr"/>
            <a:endParaRPr lang="en-US" sz="2400" dirty="0">
              <a:solidFill>
                <a:schemeClr val="bg1"/>
              </a:solidFill>
            </a:endParaRPr>
          </a:p>
          <a:p>
            <a:pPr algn="ctr"/>
            <a:r>
              <a:rPr lang="en-US" sz="2000" dirty="0">
                <a:solidFill>
                  <a:srgbClr val="FFFF00"/>
                </a:solidFill>
              </a:rPr>
              <a:t>Every Christian will enjoy these then fully but…</a:t>
            </a:r>
          </a:p>
          <a:p>
            <a:pPr algn="ctr"/>
            <a:r>
              <a:rPr lang="en-US" sz="2000" dirty="0">
                <a:solidFill>
                  <a:srgbClr val="FFFF00"/>
                </a:solidFill>
              </a:rPr>
              <a:t>even now we enjoy the earnest (deposit) of them</a:t>
            </a:r>
          </a:p>
          <a:p>
            <a:pPr algn="ctr"/>
            <a:r>
              <a:rPr lang="en-US" sz="2000" dirty="0">
                <a:solidFill>
                  <a:srgbClr val="FFFF00"/>
                </a:solidFill>
              </a:rPr>
              <a:t>Ephesians 1:14</a:t>
            </a:r>
          </a:p>
        </p:txBody>
      </p:sp>
      <p:sp>
        <p:nvSpPr>
          <p:cNvPr id="3" name="Speech Bubble: Rectangle 2">
            <a:extLst>
              <a:ext uri="{FF2B5EF4-FFF2-40B4-BE49-F238E27FC236}">
                <a16:creationId xmlns:a16="http://schemas.microsoft.com/office/drawing/2014/main" id="{363FE06B-BE50-BF14-8A44-C9658B9EDDBE}"/>
              </a:ext>
            </a:extLst>
          </p:cNvPr>
          <p:cNvSpPr/>
          <p:nvPr/>
        </p:nvSpPr>
        <p:spPr>
          <a:xfrm>
            <a:off x="203200" y="237067"/>
            <a:ext cx="2692400" cy="1278466"/>
          </a:xfrm>
          <a:prstGeom prst="wedgeRectCallout">
            <a:avLst>
              <a:gd name="adj1" fmla="val 85143"/>
              <a:gd name="adj2" fmla="val 6846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a:t>Our Inheritance</a:t>
            </a:r>
            <a:endParaRPr lang="en-GB" sz="2800" dirty="0"/>
          </a:p>
        </p:txBody>
      </p:sp>
    </p:spTree>
    <p:extLst>
      <p:ext uri="{BB962C8B-B14F-4D97-AF65-F5344CB8AC3E}">
        <p14:creationId xmlns:p14="http://schemas.microsoft.com/office/powerpoint/2010/main" val="10003778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346FAAD-94B9-46D0-72D9-4E9F51753E34}"/>
              </a:ext>
            </a:extLst>
          </p:cNvPr>
          <p:cNvGrpSpPr/>
          <p:nvPr/>
        </p:nvGrpSpPr>
        <p:grpSpPr>
          <a:xfrm>
            <a:off x="76200" y="592667"/>
            <a:ext cx="9067799" cy="6146799"/>
            <a:chOff x="84667" y="1127904"/>
            <a:chExt cx="8763000" cy="5413874"/>
          </a:xfrm>
        </p:grpSpPr>
        <p:sp>
          <p:nvSpPr>
            <p:cNvPr id="9" name="Thought Bubble: Cloud 8">
              <a:extLst>
                <a:ext uri="{FF2B5EF4-FFF2-40B4-BE49-F238E27FC236}">
                  <a16:creationId xmlns:a16="http://schemas.microsoft.com/office/drawing/2014/main" id="{85EE8789-6519-B732-0C7C-B474D1A153E6}"/>
                </a:ext>
              </a:extLst>
            </p:cNvPr>
            <p:cNvSpPr/>
            <p:nvPr/>
          </p:nvSpPr>
          <p:spPr>
            <a:xfrm>
              <a:off x="84667" y="1127904"/>
              <a:ext cx="8763000" cy="5413874"/>
            </a:xfrm>
            <a:prstGeom prst="cloudCallout">
              <a:avLst>
                <a:gd name="adj1" fmla="val -14188"/>
                <a:gd name="adj2" fmla="val 168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249B93C-4E8F-0EB4-B91B-8BAAC9282174}"/>
                </a:ext>
              </a:extLst>
            </p:cNvPr>
            <p:cNvSpPr/>
            <p:nvPr/>
          </p:nvSpPr>
          <p:spPr>
            <a:xfrm>
              <a:off x="1317818" y="4108639"/>
              <a:ext cx="2331316" cy="20466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a:extLst>
              <a:ext uri="{FF2B5EF4-FFF2-40B4-BE49-F238E27FC236}">
                <a16:creationId xmlns:a16="http://schemas.microsoft.com/office/drawing/2014/main" id="{2375FF7E-4289-F4C3-B5CD-5451A34BD53F}"/>
              </a:ext>
            </a:extLst>
          </p:cNvPr>
          <p:cNvSpPr txBox="1"/>
          <p:nvPr/>
        </p:nvSpPr>
        <p:spPr>
          <a:xfrm>
            <a:off x="1016000" y="1853430"/>
            <a:ext cx="7433734" cy="3416320"/>
          </a:xfrm>
          <a:prstGeom prst="rect">
            <a:avLst/>
          </a:prstGeom>
          <a:noFill/>
        </p:spPr>
        <p:txBody>
          <a:bodyPr wrap="square">
            <a:spAutoFit/>
          </a:bodyPr>
          <a:lstStyle/>
          <a:p>
            <a:pPr algn="ctr"/>
            <a:r>
              <a:rPr lang="en-US" sz="2400" dirty="0">
                <a:solidFill>
                  <a:srgbClr val="FFFF00"/>
                </a:solidFill>
              </a:rPr>
              <a:t>The Inheritance covers the whole </a:t>
            </a:r>
          </a:p>
          <a:p>
            <a:pPr algn="ctr"/>
            <a:r>
              <a:rPr lang="en-US" sz="2400" dirty="0">
                <a:solidFill>
                  <a:srgbClr val="FFFF00"/>
                </a:solidFill>
              </a:rPr>
              <a:t>sphere of every blessing in Heaven with Christ</a:t>
            </a:r>
          </a:p>
          <a:p>
            <a:pPr algn="ctr"/>
            <a:endParaRPr lang="en-US" sz="2400" dirty="0">
              <a:solidFill>
                <a:schemeClr val="bg1"/>
              </a:solidFill>
            </a:endParaRPr>
          </a:p>
          <a:p>
            <a:pPr algn="ctr"/>
            <a:r>
              <a:rPr lang="en-US" sz="2400" dirty="0">
                <a:solidFill>
                  <a:schemeClr val="bg1"/>
                </a:solidFill>
              </a:rPr>
              <a:t>Forgiveness, deliverance, cleansing,</a:t>
            </a:r>
          </a:p>
          <a:p>
            <a:pPr algn="ctr"/>
            <a:r>
              <a:rPr lang="en-US" sz="2400" dirty="0">
                <a:solidFill>
                  <a:schemeClr val="bg1"/>
                </a:solidFill>
              </a:rPr>
              <a:t>reconciliation, redemption, sonship,</a:t>
            </a:r>
          </a:p>
          <a:p>
            <a:pPr algn="ctr"/>
            <a:r>
              <a:rPr lang="en-US" sz="2400" dirty="0">
                <a:solidFill>
                  <a:schemeClr val="bg1"/>
                </a:solidFill>
              </a:rPr>
              <a:t>peace with God,  a home in heaven,</a:t>
            </a:r>
          </a:p>
          <a:p>
            <a:pPr algn="ctr"/>
            <a:r>
              <a:rPr lang="en-US" sz="2400" dirty="0">
                <a:solidFill>
                  <a:schemeClr val="bg1"/>
                </a:solidFill>
              </a:rPr>
              <a:t>eternal life, new bodies etc. etc. etc.</a:t>
            </a:r>
          </a:p>
          <a:p>
            <a:pPr algn="ctr"/>
            <a:endParaRPr lang="en-US" sz="2400" dirty="0">
              <a:solidFill>
                <a:schemeClr val="bg1"/>
              </a:solidFill>
            </a:endParaRPr>
          </a:p>
          <a:p>
            <a:pPr algn="ctr"/>
            <a:r>
              <a:rPr lang="en-US" sz="2400" dirty="0">
                <a:solidFill>
                  <a:schemeClr val="bg1"/>
                </a:solidFill>
              </a:rPr>
              <a:t>Every Christian will enjoy these</a:t>
            </a:r>
          </a:p>
        </p:txBody>
      </p:sp>
      <p:sp>
        <p:nvSpPr>
          <p:cNvPr id="4" name="Explosion: 8 Points 3">
            <a:extLst>
              <a:ext uri="{FF2B5EF4-FFF2-40B4-BE49-F238E27FC236}">
                <a16:creationId xmlns:a16="http://schemas.microsoft.com/office/drawing/2014/main" id="{47CD5FC5-D652-7B3D-D38F-FB734B37AEA1}"/>
              </a:ext>
            </a:extLst>
          </p:cNvPr>
          <p:cNvSpPr/>
          <p:nvPr/>
        </p:nvSpPr>
        <p:spPr>
          <a:xfrm>
            <a:off x="1134532" y="1092200"/>
            <a:ext cx="7391401" cy="4868334"/>
          </a:xfrm>
          <a:prstGeom prst="irregularSeal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dirty="0"/>
              <a:t>Within the inheritance</a:t>
            </a:r>
          </a:p>
          <a:p>
            <a:pPr algn="ctr"/>
            <a:r>
              <a:rPr lang="en-US" sz="3200" dirty="0"/>
              <a:t>there are also rewards</a:t>
            </a:r>
            <a:endParaRPr lang="en-GB" sz="3200" dirty="0"/>
          </a:p>
        </p:txBody>
      </p:sp>
    </p:spTree>
    <p:extLst>
      <p:ext uri="{BB962C8B-B14F-4D97-AF65-F5344CB8AC3E}">
        <p14:creationId xmlns:p14="http://schemas.microsoft.com/office/powerpoint/2010/main" val="25871444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346FAAD-94B9-46D0-72D9-4E9F51753E34}"/>
              </a:ext>
            </a:extLst>
          </p:cNvPr>
          <p:cNvGrpSpPr/>
          <p:nvPr/>
        </p:nvGrpSpPr>
        <p:grpSpPr>
          <a:xfrm>
            <a:off x="76200" y="592667"/>
            <a:ext cx="9067799" cy="6146799"/>
            <a:chOff x="84667" y="1127904"/>
            <a:chExt cx="8763000" cy="5413874"/>
          </a:xfrm>
        </p:grpSpPr>
        <p:sp>
          <p:nvSpPr>
            <p:cNvPr id="9" name="Thought Bubble: Cloud 8">
              <a:extLst>
                <a:ext uri="{FF2B5EF4-FFF2-40B4-BE49-F238E27FC236}">
                  <a16:creationId xmlns:a16="http://schemas.microsoft.com/office/drawing/2014/main" id="{85EE8789-6519-B732-0C7C-B474D1A153E6}"/>
                </a:ext>
              </a:extLst>
            </p:cNvPr>
            <p:cNvSpPr/>
            <p:nvPr/>
          </p:nvSpPr>
          <p:spPr>
            <a:xfrm>
              <a:off x="84667" y="1127904"/>
              <a:ext cx="8763000" cy="5413874"/>
            </a:xfrm>
            <a:prstGeom prst="cloudCallout">
              <a:avLst>
                <a:gd name="adj1" fmla="val -14188"/>
                <a:gd name="adj2" fmla="val 168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249B93C-4E8F-0EB4-B91B-8BAAC9282174}"/>
                </a:ext>
              </a:extLst>
            </p:cNvPr>
            <p:cNvSpPr/>
            <p:nvPr/>
          </p:nvSpPr>
          <p:spPr>
            <a:xfrm>
              <a:off x="1317818" y="4108639"/>
              <a:ext cx="2331316" cy="20466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A0C43E5E-2908-F7D2-3D4B-64A7C81B3924}"/>
              </a:ext>
            </a:extLst>
          </p:cNvPr>
          <p:cNvSpPr txBox="1"/>
          <p:nvPr/>
        </p:nvSpPr>
        <p:spPr>
          <a:xfrm>
            <a:off x="0" y="0"/>
            <a:ext cx="9143999" cy="2000548"/>
          </a:xfrm>
          <a:prstGeom prst="rect">
            <a:avLst/>
          </a:prstGeom>
          <a:noFill/>
        </p:spPr>
        <p:txBody>
          <a:bodyPr wrap="square" rtlCol="0">
            <a:spAutoFit/>
          </a:bodyPr>
          <a:lstStyle/>
          <a:p>
            <a:pPr algn="ctr"/>
            <a:r>
              <a:rPr lang="en-US" sz="4000" b="1" dirty="0">
                <a:solidFill>
                  <a:srgbClr val="FFFF00"/>
                </a:solidFill>
              </a:rPr>
              <a:t>Rewards come in at least 3 forms:</a:t>
            </a:r>
            <a:endParaRPr lang="en-US" sz="4000"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r>
              <a:rPr lang="en-US" sz="2800" b="1" dirty="0">
                <a:solidFill>
                  <a:schemeClr val="bg1"/>
                </a:solidFill>
              </a:rPr>
              <a:t> </a:t>
            </a:r>
            <a:endParaRPr lang="en-US" sz="2400" b="1" dirty="0">
              <a:solidFill>
                <a:schemeClr val="bg1"/>
              </a:solidFill>
            </a:endParaRPr>
          </a:p>
        </p:txBody>
      </p:sp>
      <p:sp>
        <p:nvSpPr>
          <p:cNvPr id="25" name="TextBox 24">
            <a:extLst>
              <a:ext uri="{FF2B5EF4-FFF2-40B4-BE49-F238E27FC236}">
                <a16:creationId xmlns:a16="http://schemas.microsoft.com/office/drawing/2014/main" id="{2375FF7E-4289-F4C3-B5CD-5451A34BD53F}"/>
              </a:ext>
            </a:extLst>
          </p:cNvPr>
          <p:cNvSpPr txBox="1"/>
          <p:nvPr/>
        </p:nvSpPr>
        <p:spPr>
          <a:xfrm>
            <a:off x="1016000" y="1853430"/>
            <a:ext cx="7433734" cy="3416320"/>
          </a:xfrm>
          <a:prstGeom prst="rect">
            <a:avLst/>
          </a:prstGeom>
          <a:noFill/>
        </p:spPr>
        <p:txBody>
          <a:bodyPr wrap="square">
            <a:spAutoFit/>
          </a:bodyPr>
          <a:lstStyle/>
          <a:p>
            <a:pPr algn="ctr"/>
            <a:r>
              <a:rPr lang="en-US" sz="2400" dirty="0">
                <a:solidFill>
                  <a:srgbClr val="FFFF00"/>
                </a:solidFill>
              </a:rPr>
              <a:t>The Inheritance covers the whole </a:t>
            </a:r>
          </a:p>
          <a:p>
            <a:pPr algn="ctr"/>
            <a:r>
              <a:rPr lang="en-US" sz="2400" dirty="0">
                <a:solidFill>
                  <a:srgbClr val="FFFF00"/>
                </a:solidFill>
              </a:rPr>
              <a:t>sphere of every blessing in Heaven with Christ</a:t>
            </a:r>
          </a:p>
          <a:p>
            <a:pPr algn="ctr"/>
            <a:endParaRPr lang="en-US" sz="2400" dirty="0">
              <a:solidFill>
                <a:schemeClr val="bg1"/>
              </a:solidFill>
            </a:endParaRPr>
          </a:p>
          <a:p>
            <a:pPr algn="ctr"/>
            <a:r>
              <a:rPr lang="en-US" sz="2400" dirty="0">
                <a:solidFill>
                  <a:schemeClr val="bg1"/>
                </a:solidFill>
              </a:rPr>
              <a:t>Forgiveness, deliverance, cleansing,</a:t>
            </a:r>
          </a:p>
          <a:p>
            <a:pPr algn="ctr"/>
            <a:r>
              <a:rPr lang="en-US" sz="2400" dirty="0">
                <a:solidFill>
                  <a:schemeClr val="bg1"/>
                </a:solidFill>
              </a:rPr>
              <a:t>reconciliation, redemption, sonship,</a:t>
            </a:r>
          </a:p>
          <a:p>
            <a:pPr algn="ctr"/>
            <a:r>
              <a:rPr lang="en-US" sz="2400" dirty="0">
                <a:solidFill>
                  <a:schemeClr val="bg1"/>
                </a:solidFill>
              </a:rPr>
              <a:t>peace with God,  a home in heaven,</a:t>
            </a:r>
          </a:p>
          <a:p>
            <a:pPr algn="ctr"/>
            <a:r>
              <a:rPr lang="en-US" sz="2400" dirty="0">
                <a:solidFill>
                  <a:schemeClr val="bg1"/>
                </a:solidFill>
              </a:rPr>
              <a:t>eternal life, new bodies etc. etc. etc.</a:t>
            </a:r>
          </a:p>
          <a:p>
            <a:pPr algn="ctr"/>
            <a:endParaRPr lang="en-US" sz="2400" dirty="0">
              <a:solidFill>
                <a:schemeClr val="bg1"/>
              </a:solidFill>
            </a:endParaRPr>
          </a:p>
          <a:p>
            <a:pPr algn="ctr"/>
            <a:r>
              <a:rPr lang="en-US" sz="2400" dirty="0">
                <a:solidFill>
                  <a:schemeClr val="bg1"/>
                </a:solidFill>
              </a:rPr>
              <a:t>Every Christian will enjoy these</a:t>
            </a:r>
          </a:p>
        </p:txBody>
      </p:sp>
      <p:sp>
        <p:nvSpPr>
          <p:cNvPr id="4" name="Explosion: 8 Points 3">
            <a:extLst>
              <a:ext uri="{FF2B5EF4-FFF2-40B4-BE49-F238E27FC236}">
                <a16:creationId xmlns:a16="http://schemas.microsoft.com/office/drawing/2014/main" id="{47CD5FC5-D652-7B3D-D38F-FB734B37AEA1}"/>
              </a:ext>
            </a:extLst>
          </p:cNvPr>
          <p:cNvSpPr/>
          <p:nvPr/>
        </p:nvSpPr>
        <p:spPr>
          <a:xfrm>
            <a:off x="1134532" y="1092200"/>
            <a:ext cx="7391401" cy="4868334"/>
          </a:xfrm>
          <a:prstGeom prst="irregularSeal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3200" dirty="0"/>
              <a:t>Within the inheritance</a:t>
            </a:r>
          </a:p>
          <a:p>
            <a:pPr algn="ctr"/>
            <a:r>
              <a:rPr lang="en-US" sz="3200" dirty="0"/>
              <a:t>there are also rewards</a:t>
            </a:r>
            <a:endParaRPr lang="en-GB" sz="3200" dirty="0"/>
          </a:p>
        </p:txBody>
      </p:sp>
    </p:spTree>
    <p:extLst>
      <p:ext uri="{BB962C8B-B14F-4D97-AF65-F5344CB8AC3E}">
        <p14:creationId xmlns:p14="http://schemas.microsoft.com/office/powerpoint/2010/main" val="1393205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6170920"/>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a:p>
            <a:r>
              <a:rPr lang="en-US" sz="1900" dirty="0">
                <a:solidFill>
                  <a:schemeClr val="bg1"/>
                </a:solidFill>
              </a:rPr>
              <a:t>​</a:t>
            </a:r>
            <a:r>
              <a:rPr lang="en-US" sz="1900" dirty="0">
                <a:solidFill>
                  <a:srgbClr val="FFFF00"/>
                </a:solidFill>
              </a:rPr>
              <a:t>The elders which are among you I exhort,</a:t>
            </a:r>
            <a:r>
              <a:rPr lang="en-US" sz="1900" dirty="0">
                <a:solidFill>
                  <a:schemeClr val="bg1"/>
                </a:solidFill>
              </a:rPr>
              <a:t> </a:t>
            </a:r>
          </a:p>
          <a:p>
            <a:endParaRPr lang="en-US" sz="1900" dirty="0">
              <a:solidFill>
                <a:schemeClr val="bg1"/>
              </a:solidFill>
            </a:endParaRPr>
          </a:p>
          <a:p>
            <a:pPr marL="1371600" lvl="2" indent="-457200">
              <a:buFont typeface="+mj-lt"/>
              <a:buAutoNum type="arabicPeriod"/>
            </a:pPr>
            <a:r>
              <a:rPr lang="en-US" sz="1900" dirty="0">
                <a:solidFill>
                  <a:schemeClr val="bg1"/>
                </a:solidFill>
              </a:rPr>
              <a:t>who am also an elder,</a:t>
            </a:r>
          </a:p>
          <a:p>
            <a:pPr marL="1371600" lvl="2" indent="-457200">
              <a:buFont typeface="+mj-lt"/>
              <a:buAutoNum type="arabicPeriod"/>
            </a:pPr>
            <a:r>
              <a:rPr lang="en-US" sz="1900" dirty="0">
                <a:solidFill>
                  <a:schemeClr val="bg1"/>
                </a:solidFill>
              </a:rPr>
              <a:t>and a witness of the sufferings of Christ, </a:t>
            </a:r>
          </a:p>
          <a:p>
            <a:pPr marL="1371600" lvl="2" indent="-457200">
              <a:buFont typeface="+mj-lt"/>
              <a:buAutoNum type="arabicPeriod"/>
            </a:pPr>
            <a:r>
              <a:rPr lang="en-US" sz="1900" dirty="0">
                <a:solidFill>
                  <a:schemeClr val="bg1"/>
                </a:solidFill>
              </a:rPr>
              <a:t>and also a partaker of the glory that shall be revealed:</a:t>
            </a:r>
          </a:p>
          <a:p>
            <a:pPr lvl="2"/>
            <a:endParaRPr lang="en-US" sz="1900" dirty="0">
              <a:solidFill>
                <a:schemeClr val="bg1"/>
              </a:solidFill>
            </a:endParaRPr>
          </a:p>
          <a:p>
            <a:r>
              <a:rPr lang="en-US" sz="2400" dirty="0">
                <a:solidFill>
                  <a:schemeClr val="bg1"/>
                </a:solidFill>
              </a:rPr>
              <a:t>Peter makes this appeal based upon three things: </a:t>
            </a:r>
          </a:p>
          <a:p>
            <a:endParaRPr lang="en-US" sz="1600" dirty="0">
              <a:solidFill>
                <a:schemeClr val="bg1"/>
              </a:solidFill>
            </a:endParaRPr>
          </a:p>
          <a:p>
            <a:pPr marL="342900" indent="-342900">
              <a:buAutoNum type="arabicParenBoth"/>
            </a:pPr>
            <a:r>
              <a:rPr lang="en-US" sz="1600" dirty="0">
                <a:solidFill>
                  <a:srgbClr val="FFFF00"/>
                </a:solidFill>
              </a:rPr>
              <a:t>Peter is a fellow elder. </a:t>
            </a:r>
          </a:p>
          <a:p>
            <a:r>
              <a:rPr lang="en-US" sz="1600" dirty="0">
                <a:solidFill>
                  <a:schemeClr val="bg1"/>
                </a:solidFill>
              </a:rPr>
              <a:t>As such he has experienced the challenges and difficulties of a shepherd over a local church. </a:t>
            </a:r>
          </a:p>
          <a:p>
            <a:r>
              <a:rPr lang="en-US" sz="1600" dirty="0">
                <a:solidFill>
                  <a:schemeClr val="bg1"/>
                </a:solidFill>
              </a:rPr>
              <a:t>He is writing to the shepherds as a shepherd himself. Jesus charged Peter to feed his sheep in John 21. </a:t>
            </a:r>
          </a:p>
          <a:p>
            <a:r>
              <a:rPr lang="en-US" sz="1600" dirty="0">
                <a:solidFill>
                  <a:schemeClr val="bg1"/>
                </a:solidFill>
              </a:rPr>
              <a:t>It is a call to courageous leadership in the face of suffering, they were not alone!</a:t>
            </a:r>
          </a:p>
          <a:p>
            <a:endParaRPr lang="en-US" sz="1600" dirty="0">
              <a:solidFill>
                <a:schemeClr val="bg1"/>
              </a:solidFill>
            </a:endParaRPr>
          </a:p>
          <a:p>
            <a:r>
              <a:rPr lang="en-US" sz="1600" dirty="0">
                <a:solidFill>
                  <a:srgbClr val="FFFF00"/>
                </a:solidFill>
              </a:rPr>
              <a:t>(2) Peter is a witness of the sufferings of Christ. </a:t>
            </a:r>
          </a:p>
          <a:p>
            <a:r>
              <a:rPr lang="en-US" sz="1600" dirty="0">
                <a:solidFill>
                  <a:schemeClr val="bg1"/>
                </a:solidFill>
              </a:rPr>
              <a:t>Peter is not unaware of the suffering that these shepherds were enduring. </a:t>
            </a:r>
          </a:p>
          <a:p>
            <a:r>
              <a:rPr lang="en-US" sz="1600" dirty="0">
                <a:solidFill>
                  <a:schemeClr val="bg1"/>
                </a:solidFill>
              </a:rPr>
              <a:t>But Peter saw the suffering of our </a:t>
            </a:r>
            <a:r>
              <a:rPr lang="en-US" sz="1600" dirty="0" err="1">
                <a:solidFill>
                  <a:schemeClr val="bg1"/>
                </a:solidFill>
              </a:rPr>
              <a:t>Saviour</a:t>
            </a:r>
            <a:r>
              <a:rPr lang="en-US" sz="1600" dirty="0">
                <a:solidFill>
                  <a:schemeClr val="bg1"/>
                </a:solidFill>
              </a:rPr>
              <a:t> and Lord. Certainly in the courtyard, most likely at the cross</a:t>
            </a:r>
          </a:p>
          <a:p>
            <a:r>
              <a:rPr lang="en-US" sz="1600" dirty="0">
                <a:solidFill>
                  <a:schemeClr val="bg1"/>
                </a:solidFill>
              </a:rPr>
              <a:t>When suffering for righteousness’ sake, it helps to be reminded that the servant is not greater than his Lord</a:t>
            </a:r>
          </a:p>
          <a:p>
            <a:endParaRPr lang="en-US" sz="1600" dirty="0">
              <a:solidFill>
                <a:schemeClr val="bg1"/>
              </a:solidFill>
            </a:endParaRPr>
          </a:p>
          <a:p>
            <a:r>
              <a:rPr lang="en-US" sz="1600" dirty="0">
                <a:solidFill>
                  <a:srgbClr val="FFFF00"/>
                </a:solidFill>
              </a:rPr>
              <a:t>(3) Peter is a partaker in the glory to be revealed. </a:t>
            </a:r>
          </a:p>
          <a:p>
            <a:pPr lvl="2"/>
            <a:endParaRPr lang="en-US" sz="1900" dirty="0">
              <a:solidFill>
                <a:schemeClr val="bg1"/>
              </a:solidFill>
            </a:endParaRPr>
          </a:p>
        </p:txBody>
      </p:sp>
    </p:spTree>
    <p:extLst>
      <p:ext uri="{BB962C8B-B14F-4D97-AF65-F5344CB8AC3E}">
        <p14:creationId xmlns:p14="http://schemas.microsoft.com/office/powerpoint/2010/main" val="31599262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346FAAD-94B9-46D0-72D9-4E9F51753E34}"/>
              </a:ext>
            </a:extLst>
          </p:cNvPr>
          <p:cNvGrpSpPr/>
          <p:nvPr/>
        </p:nvGrpSpPr>
        <p:grpSpPr>
          <a:xfrm>
            <a:off x="76200" y="592667"/>
            <a:ext cx="9067799" cy="6146799"/>
            <a:chOff x="84667" y="1127904"/>
            <a:chExt cx="8763000" cy="5413874"/>
          </a:xfrm>
        </p:grpSpPr>
        <p:sp>
          <p:nvSpPr>
            <p:cNvPr id="9" name="Thought Bubble: Cloud 8">
              <a:extLst>
                <a:ext uri="{FF2B5EF4-FFF2-40B4-BE49-F238E27FC236}">
                  <a16:creationId xmlns:a16="http://schemas.microsoft.com/office/drawing/2014/main" id="{85EE8789-6519-B732-0C7C-B474D1A153E6}"/>
                </a:ext>
              </a:extLst>
            </p:cNvPr>
            <p:cNvSpPr/>
            <p:nvPr/>
          </p:nvSpPr>
          <p:spPr>
            <a:xfrm>
              <a:off x="84667" y="1127904"/>
              <a:ext cx="8763000" cy="5413874"/>
            </a:xfrm>
            <a:prstGeom prst="cloudCallout">
              <a:avLst>
                <a:gd name="adj1" fmla="val -14188"/>
                <a:gd name="adj2" fmla="val 168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249B93C-4E8F-0EB4-B91B-8BAAC9282174}"/>
                </a:ext>
              </a:extLst>
            </p:cNvPr>
            <p:cNvSpPr/>
            <p:nvPr/>
          </p:nvSpPr>
          <p:spPr>
            <a:xfrm>
              <a:off x="1317818" y="4108639"/>
              <a:ext cx="2331316" cy="20466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A0C43E5E-2908-F7D2-3D4B-64A7C81B3924}"/>
              </a:ext>
            </a:extLst>
          </p:cNvPr>
          <p:cNvSpPr txBox="1"/>
          <p:nvPr/>
        </p:nvSpPr>
        <p:spPr>
          <a:xfrm>
            <a:off x="0" y="0"/>
            <a:ext cx="9143999" cy="2000548"/>
          </a:xfrm>
          <a:prstGeom prst="rect">
            <a:avLst/>
          </a:prstGeom>
          <a:noFill/>
        </p:spPr>
        <p:txBody>
          <a:bodyPr wrap="square" rtlCol="0">
            <a:spAutoFit/>
          </a:bodyPr>
          <a:lstStyle/>
          <a:p>
            <a:pPr algn="ctr"/>
            <a:r>
              <a:rPr lang="en-US" sz="4000" b="1" dirty="0">
                <a:solidFill>
                  <a:srgbClr val="FFFF00"/>
                </a:solidFill>
              </a:rPr>
              <a:t>Rewards come in at least 3 forms:</a:t>
            </a:r>
            <a:endParaRPr lang="en-US"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r>
              <a:rPr lang="en-US" sz="2800" b="1" dirty="0">
                <a:solidFill>
                  <a:schemeClr val="bg1"/>
                </a:solidFill>
              </a:rPr>
              <a:t> </a:t>
            </a:r>
            <a:endParaRPr lang="en-US" sz="2400" b="1" dirty="0">
              <a:solidFill>
                <a:schemeClr val="bg1"/>
              </a:solidFill>
            </a:endParaRPr>
          </a:p>
        </p:txBody>
      </p:sp>
      <p:pic>
        <p:nvPicPr>
          <p:cNvPr id="13" name="Picture 12">
            <a:extLst>
              <a:ext uri="{FF2B5EF4-FFF2-40B4-BE49-F238E27FC236}">
                <a16:creationId xmlns:a16="http://schemas.microsoft.com/office/drawing/2014/main" id="{327AC620-1C80-5404-E9CB-493694852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16121">
            <a:off x="2354131" y="1539311"/>
            <a:ext cx="1100369" cy="728021"/>
          </a:xfrm>
          <a:prstGeom prst="rect">
            <a:avLst/>
          </a:prstGeom>
        </p:spPr>
      </p:pic>
      <p:pic>
        <p:nvPicPr>
          <p:cNvPr id="17" name="Picture 16">
            <a:extLst>
              <a:ext uri="{FF2B5EF4-FFF2-40B4-BE49-F238E27FC236}">
                <a16:creationId xmlns:a16="http://schemas.microsoft.com/office/drawing/2014/main" id="{434D8B2D-937E-27E2-426C-32B15D01E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729">
            <a:off x="2924270" y="3754605"/>
            <a:ext cx="1356519" cy="1877136"/>
          </a:xfrm>
          <a:prstGeom prst="rect">
            <a:avLst/>
          </a:prstGeom>
        </p:spPr>
      </p:pic>
      <p:pic>
        <p:nvPicPr>
          <p:cNvPr id="15" name="Picture 14">
            <a:extLst>
              <a:ext uri="{FF2B5EF4-FFF2-40B4-BE49-F238E27FC236}">
                <a16:creationId xmlns:a16="http://schemas.microsoft.com/office/drawing/2014/main" id="{A6275666-720C-8438-E1D9-EEC57D995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651">
            <a:off x="1452232" y="2253080"/>
            <a:ext cx="2031057" cy="2510295"/>
          </a:xfrm>
          <a:prstGeom prst="rect">
            <a:avLst/>
          </a:prstGeom>
        </p:spPr>
      </p:pic>
      <p:sp>
        <p:nvSpPr>
          <p:cNvPr id="19" name="TextBox 18">
            <a:extLst>
              <a:ext uri="{FF2B5EF4-FFF2-40B4-BE49-F238E27FC236}">
                <a16:creationId xmlns:a16="http://schemas.microsoft.com/office/drawing/2014/main" id="{0A6688FF-5E3B-8361-2FEE-694FE2274599}"/>
              </a:ext>
            </a:extLst>
          </p:cNvPr>
          <p:cNvSpPr txBox="1"/>
          <p:nvPr/>
        </p:nvSpPr>
        <p:spPr>
          <a:xfrm>
            <a:off x="3889357" y="2849340"/>
            <a:ext cx="5002687" cy="461665"/>
          </a:xfrm>
          <a:prstGeom prst="rect">
            <a:avLst/>
          </a:prstGeom>
          <a:noFill/>
        </p:spPr>
        <p:txBody>
          <a:bodyPr wrap="square">
            <a:spAutoFit/>
          </a:bodyPr>
          <a:lstStyle/>
          <a:p>
            <a:r>
              <a:rPr lang="en-US" sz="2400" b="1" dirty="0">
                <a:solidFill>
                  <a:srgbClr val="FFFF00"/>
                </a:solidFill>
              </a:rPr>
              <a:t>Clothing: </a:t>
            </a:r>
          </a:p>
        </p:txBody>
      </p:sp>
      <p:sp>
        <p:nvSpPr>
          <p:cNvPr id="21" name="TextBox 20">
            <a:extLst>
              <a:ext uri="{FF2B5EF4-FFF2-40B4-BE49-F238E27FC236}">
                <a16:creationId xmlns:a16="http://schemas.microsoft.com/office/drawing/2014/main" id="{85B4630C-0CBC-BA61-3348-43AF9D9F05F7}"/>
              </a:ext>
            </a:extLst>
          </p:cNvPr>
          <p:cNvSpPr txBox="1"/>
          <p:nvPr/>
        </p:nvSpPr>
        <p:spPr>
          <a:xfrm>
            <a:off x="3889357" y="4046841"/>
            <a:ext cx="5178443" cy="738664"/>
          </a:xfrm>
          <a:prstGeom prst="rect">
            <a:avLst/>
          </a:prstGeom>
          <a:noFill/>
        </p:spPr>
        <p:txBody>
          <a:bodyPr wrap="square">
            <a:spAutoFit/>
          </a:bodyPr>
          <a:lstStyle/>
          <a:p>
            <a:r>
              <a:rPr lang="en-US" sz="2400" b="1" dirty="0">
                <a:solidFill>
                  <a:srgbClr val="FFFF00"/>
                </a:solidFill>
              </a:rPr>
              <a:t>Control:</a:t>
            </a:r>
          </a:p>
          <a:p>
            <a:endParaRPr lang="en-US" b="1" dirty="0">
              <a:solidFill>
                <a:schemeClr val="bg1"/>
              </a:solidFill>
            </a:endParaRPr>
          </a:p>
        </p:txBody>
      </p:sp>
      <p:sp>
        <p:nvSpPr>
          <p:cNvPr id="23" name="TextBox 22">
            <a:extLst>
              <a:ext uri="{FF2B5EF4-FFF2-40B4-BE49-F238E27FC236}">
                <a16:creationId xmlns:a16="http://schemas.microsoft.com/office/drawing/2014/main" id="{27761A4C-D74B-A107-B80B-4E2B641C1AB1}"/>
              </a:ext>
            </a:extLst>
          </p:cNvPr>
          <p:cNvSpPr txBox="1"/>
          <p:nvPr/>
        </p:nvSpPr>
        <p:spPr>
          <a:xfrm>
            <a:off x="3889357" y="1767813"/>
            <a:ext cx="4749800" cy="738664"/>
          </a:xfrm>
          <a:prstGeom prst="rect">
            <a:avLst/>
          </a:prstGeom>
          <a:noFill/>
        </p:spPr>
        <p:txBody>
          <a:bodyPr wrap="square">
            <a:spAutoFit/>
          </a:bodyPr>
          <a:lstStyle/>
          <a:p>
            <a:r>
              <a:rPr lang="en-US" sz="2400" b="1" dirty="0">
                <a:solidFill>
                  <a:srgbClr val="FFFF00"/>
                </a:solidFill>
              </a:rPr>
              <a:t>Crowns: </a:t>
            </a:r>
          </a:p>
          <a:p>
            <a:endParaRPr lang="en-US" b="1" dirty="0">
              <a:solidFill>
                <a:schemeClr val="bg1"/>
              </a:solidFill>
            </a:endParaRPr>
          </a:p>
        </p:txBody>
      </p:sp>
    </p:spTree>
    <p:extLst>
      <p:ext uri="{BB962C8B-B14F-4D97-AF65-F5344CB8AC3E}">
        <p14:creationId xmlns:p14="http://schemas.microsoft.com/office/powerpoint/2010/main" val="11222119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346FAAD-94B9-46D0-72D9-4E9F51753E34}"/>
              </a:ext>
            </a:extLst>
          </p:cNvPr>
          <p:cNvGrpSpPr/>
          <p:nvPr/>
        </p:nvGrpSpPr>
        <p:grpSpPr>
          <a:xfrm>
            <a:off x="76200" y="592667"/>
            <a:ext cx="9067799" cy="6146799"/>
            <a:chOff x="84667" y="1127904"/>
            <a:chExt cx="8763000" cy="5413874"/>
          </a:xfrm>
        </p:grpSpPr>
        <p:sp>
          <p:nvSpPr>
            <p:cNvPr id="9" name="Thought Bubble: Cloud 8">
              <a:extLst>
                <a:ext uri="{FF2B5EF4-FFF2-40B4-BE49-F238E27FC236}">
                  <a16:creationId xmlns:a16="http://schemas.microsoft.com/office/drawing/2014/main" id="{85EE8789-6519-B732-0C7C-B474D1A153E6}"/>
                </a:ext>
              </a:extLst>
            </p:cNvPr>
            <p:cNvSpPr/>
            <p:nvPr/>
          </p:nvSpPr>
          <p:spPr>
            <a:xfrm>
              <a:off x="84667" y="1127904"/>
              <a:ext cx="8763000" cy="5413874"/>
            </a:xfrm>
            <a:prstGeom prst="cloudCallout">
              <a:avLst>
                <a:gd name="adj1" fmla="val -14188"/>
                <a:gd name="adj2" fmla="val 168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249B93C-4E8F-0EB4-B91B-8BAAC9282174}"/>
                </a:ext>
              </a:extLst>
            </p:cNvPr>
            <p:cNvSpPr/>
            <p:nvPr/>
          </p:nvSpPr>
          <p:spPr>
            <a:xfrm>
              <a:off x="1317818" y="4108639"/>
              <a:ext cx="2331316" cy="20466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A0C43E5E-2908-F7D2-3D4B-64A7C81B3924}"/>
              </a:ext>
            </a:extLst>
          </p:cNvPr>
          <p:cNvSpPr txBox="1"/>
          <p:nvPr/>
        </p:nvSpPr>
        <p:spPr>
          <a:xfrm>
            <a:off x="0" y="0"/>
            <a:ext cx="9143999" cy="2000548"/>
          </a:xfrm>
          <a:prstGeom prst="rect">
            <a:avLst/>
          </a:prstGeom>
          <a:noFill/>
        </p:spPr>
        <p:txBody>
          <a:bodyPr wrap="square" rtlCol="0">
            <a:spAutoFit/>
          </a:bodyPr>
          <a:lstStyle/>
          <a:p>
            <a:pPr algn="ctr"/>
            <a:r>
              <a:rPr lang="en-US" sz="4000" b="1" dirty="0">
                <a:solidFill>
                  <a:srgbClr val="FFFF00"/>
                </a:solidFill>
              </a:rPr>
              <a:t>Rewards come in at least 3 forms:</a:t>
            </a:r>
            <a:endParaRPr lang="en-US"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r>
              <a:rPr lang="en-US" sz="2800" b="1" dirty="0">
                <a:solidFill>
                  <a:schemeClr val="bg1"/>
                </a:solidFill>
              </a:rPr>
              <a:t> </a:t>
            </a:r>
            <a:endParaRPr lang="en-US" sz="2400" b="1" dirty="0">
              <a:solidFill>
                <a:schemeClr val="bg1"/>
              </a:solidFill>
            </a:endParaRPr>
          </a:p>
        </p:txBody>
      </p:sp>
      <p:pic>
        <p:nvPicPr>
          <p:cNvPr id="13" name="Picture 12">
            <a:extLst>
              <a:ext uri="{FF2B5EF4-FFF2-40B4-BE49-F238E27FC236}">
                <a16:creationId xmlns:a16="http://schemas.microsoft.com/office/drawing/2014/main" id="{327AC620-1C80-5404-E9CB-493694852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16121">
            <a:off x="2354131" y="1539311"/>
            <a:ext cx="1100369" cy="728021"/>
          </a:xfrm>
          <a:prstGeom prst="rect">
            <a:avLst/>
          </a:prstGeom>
        </p:spPr>
      </p:pic>
      <p:pic>
        <p:nvPicPr>
          <p:cNvPr id="17" name="Picture 16">
            <a:extLst>
              <a:ext uri="{FF2B5EF4-FFF2-40B4-BE49-F238E27FC236}">
                <a16:creationId xmlns:a16="http://schemas.microsoft.com/office/drawing/2014/main" id="{434D8B2D-937E-27E2-426C-32B15D01E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729">
            <a:off x="2924270" y="3754605"/>
            <a:ext cx="1356519" cy="1877136"/>
          </a:xfrm>
          <a:prstGeom prst="rect">
            <a:avLst/>
          </a:prstGeom>
        </p:spPr>
      </p:pic>
      <p:pic>
        <p:nvPicPr>
          <p:cNvPr id="15" name="Picture 14">
            <a:extLst>
              <a:ext uri="{FF2B5EF4-FFF2-40B4-BE49-F238E27FC236}">
                <a16:creationId xmlns:a16="http://schemas.microsoft.com/office/drawing/2014/main" id="{A6275666-720C-8438-E1D9-EEC57D995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651">
            <a:off x="1452232" y="2253080"/>
            <a:ext cx="2031057" cy="2510295"/>
          </a:xfrm>
          <a:prstGeom prst="rect">
            <a:avLst/>
          </a:prstGeom>
        </p:spPr>
      </p:pic>
      <p:sp>
        <p:nvSpPr>
          <p:cNvPr id="19" name="TextBox 18">
            <a:extLst>
              <a:ext uri="{FF2B5EF4-FFF2-40B4-BE49-F238E27FC236}">
                <a16:creationId xmlns:a16="http://schemas.microsoft.com/office/drawing/2014/main" id="{0A6688FF-5E3B-8361-2FEE-694FE2274599}"/>
              </a:ext>
            </a:extLst>
          </p:cNvPr>
          <p:cNvSpPr txBox="1"/>
          <p:nvPr/>
        </p:nvSpPr>
        <p:spPr>
          <a:xfrm>
            <a:off x="3889357" y="2849340"/>
            <a:ext cx="5002687" cy="738664"/>
          </a:xfrm>
          <a:prstGeom prst="rect">
            <a:avLst/>
          </a:prstGeom>
          <a:noFill/>
        </p:spPr>
        <p:txBody>
          <a:bodyPr wrap="square">
            <a:spAutoFit/>
          </a:bodyPr>
          <a:lstStyle/>
          <a:p>
            <a:r>
              <a:rPr lang="en-US" sz="2400" b="1" dirty="0">
                <a:solidFill>
                  <a:srgbClr val="FFFF00"/>
                </a:solidFill>
              </a:rPr>
              <a:t>Clothing: </a:t>
            </a:r>
          </a:p>
          <a:p>
            <a:endParaRPr lang="en-US" b="1" dirty="0">
              <a:solidFill>
                <a:schemeClr val="bg1"/>
              </a:solidFill>
            </a:endParaRPr>
          </a:p>
        </p:txBody>
      </p:sp>
      <p:sp>
        <p:nvSpPr>
          <p:cNvPr id="21" name="TextBox 20">
            <a:extLst>
              <a:ext uri="{FF2B5EF4-FFF2-40B4-BE49-F238E27FC236}">
                <a16:creationId xmlns:a16="http://schemas.microsoft.com/office/drawing/2014/main" id="{85B4630C-0CBC-BA61-3348-43AF9D9F05F7}"/>
              </a:ext>
            </a:extLst>
          </p:cNvPr>
          <p:cNvSpPr txBox="1"/>
          <p:nvPr/>
        </p:nvSpPr>
        <p:spPr>
          <a:xfrm>
            <a:off x="3889357" y="4046841"/>
            <a:ext cx="5178443" cy="738664"/>
          </a:xfrm>
          <a:prstGeom prst="rect">
            <a:avLst/>
          </a:prstGeom>
          <a:noFill/>
        </p:spPr>
        <p:txBody>
          <a:bodyPr wrap="square">
            <a:spAutoFit/>
          </a:bodyPr>
          <a:lstStyle/>
          <a:p>
            <a:r>
              <a:rPr lang="en-US" sz="2400" b="1" dirty="0">
                <a:solidFill>
                  <a:srgbClr val="FFFF00"/>
                </a:solidFill>
              </a:rPr>
              <a:t>Control:</a:t>
            </a:r>
          </a:p>
          <a:p>
            <a:endParaRPr lang="en-US" b="1" dirty="0">
              <a:solidFill>
                <a:schemeClr val="bg1"/>
              </a:solidFill>
            </a:endParaRPr>
          </a:p>
        </p:txBody>
      </p:sp>
      <p:sp>
        <p:nvSpPr>
          <p:cNvPr id="23" name="TextBox 22">
            <a:extLst>
              <a:ext uri="{FF2B5EF4-FFF2-40B4-BE49-F238E27FC236}">
                <a16:creationId xmlns:a16="http://schemas.microsoft.com/office/drawing/2014/main" id="{27761A4C-D74B-A107-B80B-4E2B641C1AB1}"/>
              </a:ext>
            </a:extLst>
          </p:cNvPr>
          <p:cNvSpPr txBox="1"/>
          <p:nvPr/>
        </p:nvSpPr>
        <p:spPr>
          <a:xfrm>
            <a:off x="3889357" y="1767813"/>
            <a:ext cx="4749800" cy="738664"/>
          </a:xfrm>
          <a:prstGeom prst="rect">
            <a:avLst/>
          </a:prstGeom>
          <a:noFill/>
        </p:spPr>
        <p:txBody>
          <a:bodyPr wrap="square">
            <a:spAutoFit/>
          </a:bodyPr>
          <a:lstStyle/>
          <a:p>
            <a:r>
              <a:rPr lang="en-US" sz="2400" b="1" dirty="0">
                <a:solidFill>
                  <a:srgbClr val="FFFF00"/>
                </a:solidFill>
              </a:rPr>
              <a:t>Crowns: </a:t>
            </a:r>
          </a:p>
          <a:p>
            <a:r>
              <a:rPr lang="en-US" b="1" dirty="0">
                <a:solidFill>
                  <a:schemeClr val="bg1"/>
                </a:solidFill>
              </a:rPr>
              <a:t>(as recognition of work done)</a:t>
            </a:r>
          </a:p>
        </p:txBody>
      </p:sp>
    </p:spTree>
    <p:extLst>
      <p:ext uri="{BB962C8B-B14F-4D97-AF65-F5344CB8AC3E}">
        <p14:creationId xmlns:p14="http://schemas.microsoft.com/office/powerpoint/2010/main" val="26429084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346FAAD-94B9-46D0-72D9-4E9F51753E34}"/>
              </a:ext>
            </a:extLst>
          </p:cNvPr>
          <p:cNvGrpSpPr/>
          <p:nvPr/>
        </p:nvGrpSpPr>
        <p:grpSpPr>
          <a:xfrm>
            <a:off x="76200" y="592667"/>
            <a:ext cx="9067799" cy="6146799"/>
            <a:chOff x="84667" y="1127904"/>
            <a:chExt cx="8763000" cy="5413874"/>
          </a:xfrm>
        </p:grpSpPr>
        <p:sp>
          <p:nvSpPr>
            <p:cNvPr id="9" name="Thought Bubble: Cloud 8">
              <a:extLst>
                <a:ext uri="{FF2B5EF4-FFF2-40B4-BE49-F238E27FC236}">
                  <a16:creationId xmlns:a16="http://schemas.microsoft.com/office/drawing/2014/main" id="{85EE8789-6519-B732-0C7C-B474D1A153E6}"/>
                </a:ext>
              </a:extLst>
            </p:cNvPr>
            <p:cNvSpPr/>
            <p:nvPr/>
          </p:nvSpPr>
          <p:spPr>
            <a:xfrm>
              <a:off x="84667" y="1127904"/>
              <a:ext cx="8763000" cy="5413874"/>
            </a:xfrm>
            <a:prstGeom prst="cloudCallout">
              <a:avLst>
                <a:gd name="adj1" fmla="val -14188"/>
                <a:gd name="adj2" fmla="val 168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249B93C-4E8F-0EB4-B91B-8BAAC9282174}"/>
                </a:ext>
              </a:extLst>
            </p:cNvPr>
            <p:cNvSpPr/>
            <p:nvPr/>
          </p:nvSpPr>
          <p:spPr>
            <a:xfrm>
              <a:off x="1317818" y="4108639"/>
              <a:ext cx="2331316" cy="20466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A0C43E5E-2908-F7D2-3D4B-64A7C81B3924}"/>
              </a:ext>
            </a:extLst>
          </p:cNvPr>
          <p:cNvSpPr txBox="1"/>
          <p:nvPr/>
        </p:nvSpPr>
        <p:spPr>
          <a:xfrm>
            <a:off x="0" y="0"/>
            <a:ext cx="9143999" cy="2000548"/>
          </a:xfrm>
          <a:prstGeom prst="rect">
            <a:avLst/>
          </a:prstGeom>
          <a:noFill/>
        </p:spPr>
        <p:txBody>
          <a:bodyPr wrap="square" rtlCol="0">
            <a:spAutoFit/>
          </a:bodyPr>
          <a:lstStyle/>
          <a:p>
            <a:pPr algn="ctr"/>
            <a:r>
              <a:rPr lang="en-US" sz="4000" b="1" dirty="0">
                <a:solidFill>
                  <a:srgbClr val="FFFF00"/>
                </a:solidFill>
              </a:rPr>
              <a:t>Rewards come in at least 3 forms:</a:t>
            </a:r>
            <a:endParaRPr lang="en-US"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r>
              <a:rPr lang="en-US" sz="2800" b="1" dirty="0">
                <a:solidFill>
                  <a:schemeClr val="bg1"/>
                </a:solidFill>
              </a:rPr>
              <a:t> </a:t>
            </a:r>
            <a:endParaRPr lang="en-US" sz="2400" b="1" dirty="0">
              <a:solidFill>
                <a:schemeClr val="bg1"/>
              </a:solidFill>
            </a:endParaRPr>
          </a:p>
        </p:txBody>
      </p:sp>
      <p:pic>
        <p:nvPicPr>
          <p:cNvPr id="13" name="Picture 12">
            <a:extLst>
              <a:ext uri="{FF2B5EF4-FFF2-40B4-BE49-F238E27FC236}">
                <a16:creationId xmlns:a16="http://schemas.microsoft.com/office/drawing/2014/main" id="{327AC620-1C80-5404-E9CB-493694852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16121">
            <a:off x="2354131" y="1539311"/>
            <a:ext cx="1100369" cy="728021"/>
          </a:xfrm>
          <a:prstGeom prst="rect">
            <a:avLst/>
          </a:prstGeom>
        </p:spPr>
      </p:pic>
      <p:pic>
        <p:nvPicPr>
          <p:cNvPr id="17" name="Picture 16">
            <a:extLst>
              <a:ext uri="{FF2B5EF4-FFF2-40B4-BE49-F238E27FC236}">
                <a16:creationId xmlns:a16="http://schemas.microsoft.com/office/drawing/2014/main" id="{434D8B2D-937E-27E2-426C-32B15D01E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729">
            <a:off x="2924270" y="3754605"/>
            <a:ext cx="1356519" cy="1877136"/>
          </a:xfrm>
          <a:prstGeom prst="rect">
            <a:avLst/>
          </a:prstGeom>
        </p:spPr>
      </p:pic>
      <p:pic>
        <p:nvPicPr>
          <p:cNvPr id="15" name="Picture 14">
            <a:extLst>
              <a:ext uri="{FF2B5EF4-FFF2-40B4-BE49-F238E27FC236}">
                <a16:creationId xmlns:a16="http://schemas.microsoft.com/office/drawing/2014/main" id="{A6275666-720C-8438-E1D9-EEC57D995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651">
            <a:off x="1452232" y="2253080"/>
            <a:ext cx="2031057" cy="2510295"/>
          </a:xfrm>
          <a:prstGeom prst="rect">
            <a:avLst/>
          </a:prstGeom>
        </p:spPr>
      </p:pic>
      <p:sp>
        <p:nvSpPr>
          <p:cNvPr id="19" name="TextBox 18">
            <a:extLst>
              <a:ext uri="{FF2B5EF4-FFF2-40B4-BE49-F238E27FC236}">
                <a16:creationId xmlns:a16="http://schemas.microsoft.com/office/drawing/2014/main" id="{0A6688FF-5E3B-8361-2FEE-694FE2274599}"/>
              </a:ext>
            </a:extLst>
          </p:cNvPr>
          <p:cNvSpPr txBox="1"/>
          <p:nvPr/>
        </p:nvSpPr>
        <p:spPr>
          <a:xfrm>
            <a:off x="3889357" y="2849340"/>
            <a:ext cx="5002687" cy="738664"/>
          </a:xfrm>
          <a:prstGeom prst="rect">
            <a:avLst/>
          </a:prstGeom>
          <a:noFill/>
        </p:spPr>
        <p:txBody>
          <a:bodyPr wrap="square">
            <a:spAutoFit/>
          </a:bodyPr>
          <a:lstStyle/>
          <a:p>
            <a:r>
              <a:rPr lang="en-US" sz="2400" b="1" dirty="0">
                <a:solidFill>
                  <a:srgbClr val="FFFF00"/>
                </a:solidFill>
              </a:rPr>
              <a:t>Clothing: </a:t>
            </a:r>
          </a:p>
          <a:p>
            <a:r>
              <a:rPr lang="en-US" b="1" dirty="0">
                <a:solidFill>
                  <a:schemeClr val="bg1"/>
                </a:solidFill>
              </a:rPr>
              <a:t>(as character of lives lived)</a:t>
            </a:r>
          </a:p>
        </p:txBody>
      </p:sp>
      <p:sp>
        <p:nvSpPr>
          <p:cNvPr id="21" name="TextBox 20">
            <a:extLst>
              <a:ext uri="{FF2B5EF4-FFF2-40B4-BE49-F238E27FC236}">
                <a16:creationId xmlns:a16="http://schemas.microsoft.com/office/drawing/2014/main" id="{85B4630C-0CBC-BA61-3348-43AF9D9F05F7}"/>
              </a:ext>
            </a:extLst>
          </p:cNvPr>
          <p:cNvSpPr txBox="1"/>
          <p:nvPr/>
        </p:nvSpPr>
        <p:spPr>
          <a:xfrm>
            <a:off x="3889357" y="4046841"/>
            <a:ext cx="5178443" cy="738664"/>
          </a:xfrm>
          <a:prstGeom prst="rect">
            <a:avLst/>
          </a:prstGeom>
          <a:noFill/>
        </p:spPr>
        <p:txBody>
          <a:bodyPr wrap="square">
            <a:spAutoFit/>
          </a:bodyPr>
          <a:lstStyle/>
          <a:p>
            <a:r>
              <a:rPr lang="en-US" sz="2400" b="1" dirty="0">
                <a:solidFill>
                  <a:srgbClr val="FFFF00"/>
                </a:solidFill>
              </a:rPr>
              <a:t>Control:</a:t>
            </a:r>
          </a:p>
          <a:p>
            <a:endParaRPr lang="en-US" b="1" dirty="0">
              <a:solidFill>
                <a:schemeClr val="bg1"/>
              </a:solidFill>
            </a:endParaRPr>
          </a:p>
        </p:txBody>
      </p:sp>
      <p:sp>
        <p:nvSpPr>
          <p:cNvPr id="23" name="TextBox 22">
            <a:extLst>
              <a:ext uri="{FF2B5EF4-FFF2-40B4-BE49-F238E27FC236}">
                <a16:creationId xmlns:a16="http://schemas.microsoft.com/office/drawing/2014/main" id="{27761A4C-D74B-A107-B80B-4E2B641C1AB1}"/>
              </a:ext>
            </a:extLst>
          </p:cNvPr>
          <p:cNvSpPr txBox="1"/>
          <p:nvPr/>
        </p:nvSpPr>
        <p:spPr>
          <a:xfrm>
            <a:off x="3889357" y="1767813"/>
            <a:ext cx="4749800" cy="738664"/>
          </a:xfrm>
          <a:prstGeom prst="rect">
            <a:avLst/>
          </a:prstGeom>
          <a:noFill/>
        </p:spPr>
        <p:txBody>
          <a:bodyPr wrap="square">
            <a:spAutoFit/>
          </a:bodyPr>
          <a:lstStyle/>
          <a:p>
            <a:r>
              <a:rPr lang="en-US" sz="2400" b="1" dirty="0">
                <a:solidFill>
                  <a:srgbClr val="FFFF00"/>
                </a:solidFill>
              </a:rPr>
              <a:t>Crowns: </a:t>
            </a:r>
          </a:p>
          <a:p>
            <a:r>
              <a:rPr lang="en-US" b="1" dirty="0">
                <a:solidFill>
                  <a:schemeClr val="bg1"/>
                </a:solidFill>
              </a:rPr>
              <a:t>(as recognition of work done)</a:t>
            </a:r>
          </a:p>
        </p:txBody>
      </p:sp>
    </p:spTree>
    <p:extLst>
      <p:ext uri="{BB962C8B-B14F-4D97-AF65-F5344CB8AC3E}">
        <p14:creationId xmlns:p14="http://schemas.microsoft.com/office/powerpoint/2010/main" val="22924647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346FAAD-94B9-46D0-72D9-4E9F51753E34}"/>
              </a:ext>
            </a:extLst>
          </p:cNvPr>
          <p:cNvGrpSpPr/>
          <p:nvPr/>
        </p:nvGrpSpPr>
        <p:grpSpPr>
          <a:xfrm>
            <a:off x="76200" y="592667"/>
            <a:ext cx="9067799" cy="6146799"/>
            <a:chOff x="84667" y="1127904"/>
            <a:chExt cx="8763000" cy="5413874"/>
          </a:xfrm>
        </p:grpSpPr>
        <p:sp>
          <p:nvSpPr>
            <p:cNvPr id="9" name="Thought Bubble: Cloud 8">
              <a:extLst>
                <a:ext uri="{FF2B5EF4-FFF2-40B4-BE49-F238E27FC236}">
                  <a16:creationId xmlns:a16="http://schemas.microsoft.com/office/drawing/2014/main" id="{85EE8789-6519-B732-0C7C-B474D1A153E6}"/>
                </a:ext>
              </a:extLst>
            </p:cNvPr>
            <p:cNvSpPr/>
            <p:nvPr/>
          </p:nvSpPr>
          <p:spPr>
            <a:xfrm>
              <a:off x="84667" y="1127904"/>
              <a:ext cx="8763000" cy="5413874"/>
            </a:xfrm>
            <a:prstGeom prst="cloudCallout">
              <a:avLst>
                <a:gd name="adj1" fmla="val -14188"/>
                <a:gd name="adj2" fmla="val 168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249B93C-4E8F-0EB4-B91B-8BAAC9282174}"/>
                </a:ext>
              </a:extLst>
            </p:cNvPr>
            <p:cNvSpPr/>
            <p:nvPr/>
          </p:nvSpPr>
          <p:spPr>
            <a:xfrm>
              <a:off x="1317818" y="4108639"/>
              <a:ext cx="2331316" cy="20466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A0C43E5E-2908-F7D2-3D4B-64A7C81B3924}"/>
              </a:ext>
            </a:extLst>
          </p:cNvPr>
          <p:cNvSpPr txBox="1"/>
          <p:nvPr/>
        </p:nvSpPr>
        <p:spPr>
          <a:xfrm>
            <a:off x="0" y="0"/>
            <a:ext cx="9143999" cy="2000548"/>
          </a:xfrm>
          <a:prstGeom prst="rect">
            <a:avLst/>
          </a:prstGeom>
          <a:noFill/>
        </p:spPr>
        <p:txBody>
          <a:bodyPr wrap="square" rtlCol="0">
            <a:spAutoFit/>
          </a:bodyPr>
          <a:lstStyle/>
          <a:p>
            <a:pPr algn="ctr"/>
            <a:r>
              <a:rPr lang="en-US" sz="4000" b="1" dirty="0">
                <a:solidFill>
                  <a:srgbClr val="FFFF00"/>
                </a:solidFill>
              </a:rPr>
              <a:t>Rewards come in at least 3 forms:</a:t>
            </a:r>
            <a:endParaRPr lang="en-US"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r>
              <a:rPr lang="en-US" sz="2800" b="1" dirty="0">
                <a:solidFill>
                  <a:schemeClr val="bg1"/>
                </a:solidFill>
              </a:rPr>
              <a:t> </a:t>
            </a:r>
            <a:endParaRPr lang="en-US" sz="2400" b="1" dirty="0">
              <a:solidFill>
                <a:schemeClr val="bg1"/>
              </a:solidFill>
            </a:endParaRPr>
          </a:p>
        </p:txBody>
      </p:sp>
      <p:pic>
        <p:nvPicPr>
          <p:cNvPr id="13" name="Picture 12">
            <a:extLst>
              <a:ext uri="{FF2B5EF4-FFF2-40B4-BE49-F238E27FC236}">
                <a16:creationId xmlns:a16="http://schemas.microsoft.com/office/drawing/2014/main" id="{327AC620-1C80-5404-E9CB-493694852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16121">
            <a:off x="2354131" y="1539311"/>
            <a:ext cx="1100369" cy="728021"/>
          </a:xfrm>
          <a:prstGeom prst="rect">
            <a:avLst/>
          </a:prstGeom>
        </p:spPr>
      </p:pic>
      <p:pic>
        <p:nvPicPr>
          <p:cNvPr id="17" name="Picture 16">
            <a:extLst>
              <a:ext uri="{FF2B5EF4-FFF2-40B4-BE49-F238E27FC236}">
                <a16:creationId xmlns:a16="http://schemas.microsoft.com/office/drawing/2014/main" id="{434D8B2D-937E-27E2-426C-32B15D01E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729">
            <a:off x="2924270" y="3754605"/>
            <a:ext cx="1356519" cy="1877136"/>
          </a:xfrm>
          <a:prstGeom prst="rect">
            <a:avLst/>
          </a:prstGeom>
        </p:spPr>
      </p:pic>
      <p:pic>
        <p:nvPicPr>
          <p:cNvPr id="15" name="Picture 14">
            <a:extLst>
              <a:ext uri="{FF2B5EF4-FFF2-40B4-BE49-F238E27FC236}">
                <a16:creationId xmlns:a16="http://schemas.microsoft.com/office/drawing/2014/main" id="{A6275666-720C-8438-E1D9-EEC57D995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651">
            <a:off x="1452232" y="2253080"/>
            <a:ext cx="2031057" cy="2510295"/>
          </a:xfrm>
          <a:prstGeom prst="rect">
            <a:avLst/>
          </a:prstGeom>
        </p:spPr>
      </p:pic>
      <p:sp>
        <p:nvSpPr>
          <p:cNvPr id="19" name="TextBox 18">
            <a:extLst>
              <a:ext uri="{FF2B5EF4-FFF2-40B4-BE49-F238E27FC236}">
                <a16:creationId xmlns:a16="http://schemas.microsoft.com/office/drawing/2014/main" id="{0A6688FF-5E3B-8361-2FEE-694FE2274599}"/>
              </a:ext>
            </a:extLst>
          </p:cNvPr>
          <p:cNvSpPr txBox="1"/>
          <p:nvPr/>
        </p:nvSpPr>
        <p:spPr>
          <a:xfrm>
            <a:off x="3889357" y="2849340"/>
            <a:ext cx="5002687" cy="738664"/>
          </a:xfrm>
          <a:prstGeom prst="rect">
            <a:avLst/>
          </a:prstGeom>
          <a:noFill/>
        </p:spPr>
        <p:txBody>
          <a:bodyPr wrap="square">
            <a:spAutoFit/>
          </a:bodyPr>
          <a:lstStyle/>
          <a:p>
            <a:r>
              <a:rPr lang="en-US" sz="2400" b="1" dirty="0">
                <a:solidFill>
                  <a:srgbClr val="FFFF00"/>
                </a:solidFill>
              </a:rPr>
              <a:t>Clothing: </a:t>
            </a:r>
          </a:p>
          <a:p>
            <a:r>
              <a:rPr lang="en-US" b="1" dirty="0">
                <a:solidFill>
                  <a:schemeClr val="bg1"/>
                </a:solidFill>
              </a:rPr>
              <a:t>(as character of lives lived)</a:t>
            </a:r>
          </a:p>
        </p:txBody>
      </p:sp>
      <p:sp>
        <p:nvSpPr>
          <p:cNvPr id="21" name="TextBox 20">
            <a:extLst>
              <a:ext uri="{FF2B5EF4-FFF2-40B4-BE49-F238E27FC236}">
                <a16:creationId xmlns:a16="http://schemas.microsoft.com/office/drawing/2014/main" id="{85B4630C-0CBC-BA61-3348-43AF9D9F05F7}"/>
              </a:ext>
            </a:extLst>
          </p:cNvPr>
          <p:cNvSpPr txBox="1"/>
          <p:nvPr/>
        </p:nvSpPr>
        <p:spPr>
          <a:xfrm>
            <a:off x="3889357" y="4046841"/>
            <a:ext cx="5178443" cy="738664"/>
          </a:xfrm>
          <a:prstGeom prst="rect">
            <a:avLst/>
          </a:prstGeom>
          <a:noFill/>
        </p:spPr>
        <p:txBody>
          <a:bodyPr wrap="square">
            <a:spAutoFit/>
          </a:bodyPr>
          <a:lstStyle/>
          <a:p>
            <a:r>
              <a:rPr lang="en-US" sz="2400" b="1" dirty="0">
                <a:solidFill>
                  <a:srgbClr val="FFFF00"/>
                </a:solidFill>
              </a:rPr>
              <a:t>Control:</a:t>
            </a:r>
          </a:p>
          <a:p>
            <a:r>
              <a:rPr lang="en-US" b="1" dirty="0">
                <a:solidFill>
                  <a:schemeClr val="bg1"/>
                </a:solidFill>
              </a:rPr>
              <a:t>(as authority for responsibility taken </a:t>
            </a:r>
          </a:p>
        </p:txBody>
      </p:sp>
      <p:sp>
        <p:nvSpPr>
          <p:cNvPr id="23" name="TextBox 22">
            <a:extLst>
              <a:ext uri="{FF2B5EF4-FFF2-40B4-BE49-F238E27FC236}">
                <a16:creationId xmlns:a16="http://schemas.microsoft.com/office/drawing/2014/main" id="{27761A4C-D74B-A107-B80B-4E2B641C1AB1}"/>
              </a:ext>
            </a:extLst>
          </p:cNvPr>
          <p:cNvSpPr txBox="1"/>
          <p:nvPr/>
        </p:nvSpPr>
        <p:spPr>
          <a:xfrm>
            <a:off x="3889357" y="1767813"/>
            <a:ext cx="4749800" cy="738664"/>
          </a:xfrm>
          <a:prstGeom prst="rect">
            <a:avLst/>
          </a:prstGeom>
          <a:noFill/>
        </p:spPr>
        <p:txBody>
          <a:bodyPr wrap="square">
            <a:spAutoFit/>
          </a:bodyPr>
          <a:lstStyle/>
          <a:p>
            <a:r>
              <a:rPr lang="en-US" sz="2400" b="1" dirty="0">
                <a:solidFill>
                  <a:srgbClr val="FFFF00"/>
                </a:solidFill>
              </a:rPr>
              <a:t>Crowns: </a:t>
            </a:r>
          </a:p>
          <a:p>
            <a:r>
              <a:rPr lang="en-US" b="1" dirty="0">
                <a:solidFill>
                  <a:schemeClr val="bg1"/>
                </a:solidFill>
              </a:rPr>
              <a:t>(as recognition of work done)</a:t>
            </a:r>
          </a:p>
        </p:txBody>
      </p:sp>
    </p:spTree>
    <p:extLst>
      <p:ext uri="{BB962C8B-B14F-4D97-AF65-F5344CB8AC3E}">
        <p14:creationId xmlns:p14="http://schemas.microsoft.com/office/powerpoint/2010/main" val="1224575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346FAAD-94B9-46D0-72D9-4E9F51753E34}"/>
              </a:ext>
            </a:extLst>
          </p:cNvPr>
          <p:cNvGrpSpPr/>
          <p:nvPr/>
        </p:nvGrpSpPr>
        <p:grpSpPr>
          <a:xfrm>
            <a:off x="76200" y="592667"/>
            <a:ext cx="9067799" cy="6146799"/>
            <a:chOff x="84667" y="1127904"/>
            <a:chExt cx="8763000" cy="5413874"/>
          </a:xfrm>
        </p:grpSpPr>
        <p:sp>
          <p:nvSpPr>
            <p:cNvPr id="9" name="Thought Bubble: Cloud 8">
              <a:extLst>
                <a:ext uri="{FF2B5EF4-FFF2-40B4-BE49-F238E27FC236}">
                  <a16:creationId xmlns:a16="http://schemas.microsoft.com/office/drawing/2014/main" id="{85EE8789-6519-B732-0C7C-B474D1A153E6}"/>
                </a:ext>
              </a:extLst>
            </p:cNvPr>
            <p:cNvSpPr/>
            <p:nvPr/>
          </p:nvSpPr>
          <p:spPr>
            <a:xfrm>
              <a:off x="84667" y="1127904"/>
              <a:ext cx="8763000" cy="5413874"/>
            </a:xfrm>
            <a:prstGeom prst="cloudCallout">
              <a:avLst>
                <a:gd name="adj1" fmla="val -14188"/>
                <a:gd name="adj2" fmla="val 168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249B93C-4E8F-0EB4-B91B-8BAAC9282174}"/>
                </a:ext>
              </a:extLst>
            </p:cNvPr>
            <p:cNvSpPr/>
            <p:nvPr/>
          </p:nvSpPr>
          <p:spPr>
            <a:xfrm>
              <a:off x="1317818" y="4108639"/>
              <a:ext cx="2331316" cy="20466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A0C43E5E-2908-F7D2-3D4B-64A7C81B3924}"/>
              </a:ext>
            </a:extLst>
          </p:cNvPr>
          <p:cNvSpPr txBox="1"/>
          <p:nvPr/>
        </p:nvSpPr>
        <p:spPr>
          <a:xfrm>
            <a:off x="0" y="0"/>
            <a:ext cx="9143999" cy="2000548"/>
          </a:xfrm>
          <a:prstGeom prst="rect">
            <a:avLst/>
          </a:prstGeom>
          <a:noFill/>
        </p:spPr>
        <p:txBody>
          <a:bodyPr wrap="square" rtlCol="0">
            <a:spAutoFit/>
          </a:bodyPr>
          <a:lstStyle/>
          <a:p>
            <a:pPr algn="ctr"/>
            <a:r>
              <a:rPr lang="en-US" sz="4000" b="1" dirty="0">
                <a:solidFill>
                  <a:srgbClr val="FFFF00"/>
                </a:solidFill>
              </a:rPr>
              <a:t>Rewards come in at least 3 forms:</a:t>
            </a:r>
            <a:endParaRPr lang="en-US"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r>
              <a:rPr lang="en-US" sz="2800" b="1" dirty="0">
                <a:solidFill>
                  <a:schemeClr val="bg1"/>
                </a:solidFill>
              </a:rPr>
              <a:t> </a:t>
            </a:r>
            <a:endParaRPr lang="en-US" sz="2400" b="1" dirty="0">
              <a:solidFill>
                <a:schemeClr val="bg1"/>
              </a:solidFill>
            </a:endParaRPr>
          </a:p>
        </p:txBody>
      </p:sp>
      <p:pic>
        <p:nvPicPr>
          <p:cNvPr id="13" name="Picture 12">
            <a:extLst>
              <a:ext uri="{FF2B5EF4-FFF2-40B4-BE49-F238E27FC236}">
                <a16:creationId xmlns:a16="http://schemas.microsoft.com/office/drawing/2014/main" id="{327AC620-1C80-5404-E9CB-493694852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16121">
            <a:off x="2354131" y="1539311"/>
            <a:ext cx="1100369" cy="728021"/>
          </a:xfrm>
          <a:prstGeom prst="rect">
            <a:avLst/>
          </a:prstGeom>
        </p:spPr>
      </p:pic>
      <p:pic>
        <p:nvPicPr>
          <p:cNvPr id="17" name="Picture 16">
            <a:extLst>
              <a:ext uri="{FF2B5EF4-FFF2-40B4-BE49-F238E27FC236}">
                <a16:creationId xmlns:a16="http://schemas.microsoft.com/office/drawing/2014/main" id="{434D8B2D-937E-27E2-426C-32B15D01E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729">
            <a:off x="2924270" y="3754605"/>
            <a:ext cx="1356519" cy="1877136"/>
          </a:xfrm>
          <a:prstGeom prst="rect">
            <a:avLst/>
          </a:prstGeom>
        </p:spPr>
      </p:pic>
      <p:pic>
        <p:nvPicPr>
          <p:cNvPr id="15" name="Picture 14">
            <a:extLst>
              <a:ext uri="{FF2B5EF4-FFF2-40B4-BE49-F238E27FC236}">
                <a16:creationId xmlns:a16="http://schemas.microsoft.com/office/drawing/2014/main" id="{A6275666-720C-8438-E1D9-EEC57D995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651">
            <a:off x="1452232" y="2253080"/>
            <a:ext cx="2031057" cy="2510295"/>
          </a:xfrm>
          <a:prstGeom prst="rect">
            <a:avLst/>
          </a:prstGeom>
        </p:spPr>
      </p:pic>
      <p:sp>
        <p:nvSpPr>
          <p:cNvPr id="19" name="TextBox 18">
            <a:extLst>
              <a:ext uri="{FF2B5EF4-FFF2-40B4-BE49-F238E27FC236}">
                <a16:creationId xmlns:a16="http://schemas.microsoft.com/office/drawing/2014/main" id="{0A6688FF-5E3B-8361-2FEE-694FE2274599}"/>
              </a:ext>
            </a:extLst>
          </p:cNvPr>
          <p:cNvSpPr txBox="1"/>
          <p:nvPr/>
        </p:nvSpPr>
        <p:spPr>
          <a:xfrm>
            <a:off x="3889357" y="2849340"/>
            <a:ext cx="5002687" cy="738664"/>
          </a:xfrm>
          <a:prstGeom prst="rect">
            <a:avLst/>
          </a:prstGeom>
          <a:noFill/>
        </p:spPr>
        <p:txBody>
          <a:bodyPr wrap="square">
            <a:spAutoFit/>
          </a:bodyPr>
          <a:lstStyle/>
          <a:p>
            <a:r>
              <a:rPr lang="en-US" sz="2400" b="1" dirty="0">
                <a:solidFill>
                  <a:srgbClr val="FFFF00"/>
                </a:solidFill>
              </a:rPr>
              <a:t>Clothing: </a:t>
            </a:r>
          </a:p>
          <a:p>
            <a:r>
              <a:rPr lang="en-US" b="1" dirty="0">
                <a:solidFill>
                  <a:schemeClr val="bg1"/>
                </a:solidFill>
              </a:rPr>
              <a:t>(as character of lives lived – Rev 19v8)</a:t>
            </a:r>
          </a:p>
        </p:txBody>
      </p:sp>
      <p:sp>
        <p:nvSpPr>
          <p:cNvPr id="21" name="TextBox 20">
            <a:extLst>
              <a:ext uri="{FF2B5EF4-FFF2-40B4-BE49-F238E27FC236}">
                <a16:creationId xmlns:a16="http://schemas.microsoft.com/office/drawing/2014/main" id="{85B4630C-0CBC-BA61-3348-43AF9D9F05F7}"/>
              </a:ext>
            </a:extLst>
          </p:cNvPr>
          <p:cNvSpPr txBox="1"/>
          <p:nvPr/>
        </p:nvSpPr>
        <p:spPr>
          <a:xfrm>
            <a:off x="3889357" y="4046841"/>
            <a:ext cx="5178443" cy="738664"/>
          </a:xfrm>
          <a:prstGeom prst="rect">
            <a:avLst/>
          </a:prstGeom>
          <a:noFill/>
        </p:spPr>
        <p:txBody>
          <a:bodyPr wrap="square">
            <a:spAutoFit/>
          </a:bodyPr>
          <a:lstStyle/>
          <a:p>
            <a:r>
              <a:rPr lang="en-US" sz="2400" b="1" dirty="0">
                <a:solidFill>
                  <a:srgbClr val="FFFF00"/>
                </a:solidFill>
              </a:rPr>
              <a:t>Control:</a:t>
            </a:r>
          </a:p>
          <a:p>
            <a:r>
              <a:rPr lang="en-US" b="1" dirty="0">
                <a:solidFill>
                  <a:schemeClr val="bg1"/>
                </a:solidFill>
              </a:rPr>
              <a:t>(as authority for responsibility taken - Luke 19v17)</a:t>
            </a:r>
          </a:p>
        </p:txBody>
      </p:sp>
      <p:sp>
        <p:nvSpPr>
          <p:cNvPr id="23" name="TextBox 22">
            <a:extLst>
              <a:ext uri="{FF2B5EF4-FFF2-40B4-BE49-F238E27FC236}">
                <a16:creationId xmlns:a16="http://schemas.microsoft.com/office/drawing/2014/main" id="{27761A4C-D74B-A107-B80B-4E2B641C1AB1}"/>
              </a:ext>
            </a:extLst>
          </p:cNvPr>
          <p:cNvSpPr txBox="1"/>
          <p:nvPr/>
        </p:nvSpPr>
        <p:spPr>
          <a:xfrm>
            <a:off x="3889357" y="1767813"/>
            <a:ext cx="4749800" cy="738664"/>
          </a:xfrm>
          <a:prstGeom prst="rect">
            <a:avLst/>
          </a:prstGeom>
          <a:noFill/>
        </p:spPr>
        <p:txBody>
          <a:bodyPr wrap="square">
            <a:spAutoFit/>
          </a:bodyPr>
          <a:lstStyle/>
          <a:p>
            <a:r>
              <a:rPr lang="en-US" sz="2400" b="1" dirty="0">
                <a:solidFill>
                  <a:srgbClr val="FFFF00"/>
                </a:solidFill>
              </a:rPr>
              <a:t>Crowns: </a:t>
            </a:r>
          </a:p>
          <a:p>
            <a:r>
              <a:rPr lang="en-US" b="1" dirty="0">
                <a:solidFill>
                  <a:schemeClr val="bg1"/>
                </a:solidFill>
              </a:rPr>
              <a:t>(as recognition of work done)</a:t>
            </a:r>
          </a:p>
        </p:txBody>
      </p:sp>
    </p:spTree>
    <p:extLst>
      <p:ext uri="{BB962C8B-B14F-4D97-AF65-F5344CB8AC3E}">
        <p14:creationId xmlns:p14="http://schemas.microsoft.com/office/powerpoint/2010/main" val="28198745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346FAAD-94B9-46D0-72D9-4E9F51753E34}"/>
              </a:ext>
            </a:extLst>
          </p:cNvPr>
          <p:cNvGrpSpPr/>
          <p:nvPr/>
        </p:nvGrpSpPr>
        <p:grpSpPr>
          <a:xfrm>
            <a:off x="76200" y="592667"/>
            <a:ext cx="9067799" cy="6146799"/>
            <a:chOff x="84667" y="1127904"/>
            <a:chExt cx="8763000" cy="5413874"/>
          </a:xfrm>
        </p:grpSpPr>
        <p:sp>
          <p:nvSpPr>
            <p:cNvPr id="9" name="Thought Bubble: Cloud 8">
              <a:extLst>
                <a:ext uri="{FF2B5EF4-FFF2-40B4-BE49-F238E27FC236}">
                  <a16:creationId xmlns:a16="http://schemas.microsoft.com/office/drawing/2014/main" id="{85EE8789-6519-B732-0C7C-B474D1A153E6}"/>
                </a:ext>
              </a:extLst>
            </p:cNvPr>
            <p:cNvSpPr/>
            <p:nvPr/>
          </p:nvSpPr>
          <p:spPr>
            <a:xfrm>
              <a:off x="84667" y="1127904"/>
              <a:ext cx="8763000" cy="5413874"/>
            </a:xfrm>
            <a:prstGeom prst="cloudCallout">
              <a:avLst>
                <a:gd name="adj1" fmla="val -14188"/>
                <a:gd name="adj2" fmla="val 168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249B93C-4E8F-0EB4-B91B-8BAAC9282174}"/>
                </a:ext>
              </a:extLst>
            </p:cNvPr>
            <p:cNvSpPr/>
            <p:nvPr/>
          </p:nvSpPr>
          <p:spPr>
            <a:xfrm>
              <a:off x="1317818" y="4108639"/>
              <a:ext cx="2331316" cy="20466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A0C43E5E-2908-F7D2-3D4B-64A7C81B3924}"/>
              </a:ext>
            </a:extLst>
          </p:cNvPr>
          <p:cNvSpPr txBox="1"/>
          <p:nvPr/>
        </p:nvSpPr>
        <p:spPr>
          <a:xfrm>
            <a:off x="0" y="0"/>
            <a:ext cx="9143999" cy="2000548"/>
          </a:xfrm>
          <a:prstGeom prst="rect">
            <a:avLst/>
          </a:prstGeom>
          <a:noFill/>
        </p:spPr>
        <p:txBody>
          <a:bodyPr wrap="square" rtlCol="0">
            <a:spAutoFit/>
          </a:bodyPr>
          <a:lstStyle/>
          <a:p>
            <a:pPr algn="ctr"/>
            <a:r>
              <a:rPr lang="en-US" sz="4000" b="1" dirty="0">
                <a:solidFill>
                  <a:srgbClr val="FFFF00"/>
                </a:solidFill>
              </a:rPr>
              <a:t>Rewards come in at least 3 forms:</a:t>
            </a:r>
            <a:endParaRPr lang="en-US"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r>
              <a:rPr lang="en-US" sz="2800" b="1" dirty="0">
                <a:solidFill>
                  <a:schemeClr val="bg1"/>
                </a:solidFill>
              </a:rPr>
              <a:t> </a:t>
            </a:r>
            <a:endParaRPr lang="en-US" sz="2400" b="1" dirty="0">
              <a:solidFill>
                <a:schemeClr val="bg1"/>
              </a:solidFill>
            </a:endParaRPr>
          </a:p>
        </p:txBody>
      </p:sp>
      <p:pic>
        <p:nvPicPr>
          <p:cNvPr id="13" name="Picture 12">
            <a:extLst>
              <a:ext uri="{FF2B5EF4-FFF2-40B4-BE49-F238E27FC236}">
                <a16:creationId xmlns:a16="http://schemas.microsoft.com/office/drawing/2014/main" id="{327AC620-1C80-5404-E9CB-493694852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16121">
            <a:off x="2354131" y="1539311"/>
            <a:ext cx="1100369" cy="728021"/>
          </a:xfrm>
          <a:prstGeom prst="rect">
            <a:avLst/>
          </a:prstGeom>
        </p:spPr>
      </p:pic>
      <p:pic>
        <p:nvPicPr>
          <p:cNvPr id="17" name="Picture 16">
            <a:extLst>
              <a:ext uri="{FF2B5EF4-FFF2-40B4-BE49-F238E27FC236}">
                <a16:creationId xmlns:a16="http://schemas.microsoft.com/office/drawing/2014/main" id="{434D8B2D-937E-27E2-426C-32B15D01E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729">
            <a:off x="2924270" y="3754605"/>
            <a:ext cx="1356519" cy="1877136"/>
          </a:xfrm>
          <a:prstGeom prst="rect">
            <a:avLst/>
          </a:prstGeom>
        </p:spPr>
      </p:pic>
      <p:pic>
        <p:nvPicPr>
          <p:cNvPr id="15" name="Picture 14">
            <a:extLst>
              <a:ext uri="{FF2B5EF4-FFF2-40B4-BE49-F238E27FC236}">
                <a16:creationId xmlns:a16="http://schemas.microsoft.com/office/drawing/2014/main" id="{A6275666-720C-8438-E1D9-EEC57D995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651">
            <a:off x="1452232" y="2253080"/>
            <a:ext cx="2031057" cy="2510295"/>
          </a:xfrm>
          <a:prstGeom prst="rect">
            <a:avLst/>
          </a:prstGeom>
        </p:spPr>
      </p:pic>
      <p:sp>
        <p:nvSpPr>
          <p:cNvPr id="19" name="TextBox 18">
            <a:extLst>
              <a:ext uri="{FF2B5EF4-FFF2-40B4-BE49-F238E27FC236}">
                <a16:creationId xmlns:a16="http://schemas.microsoft.com/office/drawing/2014/main" id="{0A6688FF-5E3B-8361-2FEE-694FE2274599}"/>
              </a:ext>
            </a:extLst>
          </p:cNvPr>
          <p:cNvSpPr txBox="1"/>
          <p:nvPr/>
        </p:nvSpPr>
        <p:spPr>
          <a:xfrm>
            <a:off x="3889357" y="2849340"/>
            <a:ext cx="5002687" cy="738664"/>
          </a:xfrm>
          <a:prstGeom prst="rect">
            <a:avLst/>
          </a:prstGeom>
          <a:noFill/>
        </p:spPr>
        <p:txBody>
          <a:bodyPr wrap="square">
            <a:spAutoFit/>
          </a:bodyPr>
          <a:lstStyle/>
          <a:p>
            <a:r>
              <a:rPr lang="en-US" sz="2400" b="1" dirty="0">
                <a:solidFill>
                  <a:srgbClr val="FFFF00"/>
                </a:solidFill>
              </a:rPr>
              <a:t>Clothing: </a:t>
            </a:r>
          </a:p>
          <a:p>
            <a:r>
              <a:rPr lang="en-US" b="1" dirty="0">
                <a:solidFill>
                  <a:schemeClr val="bg1"/>
                </a:solidFill>
              </a:rPr>
              <a:t>(as character of lives lived – Rev 19v8)</a:t>
            </a:r>
          </a:p>
        </p:txBody>
      </p:sp>
      <p:sp>
        <p:nvSpPr>
          <p:cNvPr id="21" name="TextBox 20">
            <a:extLst>
              <a:ext uri="{FF2B5EF4-FFF2-40B4-BE49-F238E27FC236}">
                <a16:creationId xmlns:a16="http://schemas.microsoft.com/office/drawing/2014/main" id="{85B4630C-0CBC-BA61-3348-43AF9D9F05F7}"/>
              </a:ext>
            </a:extLst>
          </p:cNvPr>
          <p:cNvSpPr txBox="1"/>
          <p:nvPr/>
        </p:nvSpPr>
        <p:spPr>
          <a:xfrm>
            <a:off x="3889357" y="4046841"/>
            <a:ext cx="5178443" cy="738664"/>
          </a:xfrm>
          <a:prstGeom prst="rect">
            <a:avLst/>
          </a:prstGeom>
          <a:noFill/>
        </p:spPr>
        <p:txBody>
          <a:bodyPr wrap="square">
            <a:spAutoFit/>
          </a:bodyPr>
          <a:lstStyle/>
          <a:p>
            <a:r>
              <a:rPr lang="en-US" sz="2400" b="1" dirty="0">
                <a:solidFill>
                  <a:srgbClr val="FFFF00"/>
                </a:solidFill>
              </a:rPr>
              <a:t>Control:</a:t>
            </a:r>
          </a:p>
          <a:p>
            <a:r>
              <a:rPr lang="en-US" b="1" dirty="0">
                <a:solidFill>
                  <a:schemeClr val="bg1"/>
                </a:solidFill>
              </a:rPr>
              <a:t>(as authority for responsibility taken - Luke 19v17)</a:t>
            </a:r>
          </a:p>
        </p:txBody>
      </p:sp>
      <p:sp>
        <p:nvSpPr>
          <p:cNvPr id="3" name="Explosion: 8 Points 2">
            <a:extLst>
              <a:ext uri="{FF2B5EF4-FFF2-40B4-BE49-F238E27FC236}">
                <a16:creationId xmlns:a16="http://schemas.microsoft.com/office/drawing/2014/main" id="{FCB10827-C183-C4B4-8417-1AEB906002DD}"/>
              </a:ext>
            </a:extLst>
          </p:cNvPr>
          <p:cNvSpPr/>
          <p:nvPr/>
        </p:nvSpPr>
        <p:spPr>
          <a:xfrm>
            <a:off x="251955" y="1659467"/>
            <a:ext cx="8892043" cy="5031614"/>
          </a:xfrm>
          <a:prstGeom prst="irregularSeal1">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t>Peter says to the elders:</a:t>
            </a:r>
          </a:p>
          <a:p>
            <a:pPr algn="ctr"/>
            <a:r>
              <a:rPr lang="en-US" sz="2400" dirty="0"/>
              <a:t>“Ye shall receive a crown of glory”</a:t>
            </a:r>
            <a:endParaRPr lang="en-GB" sz="2400" dirty="0"/>
          </a:p>
        </p:txBody>
      </p:sp>
      <p:sp>
        <p:nvSpPr>
          <p:cNvPr id="23" name="TextBox 22">
            <a:extLst>
              <a:ext uri="{FF2B5EF4-FFF2-40B4-BE49-F238E27FC236}">
                <a16:creationId xmlns:a16="http://schemas.microsoft.com/office/drawing/2014/main" id="{27761A4C-D74B-A107-B80B-4E2B641C1AB1}"/>
              </a:ext>
            </a:extLst>
          </p:cNvPr>
          <p:cNvSpPr txBox="1"/>
          <p:nvPr/>
        </p:nvSpPr>
        <p:spPr>
          <a:xfrm>
            <a:off x="3889357" y="1767813"/>
            <a:ext cx="4749800" cy="738664"/>
          </a:xfrm>
          <a:prstGeom prst="rect">
            <a:avLst/>
          </a:prstGeom>
          <a:noFill/>
        </p:spPr>
        <p:txBody>
          <a:bodyPr wrap="square">
            <a:spAutoFit/>
          </a:bodyPr>
          <a:lstStyle/>
          <a:p>
            <a:r>
              <a:rPr lang="en-US" sz="2400" b="1" dirty="0">
                <a:solidFill>
                  <a:srgbClr val="FFFF00"/>
                </a:solidFill>
              </a:rPr>
              <a:t>Crowns: </a:t>
            </a:r>
          </a:p>
          <a:p>
            <a:r>
              <a:rPr lang="en-US" b="1" dirty="0">
                <a:solidFill>
                  <a:schemeClr val="bg1"/>
                </a:solidFill>
              </a:rPr>
              <a:t>(as recognition of work done)</a:t>
            </a:r>
          </a:p>
        </p:txBody>
      </p:sp>
    </p:spTree>
    <p:extLst>
      <p:ext uri="{BB962C8B-B14F-4D97-AF65-F5344CB8AC3E}">
        <p14:creationId xmlns:p14="http://schemas.microsoft.com/office/powerpoint/2010/main" val="12536552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rgbClr val="FFFF00"/>
                </a:solidFill>
              </a:rPr>
              <a:t>Crowns</a:t>
            </a:r>
            <a:endParaRPr lang="en-US" sz="2400" dirty="0">
              <a:solidFill>
                <a:srgbClr val="FFFF00"/>
              </a:solidFill>
            </a:endParaRPr>
          </a:p>
        </p:txBody>
      </p:sp>
      <p:sp>
        <p:nvSpPr>
          <p:cNvPr id="4" name="TextBox 3">
            <a:extLst>
              <a:ext uri="{FF2B5EF4-FFF2-40B4-BE49-F238E27FC236}">
                <a16:creationId xmlns:a16="http://schemas.microsoft.com/office/drawing/2014/main" id="{1DAF7ACE-4D1B-103F-C083-57500256343E}"/>
              </a:ext>
            </a:extLst>
          </p:cNvPr>
          <p:cNvSpPr txBox="1"/>
          <p:nvPr/>
        </p:nvSpPr>
        <p:spPr>
          <a:xfrm>
            <a:off x="0" y="580773"/>
            <a:ext cx="9144000" cy="461665"/>
          </a:xfrm>
          <a:prstGeom prst="rect">
            <a:avLst/>
          </a:prstGeom>
          <a:noFill/>
        </p:spPr>
        <p:txBody>
          <a:bodyPr wrap="square" rtlCol="0">
            <a:spAutoFit/>
          </a:bodyPr>
          <a:lstStyle/>
          <a:p>
            <a:pPr algn="ctr"/>
            <a:r>
              <a:rPr lang="en-US" sz="2400" dirty="0">
                <a:solidFill>
                  <a:schemeClr val="bg1"/>
                </a:solidFill>
              </a:rPr>
              <a:t>There are 5 crowns specifically mentioned in Scripture</a:t>
            </a:r>
            <a:endParaRPr lang="en-GB" sz="2400" dirty="0">
              <a:solidFill>
                <a:schemeClr val="bg1"/>
              </a:solidFill>
            </a:endParaRPr>
          </a:p>
        </p:txBody>
      </p:sp>
    </p:spTree>
    <p:extLst>
      <p:ext uri="{BB962C8B-B14F-4D97-AF65-F5344CB8AC3E}">
        <p14:creationId xmlns:p14="http://schemas.microsoft.com/office/powerpoint/2010/main" val="30022412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rgbClr val="FFFF00"/>
                </a:solidFill>
              </a:rPr>
              <a:t>Crowns</a:t>
            </a:r>
            <a:endParaRPr lang="en-US" sz="2400" dirty="0">
              <a:solidFill>
                <a:srgbClr val="FFFF00"/>
              </a:solidFill>
            </a:endParaRPr>
          </a:p>
        </p:txBody>
      </p:sp>
      <p:sp>
        <p:nvSpPr>
          <p:cNvPr id="4" name="TextBox 3">
            <a:extLst>
              <a:ext uri="{FF2B5EF4-FFF2-40B4-BE49-F238E27FC236}">
                <a16:creationId xmlns:a16="http://schemas.microsoft.com/office/drawing/2014/main" id="{1DAF7ACE-4D1B-103F-C083-57500256343E}"/>
              </a:ext>
            </a:extLst>
          </p:cNvPr>
          <p:cNvSpPr txBox="1"/>
          <p:nvPr/>
        </p:nvSpPr>
        <p:spPr>
          <a:xfrm>
            <a:off x="355602" y="580773"/>
            <a:ext cx="8788398"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1 Corinthians 9:25:</a:t>
            </a:r>
            <a:r>
              <a:rPr lang="en-US" b="1" dirty="0">
                <a:solidFill>
                  <a:srgbClr val="FFFF00"/>
                </a:solidFill>
              </a:rPr>
              <a:t>	 An Incorruptible crown: </a:t>
            </a:r>
            <a:r>
              <a:rPr lang="en-US" i="1" dirty="0">
                <a:solidFill>
                  <a:srgbClr val="FFFF00"/>
                </a:solidFill>
              </a:rPr>
              <a:t>For exercising self-discipline</a:t>
            </a:r>
            <a:br>
              <a:rPr lang="en-US" b="1" dirty="0">
                <a:solidFill>
                  <a:srgbClr val="FFFF00"/>
                </a:solidFill>
              </a:rPr>
            </a:br>
            <a:r>
              <a:rPr lang="en-US" dirty="0">
                <a:solidFill>
                  <a:schemeClr val="bg1"/>
                </a:solidFill>
              </a:rPr>
              <a:t>And every man that </a:t>
            </a:r>
            <a:r>
              <a:rPr lang="en-US" dirty="0" err="1">
                <a:solidFill>
                  <a:schemeClr val="bg1"/>
                </a:solidFill>
              </a:rPr>
              <a:t>striveth</a:t>
            </a:r>
            <a:r>
              <a:rPr lang="en-US" dirty="0">
                <a:solidFill>
                  <a:schemeClr val="bg1"/>
                </a:solidFill>
              </a:rPr>
              <a:t> for the mastery is temperate in all things. </a:t>
            </a:r>
            <a:br>
              <a:rPr lang="en-US" dirty="0">
                <a:solidFill>
                  <a:schemeClr val="bg1"/>
                </a:solidFill>
              </a:rPr>
            </a:br>
            <a:r>
              <a:rPr lang="en-US" dirty="0">
                <a:solidFill>
                  <a:schemeClr val="bg1"/>
                </a:solidFill>
              </a:rPr>
              <a:t>Now they do it to obtain a corruptible crown; but we an incorruptible. </a:t>
            </a:r>
          </a:p>
          <a:p>
            <a:endParaRPr lang="en-US" dirty="0">
              <a:solidFill>
                <a:schemeClr val="bg1"/>
              </a:solidFill>
            </a:endParaRPr>
          </a:p>
        </p:txBody>
      </p:sp>
    </p:spTree>
    <p:extLst>
      <p:ext uri="{BB962C8B-B14F-4D97-AF65-F5344CB8AC3E}">
        <p14:creationId xmlns:p14="http://schemas.microsoft.com/office/powerpoint/2010/main" val="16437588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rgbClr val="FFFF00"/>
                </a:solidFill>
              </a:rPr>
              <a:t>Crowns</a:t>
            </a:r>
            <a:endParaRPr lang="en-US" sz="2400" dirty="0">
              <a:solidFill>
                <a:srgbClr val="FFFF00"/>
              </a:solidFill>
            </a:endParaRPr>
          </a:p>
        </p:txBody>
      </p:sp>
      <p:sp>
        <p:nvSpPr>
          <p:cNvPr id="4" name="TextBox 3">
            <a:extLst>
              <a:ext uri="{FF2B5EF4-FFF2-40B4-BE49-F238E27FC236}">
                <a16:creationId xmlns:a16="http://schemas.microsoft.com/office/drawing/2014/main" id="{1DAF7ACE-4D1B-103F-C083-57500256343E}"/>
              </a:ext>
            </a:extLst>
          </p:cNvPr>
          <p:cNvSpPr txBox="1"/>
          <p:nvPr/>
        </p:nvSpPr>
        <p:spPr>
          <a:xfrm>
            <a:off x="355602" y="580773"/>
            <a:ext cx="8788398"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1 Corinthians 9:25:</a:t>
            </a:r>
            <a:r>
              <a:rPr lang="en-US" b="1" dirty="0">
                <a:solidFill>
                  <a:srgbClr val="FFFF00"/>
                </a:solidFill>
              </a:rPr>
              <a:t>	 An Incorruptible crown: </a:t>
            </a:r>
            <a:r>
              <a:rPr lang="en-US" i="1" dirty="0">
                <a:solidFill>
                  <a:srgbClr val="FFFF00"/>
                </a:solidFill>
              </a:rPr>
              <a:t>For exercising self-discipline</a:t>
            </a:r>
            <a:br>
              <a:rPr lang="en-US" b="1" dirty="0">
                <a:solidFill>
                  <a:srgbClr val="FFFF00"/>
                </a:solidFill>
              </a:rPr>
            </a:br>
            <a:r>
              <a:rPr lang="en-US" dirty="0">
                <a:solidFill>
                  <a:schemeClr val="bg1"/>
                </a:solidFill>
              </a:rPr>
              <a:t>And every man that </a:t>
            </a:r>
            <a:r>
              <a:rPr lang="en-US" dirty="0" err="1">
                <a:solidFill>
                  <a:schemeClr val="bg1"/>
                </a:solidFill>
              </a:rPr>
              <a:t>striveth</a:t>
            </a:r>
            <a:r>
              <a:rPr lang="en-US" dirty="0">
                <a:solidFill>
                  <a:schemeClr val="bg1"/>
                </a:solidFill>
              </a:rPr>
              <a:t> for the mastery is temperate in all things. </a:t>
            </a:r>
            <a:br>
              <a:rPr lang="en-US" dirty="0">
                <a:solidFill>
                  <a:schemeClr val="bg1"/>
                </a:solidFill>
              </a:rPr>
            </a:br>
            <a:r>
              <a:rPr lang="en-US" dirty="0">
                <a:solidFill>
                  <a:schemeClr val="bg1"/>
                </a:solidFill>
              </a:rPr>
              <a:t>Now they do it to obtain a corruptible crown; but we an incorruptible.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1 Thessalonians 2:19: </a:t>
            </a:r>
            <a:r>
              <a:rPr lang="en-US" b="1" dirty="0">
                <a:solidFill>
                  <a:srgbClr val="FFFF00"/>
                </a:solidFill>
              </a:rPr>
              <a:t>A Crown of rejoicing: </a:t>
            </a:r>
            <a:r>
              <a:rPr lang="en-US" i="1" dirty="0">
                <a:solidFill>
                  <a:srgbClr val="FFFF00"/>
                </a:solidFill>
              </a:rPr>
              <a:t>The soul winner’s crown </a:t>
            </a:r>
            <a:br>
              <a:rPr lang="en-US" b="1" dirty="0">
                <a:solidFill>
                  <a:srgbClr val="FFFF00"/>
                </a:solidFill>
              </a:rPr>
            </a:br>
            <a:r>
              <a:rPr lang="en-US" dirty="0">
                <a:solidFill>
                  <a:schemeClr val="bg1"/>
                </a:solidFill>
              </a:rPr>
              <a:t>For what is our hope, or joy, or crown of rejoicing? </a:t>
            </a:r>
            <a:br>
              <a:rPr lang="en-US" dirty="0">
                <a:solidFill>
                  <a:schemeClr val="bg1"/>
                </a:solidFill>
              </a:rPr>
            </a:br>
            <a:r>
              <a:rPr lang="en-US" dirty="0">
                <a:solidFill>
                  <a:schemeClr val="bg1"/>
                </a:solidFill>
              </a:rPr>
              <a:t>Are not even ye in the presence of our Lord Jesus Christ at his coming? </a:t>
            </a:r>
          </a:p>
        </p:txBody>
      </p:sp>
    </p:spTree>
    <p:extLst>
      <p:ext uri="{BB962C8B-B14F-4D97-AF65-F5344CB8AC3E}">
        <p14:creationId xmlns:p14="http://schemas.microsoft.com/office/powerpoint/2010/main" val="24692972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rgbClr val="FFFF00"/>
                </a:solidFill>
              </a:rPr>
              <a:t>Crowns</a:t>
            </a:r>
            <a:endParaRPr lang="en-US" sz="2400" dirty="0">
              <a:solidFill>
                <a:srgbClr val="FFFF00"/>
              </a:solidFill>
            </a:endParaRPr>
          </a:p>
        </p:txBody>
      </p:sp>
      <p:sp>
        <p:nvSpPr>
          <p:cNvPr id="4" name="TextBox 3">
            <a:extLst>
              <a:ext uri="{FF2B5EF4-FFF2-40B4-BE49-F238E27FC236}">
                <a16:creationId xmlns:a16="http://schemas.microsoft.com/office/drawing/2014/main" id="{1DAF7ACE-4D1B-103F-C083-57500256343E}"/>
              </a:ext>
            </a:extLst>
          </p:cNvPr>
          <p:cNvSpPr txBox="1"/>
          <p:nvPr/>
        </p:nvSpPr>
        <p:spPr>
          <a:xfrm>
            <a:off x="355602" y="580773"/>
            <a:ext cx="8788398" cy="369331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1 Corinthians 9:25:</a:t>
            </a:r>
            <a:r>
              <a:rPr lang="en-US" b="1" dirty="0">
                <a:solidFill>
                  <a:srgbClr val="FFFF00"/>
                </a:solidFill>
              </a:rPr>
              <a:t>	 An Incorruptible crown: </a:t>
            </a:r>
            <a:r>
              <a:rPr lang="en-US" i="1" dirty="0">
                <a:solidFill>
                  <a:srgbClr val="FFFF00"/>
                </a:solidFill>
              </a:rPr>
              <a:t>For exercising self-discipline</a:t>
            </a:r>
            <a:br>
              <a:rPr lang="en-US" b="1" dirty="0">
                <a:solidFill>
                  <a:srgbClr val="FFFF00"/>
                </a:solidFill>
              </a:rPr>
            </a:br>
            <a:r>
              <a:rPr lang="en-US" dirty="0">
                <a:solidFill>
                  <a:schemeClr val="bg1"/>
                </a:solidFill>
              </a:rPr>
              <a:t>And every man that </a:t>
            </a:r>
            <a:r>
              <a:rPr lang="en-US" dirty="0" err="1">
                <a:solidFill>
                  <a:schemeClr val="bg1"/>
                </a:solidFill>
              </a:rPr>
              <a:t>striveth</a:t>
            </a:r>
            <a:r>
              <a:rPr lang="en-US" dirty="0">
                <a:solidFill>
                  <a:schemeClr val="bg1"/>
                </a:solidFill>
              </a:rPr>
              <a:t> for the mastery is temperate in all things. </a:t>
            </a:r>
            <a:br>
              <a:rPr lang="en-US" dirty="0">
                <a:solidFill>
                  <a:schemeClr val="bg1"/>
                </a:solidFill>
              </a:rPr>
            </a:br>
            <a:r>
              <a:rPr lang="en-US" dirty="0">
                <a:solidFill>
                  <a:schemeClr val="bg1"/>
                </a:solidFill>
              </a:rPr>
              <a:t>Now they do it to obtain a corruptible crown; but we an incorruptible.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1 Thessalonians 2:19: </a:t>
            </a:r>
            <a:r>
              <a:rPr lang="en-US" b="1" dirty="0">
                <a:solidFill>
                  <a:srgbClr val="FFFF00"/>
                </a:solidFill>
              </a:rPr>
              <a:t>A Crown of rejoicing: </a:t>
            </a:r>
            <a:r>
              <a:rPr lang="en-US" i="1" dirty="0">
                <a:solidFill>
                  <a:srgbClr val="FFFF00"/>
                </a:solidFill>
              </a:rPr>
              <a:t>The soul winner’s crown </a:t>
            </a:r>
            <a:br>
              <a:rPr lang="en-US" b="1" dirty="0">
                <a:solidFill>
                  <a:srgbClr val="FFFF00"/>
                </a:solidFill>
              </a:rPr>
            </a:br>
            <a:r>
              <a:rPr lang="en-US" dirty="0">
                <a:solidFill>
                  <a:schemeClr val="bg1"/>
                </a:solidFill>
              </a:rPr>
              <a:t>For what is our hope, or joy, or crown of rejoicing? </a:t>
            </a:r>
            <a:br>
              <a:rPr lang="en-US" dirty="0">
                <a:solidFill>
                  <a:schemeClr val="bg1"/>
                </a:solidFill>
              </a:rPr>
            </a:br>
            <a:r>
              <a:rPr lang="en-US" dirty="0">
                <a:solidFill>
                  <a:schemeClr val="bg1"/>
                </a:solidFill>
              </a:rPr>
              <a:t>Are not even ye in the presence of our Lord Jesus Christ at his coming?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2 Timothy 4:8:	</a:t>
            </a:r>
            <a:r>
              <a:rPr lang="en-US" b="1" dirty="0">
                <a:solidFill>
                  <a:srgbClr val="FFFF00"/>
                </a:solidFill>
              </a:rPr>
              <a:t>	 A Crown of Righteousness: </a:t>
            </a:r>
            <a:r>
              <a:rPr lang="en-US" i="1" dirty="0">
                <a:solidFill>
                  <a:srgbClr val="FFFF00"/>
                </a:solidFill>
              </a:rPr>
              <a:t>For those found waiting on his return</a:t>
            </a:r>
            <a:br>
              <a:rPr lang="en-US" b="1" dirty="0">
                <a:solidFill>
                  <a:srgbClr val="FFFF00"/>
                </a:solidFill>
              </a:rPr>
            </a:br>
            <a:r>
              <a:rPr lang="en-US" dirty="0">
                <a:solidFill>
                  <a:schemeClr val="bg1"/>
                </a:solidFill>
              </a:rPr>
              <a:t>Henceforth there is laid up for me a crown of righteousness, </a:t>
            </a:r>
            <a:br>
              <a:rPr lang="en-US" dirty="0">
                <a:solidFill>
                  <a:schemeClr val="bg1"/>
                </a:solidFill>
              </a:rPr>
            </a:br>
            <a:r>
              <a:rPr lang="en-US" dirty="0">
                <a:solidFill>
                  <a:schemeClr val="bg1"/>
                </a:solidFill>
              </a:rPr>
              <a:t>which the Lord, the righteous judge, shall give me at that day: </a:t>
            </a:r>
            <a:br>
              <a:rPr lang="en-US" dirty="0">
                <a:solidFill>
                  <a:schemeClr val="bg1"/>
                </a:solidFill>
              </a:rPr>
            </a:br>
            <a:r>
              <a:rPr lang="en-US" dirty="0">
                <a:solidFill>
                  <a:schemeClr val="bg1"/>
                </a:solidFill>
              </a:rPr>
              <a:t>and not to me only, but unto all them also that love his appearing. </a:t>
            </a:r>
          </a:p>
          <a:p>
            <a:endParaRPr lang="en-US" dirty="0">
              <a:solidFill>
                <a:schemeClr val="bg1"/>
              </a:solidFill>
            </a:endParaRPr>
          </a:p>
        </p:txBody>
      </p:sp>
    </p:spTree>
    <p:extLst>
      <p:ext uri="{BB962C8B-B14F-4D97-AF65-F5344CB8AC3E}">
        <p14:creationId xmlns:p14="http://schemas.microsoft.com/office/powerpoint/2010/main" val="18668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6909584"/>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a:p>
            <a:r>
              <a:rPr lang="en-US" sz="1900" dirty="0">
                <a:solidFill>
                  <a:schemeClr val="bg1"/>
                </a:solidFill>
              </a:rPr>
              <a:t>​</a:t>
            </a:r>
            <a:r>
              <a:rPr lang="en-US" sz="1900" dirty="0">
                <a:solidFill>
                  <a:srgbClr val="FFFF00"/>
                </a:solidFill>
              </a:rPr>
              <a:t>The elders which are among you I exhort,</a:t>
            </a:r>
            <a:r>
              <a:rPr lang="en-US" sz="1900" dirty="0">
                <a:solidFill>
                  <a:schemeClr val="bg1"/>
                </a:solidFill>
              </a:rPr>
              <a:t> </a:t>
            </a:r>
          </a:p>
          <a:p>
            <a:endParaRPr lang="en-US" sz="1900" dirty="0">
              <a:solidFill>
                <a:schemeClr val="bg1"/>
              </a:solidFill>
            </a:endParaRPr>
          </a:p>
          <a:p>
            <a:pPr marL="1371600" lvl="2" indent="-457200">
              <a:buFont typeface="+mj-lt"/>
              <a:buAutoNum type="arabicPeriod"/>
            </a:pPr>
            <a:r>
              <a:rPr lang="en-US" sz="1900" dirty="0">
                <a:solidFill>
                  <a:schemeClr val="bg1"/>
                </a:solidFill>
              </a:rPr>
              <a:t>who am also an elder,</a:t>
            </a:r>
          </a:p>
          <a:p>
            <a:pPr marL="1371600" lvl="2" indent="-457200">
              <a:buFont typeface="+mj-lt"/>
              <a:buAutoNum type="arabicPeriod"/>
            </a:pPr>
            <a:r>
              <a:rPr lang="en-US" sz="1900" dirty="0">
                <a:solidFill>
                  <a:schemeClr val="bg1"/>
                </a:solidFill>
              </a:rPr>
              <a:t>and a witness of the sufferings of Christ, </a:t>
            </a:r>
          </a:p>
          <a:p>
            <a:pPr marL="1371600" lvl="2" indent="-457200">
              <a:buFont typeface="+mj-lt"/>
              <a:buAutoNum type="arabicPeriod"/>
            </a:pPr>
            <a:r>
              <a:rPr lang="en-US" sz="1900" dirty="0">
                <a:solidFill>
                  <a:schemeClr val="bg1"/>
                </a:solidFill>
              </a:rPr>
              <a:t>and also a partaker of the glory that shall be revealed:</a:t>
            </a:r>
          </a:p>
          <a:p>
            <a:pPr lvl="2"/>
            <a:endParaRPr lang="en-US" sz="1900" dirty="0">
              <a:solidFill>
                <a:schemeClr val="bg1"/>
              </a:solidFill>
            </a:endParaRPr>
          </a:p>
          <a:p>
            <a:r>
              <a:rPr lang="en-US" sz="2400" dirty="0">
                <a:solidFill>
                  <a:schemeClr val="bg1"/>
                </a:solidFill>
              </a:rPr>
              <a:t>Peter makes this appeal based upon three things: </a:t>
            </a:r>
          </a:p>
          <a:p>
            <a:endParaRPr lang="en-US" sz="1600" dirty="0">
              <a:solidFill>
                <a:schemeClr val="bg1"/>
              </a:solidFill>
            </a:endParaRPr>
          </a:p>
          <a:p>
            <a:pPr marL="342900" indent="-342900">
              <a:buAutoNum type="arabicParenBoth"/>
            </a:pPr>
            <a:r>
              <a:rPr lang="en-US" sz="1600" dirty="0">
                <a:solidFill>
                  <a:srgbClr val="FFFF00"/>
                </a:solidFill>
              </a:rPr>
              <a:t>Peter is a fellow elder. </a:t>
            </a:r>
          </a:p>
          <a:p>
            <a:r>
              <a:rPr lang="en-US" sz="1600" dirty="0">
                <a:solidFill>
                  <a:schemeClr val="bg1"/>
                </a:solidFill>
              </a:rPr>
              <a:t>As such he has experienced the challenges and difficulties of a shepherd over a local church. </a:t>
            </a:r>
          </a:p>
          <a:p>
            <a:r>
              <a:rPr lang="en-US" sz="1600" dirty="0">
                <a:solidFill>
                  <a:schemeClr val="bg1"/>
                </a:solidFill>
              </a:rPr>
              <a:t>He is writing to the shepherds as a shepherd himself. Jesus charged Peter to feed his sheep in John 21. </a:t>
            </a:r>
          </a:p>
          <a:p>
            <a:r>
              <a:rPr lang="en-US" sz="1600" dirty="0">
                <a:solidFill>
                  <a:schemeClr val="bg1"/>
                </a:solidFill>
              </a:rPr>
              <a:t>It is a call to courageous leadership in the face of suffering, they were not alone!</a:t>
            </a:r>
          </a:p>
          <a:p>
            <a:endParaRPr lang="en-US" sz="1600" dirty="0">
              <a:solidFill>
                <a:schemeClr val="bg1"/>
              </a:solidFill>
            </a:endParaRPr>
          </a:p>
          <a:p>
            <a:r>
              <a:rPr lang="en-US" sz="1600" dirty="0">
                <a:solidFill>
                  <a:srgbClr val="FFFF00"/>
                </a:solidFill>
              </a:rPr>
              <a:t>(2) Peter is a witness of the sufferings of Christ. </a:t>
            </a:r>
          </a:p>
          <a:p>
            <a:r>
              <a:rPr lang="en-US" sz="1600" dirty="0">
                <a:solidFill>
                  <a:schemeClr val="bg1"/>
                </a:solidFill>
              </a:rPr>
              <a:t>Peter is not unaware of the suffering that these shepherds were enduring. </a:t>
            </a:r>
          </a:p>
          <a:p>
            <a:r>
              <a:rPr lang="en-US" sz="1600" dirty="0">
                <a:solidFill>
                  <a:schemeClr val="bg1"/>
                </a:solidFill>
              </a:rPr>
              <a:t>But Peter saw the suffering of our </a:t>
            </a:r>
            <a:r>
              <a:rPr lang="en-US" sz="1600" dirty="0" err="1">
                <a:solidFill>
                  <a:schemeClr val="bg1"/>
                </a:solidFill>
              </a:rPr>
              <a:t>Saviour</a:t>
            </a:r>
            <a:r>
              <a:rPr lang="en-US" sz="1600" dirty="0">
                <a:solidFill>
                  <a:schemeClr val="bg1"/>
                </a:solidFill>
              </a:rPr>
              <a:t> and Lord. </a:t>
            </a:r>
          </a:p>
          <a:p>
            <a:r>
              <a:rPr lang="en-US" sz="1600" dirty="0">
                <a:solidFill>
                  <a:schemeClr val="bg1"/>
                </a:solidFill>
              </a:rPr>
              <a:t>When suffering for righteousness’ sake, it helps to be reminded that the servant is not greater than his Lord</a:t>
            </a:r>
          </a:p>
          <a:p>
            <a:endParaRPr lang="en-US" sz="1600" dirty="0">
              <a:solidFill>
                <a:schemeClr val="bg1"/>
              </a:solidFill>
            </a:endParaRPr>
          </a:p>
          <a:p>
            <a:r>
              <a:rPr lang="en-US" sz="1600" dirty="0">
                <a:solidFill>
                  <a:srgbClr val="FFFF00"/>
                </a:solidFill>
              </a:rPr>
              <a:t>(3) Peter is a partaker in the glory to be revealed. </a:t>
            </a:r>
          </a:p>
          <a:p>
            <a:r>
              <a:rPr lang="en-US" sz="1600" dirty="0">
                <a:solidFill>
                  <a:schemeClr val="bg1"/>
                </a:solidFill>
              </a:rPr>
              <a:t>Although suffering now, the hope of the believer is in the glory that will come later. </a:t>
            </a:r>
          </a:p>
          <a:p>
            <a:r>
              <a:rPr lang="en-US" sz="1600" dirty="0">
                <a:solidFill>
                  <a:schemeClr val="bg1"/>
                </a:solidFill>
              </a:rPr>
              <a:t>Peter shares (with others) in that hope, looking forward to the glorious return of the Lord. </a:t>
            </a:r>
          </a:p>
          <a:p>
            <a:r>
              <a:rPr lang="en-US" sz="1600" i="1" dirty="0">
                <a:solidFill>
                  <a:schemeClr val="bg1"/>
                </a:solidFill>
              </a:rPr>
              <a:t>Peter who got a sight of the sufferings also got a sight of glory on the mount of transfiguration!</a:t>
            </a:r>
          </a:p>
          <a:p>
            <a:pPr lvl="2"/>
            <a:endParaRPr lang="en-US" sz="1900" dirty="0">
              <a:solidFill>
                <a:schemeClr val="bg1"/>
              </a:solidFill>
            </a:endParaRPr>
          </a:p>
        </p:txBody>
      </p:sp>
    </p:spTree>
    <p:extLst>
      <p:ext uri="{BB962C8B-B14F-4D97-AF65-F5344CB8AC3E}">
        <p14:creationId xmlns:p14="http://schemas.microsoft.com/office/powerpoint/2010/main" val="13510515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rgbClr val="FFFF00"/>
                </a:solidFill>
              </a:rPr>
              <a:t>Crowns</a:t>
            </a:r>
            <a:endParaRPr lang="en-US" sz="2400" dirty="0">
              <a:solidFill>
                <a:srgbClr val="FFFF00"/>
              </a:solidFill>
            </a:endParaRPr>
          </a:p>
        </p:txBody>
      </p:sp>
      <p:sp>
        <p:nvSpPr>
          <p:cNvPr id="4" name="TextBox 3">
            <a:extLst>
              <a:ext uri="{FF2B5EF4-FFF2-40B4-BE49-F238E27FC236}">
                <a16:creationId xmlns:a16="http://schemas.microsoft.com/office/drawing/2014/main" id="{1DAF7ACE-4D1B-103F-C083-57500256343E}"/>
              </a:ext>
            </a:extLst>
          </p:cNvPr>
          <p:cNvSpPr txBox="1"/>
          <p:nvPr/>
        </p:nvSpPr>
        <p:spPr>
          <a:xfrm>
            <a:off x="355602" y="580773"/>
            <a:ext cx="8788398" cy="480131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1 Corinthians 9:25:</a:t>
            </a:r>
            <a:r>
              <a:rPr lang="en-US" b="1" dirty="0">
                <a:solidFill>
                  <a:srgbClr val="FFFF00"/>
                </a:solidFill>
              </a:rPr>
              <a:t>	 An Incorruptible crown: </a:t>
            </a:r>
            <a:r>
              <a:rPr lang="en-US" i="1" dirty="0">
                <a:solidFill>
                  <a:srgbClr val="FFFF00"/>
                </a:solidFill>
              </a:rPr>
              <a:t>For exercising self-discipline</a:t>
            </a:r>
            <a:br>
              <a:rPr lang="en-US" b="1" dirty="0">
                <a:solidFill>
                  <a:srgbClr val="FFFF00"/>
                </a:solidFill>
              </a:rPr>
            </a:br>
            <a:r>
              <a:rPr lang="en-US" dirty="0">
                <a:solidFill>
                  <a:schemeClr val="bg1"/>
                </a:solidFill>
              </a:rPr>
              <a:t>And every man that </a:t>
            </a:r>
            <a:r>
              <a:rPr lang="en-US" dirty="0" err="1">
                <a:solidFill>
                  <a:schemeClr val="bg1"/>
                </a:solidFill>
              </a:rPr>
              <a:t>striveth</a:t>
            </a:r>
            <a:r>
              <a:rPr lang="en-US" dirty="0">
                <a:solidFill>
                  <a:schemeClr val="bg1"/>
                </a:solidFill>
              </a:rPr>
              <a:t> for the mastery is temperate in all things. </a:t>
            </a:r>
            <a:br>
              <a:rPr lang="en-US" dirty="0">
                <a:solidFill>
                  <a:schemeClr val="bg1"/>
                </a:solidFill>
              </a:rPr>
            </a:br>
            <a:r>
              <a:rPr lang="en-US" dirty="0">
                <a:solidFill>
                  <a:schemeClr val="bg1"/>
                </a:solidFill>
              </a:rPr>
              <a:t>Now they do it to obtain a corruptible crown; but we an incorruptible.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1 Thessalonians 2:19: </a:t>
            </a:r>
            <a:r>
              <a:rPr lang="en-US" b="1" dirty="0">
                <a:solidFill>
                  <a:srgbClr val="FFFF00"/>
                </a:solidFill>
              </a:rPr>
              <a:t>A Crown of rejoicing: </a:t>
            </a:r>
            <a:r>
              <a:rPr lang="en-US" i="1" dirty="0">
                <a:solidFill>
                  <a:srgbClr val="FFFF00"/>
                </a:solidFill>
              </a:rPr>
              <a:t>The soul winner’s crown </a:t>
            </a:r>
            <a:br>
              <a:rPr lang="en-US" b="1" dirty="0">
                <a:solidFill>
                  <a:srgbClr val="FFFF00"/>
                </a:solidFill>
              </a:rPr>
            </a:br>
            <a:r>
              <a:rPr lang="en-US" dirty="0">
                <a:solidFill>
                  <a:schemeClr val="bg1"/>
                </a:solidFill>
              </a:rPr>
              <a:t>For what is our hope, or joy, or crown of rejoicing? </a:t>
            </a:r>
            <a:br>
              <a:rPr lang="en-US" dirty="0">
                <a:solidFill>
                  <a:schemeClr val="bg1"/>
                </a:solidFill>
              </a:rPr>
            </a:br>
            <a:r>
              <a:rPr lang="en-US" dirty="0">
                <a:solidFill>
                  <a:schemeClr val="bg1"/>
                </a:solidFill>
              </a:rPr>
              <a:t>Are not even ye in the presence of our Lord Jesus Christ at his coming?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2 Timothy 4:8:	</a:t>
            </a:r>
            <a:r>
              <a:rPr lang="en-US" b="1" dirty="0">
                <a:solidFill>
                  <a:srgbClr val="FFFF00"/>
                </a:solidFill>
              </a:rPr>
              <a:t>	 A Crown of Righteousness: </a:t>
            </a:r>
            <a:r>
              <a:rPr lang="en-US" i="1" dirty="0">
                <a:solidFill>
                  <a:srgbClr val="FFFF00"/>
                </a:solidFill>
              </a:rPr>
              <a:t>For those found waiting on his return</a:t>
            </a:r>
            <a:br>
              <a:rPr lang="en-US" b="1" dirty="0">
                <a:solidFill>
                  <a:srgbClr val="FFFF00"/>
                </a:solidFill>
              </a:rPr>
            </a:br>
            <a:r>
              <a:rPr lang="en-US" dirty="0">
                <a:solidFill>
                  <a:schemeClr val="bg1"/>
                </a:solidFill>
              </a:rPr>
              <a:t>Henceforth there is laid up for me a crown of righteousness, </a:t>
            </a:r>
            <a:br>
              <a:rPr lang="en-US" dirty="0">
                <a:solidFill>
                  <a:schemeClr val="bg1"/>
                </a:solidFill>
              </a:rPr>
            </a:br>
            <a:r>
              <a:rPr lang="en-US" dirty="0">
                <a:solidFill>
                  <a:schemeClr val="bg1"/>
                </a:solidFill>
              </a:rPr>
              <a:t>which the Lord, the righteous judge, shall give me at that day: </a:t>
            </a:r>
            <a:br>
              <a:rPr lang="en-US" dirty="0">
                <a:solidFill>
                  <a:schemeClr val="bg1"/>
                </a:solidFill>
              </a:rPr>
            </a:br>
            <a:r>
              <a:rPr lang="en-US" dirty="0">
                <a:solidFill>
                  <a:schemeClr val="bg1"/>
                </a:solidFill>
              </a:rPr>
              <a:t>and not to me only, but unto all them also that love his appearing.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James 1:12:	</a:t>
            </a:r>
            <a:r>
              <a:rPr lang="en-US" b="1" dirty="0">
                <a:solidFill>
                  <a:srgbClr val="FFFF00"/>
                </a:solidFill>
              </a:rPr>
              <a:t>	 A Crown of life: </a:t>
            </a:r>
            <a:r>
              <a:rPr lang="en-US" i="1" dirty="0">
                <a:solidFill>
                  <a:srgbClr val="FFFF00"/>
                </a:solidFill>
              </a:rPr>
              <a:t>For patient endurance in trials</a:t>
            </a:r>
            <a:br>
              <a:rPr lang="en-US" i="1" dirty="0">
                <a:solidFill>
                  <a:schemeClr val="bg1"/>
                </a:solidFill>
              </a:rPr>
            </a:br>
            <a:r>
              <a:rPr lang="en-US" dirty="0">
                <a:solidFill>
                  <a:schemeClr val="bg1"/>
                </a:solidFill>
              </a:rPr>
              <a:t>Blessed is the man that </a:t>
            </a:r>
            <a:r>
              <a:rPr lang="en-US" dirty="0" err="1">
                <a:solidFill>
                  <a:schemeClr val="bg1"/>
                </a:solidFill>
              </a:rPr>
              <a:t>endureth</a:t>
            </a:r>
            <a:r>
              <a:rPr lang="en-US" dirty="0">
                <a:solidFill>
                  <a:schemeClr val="bg1"/>
                </a:solidFill>
              </a:rPr>
              <a:t> temptation: </a:t>
            </a:r>
            <a:br>
              <a:rPr lang="en-US" dirty="0">
                <a:solidFill>
                  <a:schemeClr val="bg1"/>
                </a:solidFill>
              </a:rPr>
            </a:br>
            <a:r>
              <a:rPr lang="en-US" dirty="0">
                <a:solidFill>
                  <a:schemeClr val="bg1"/>
                </a:solidFill>
              </a:rPr>
              <a:t>for when he is tried, he shall receive the crown of life,</a:t>
            </a:r>
            <a:br>
              <a:rPr lang="en-US" dirty="0">
                <a:solidFill>
                  <a:schemeClr val="bg1"/>
                </a:solidFill>
              </a:rPr>
            </a:br>
            <a:r>
              <a:rPr lang="en-US" dirty="0">
                <a:solidFill>
                  <a:schemeClr val="bg1"/>
                </a:solidFill>
              </a:rPr>
              <a:t>which the Lord hath promised to them that love him. </a:t>
            </a:r>
          </a:p>
        </p:txBody>
      </p:sp>
    </p:spTree>
    <p:extLst>
      <p:ext uri="{BB962C8B-B14F-4D97-AF65-F5344CB8AC3E}">
        <p14:creationId xmlns:p14="http://schemas.microsoft.com/office/powerpoint/2010/main" val="15956395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523220"/>
          </a:xfrm>
          <a:prstGeom prst="rect">
            <a:avLst/>
          </a:prstGeom>
          <a:noFill/>
        </p:spPr>
        <p:txBody>
          <a:bodyPr wrap="square" rtlCol="0">
            <a:spAutoFit/>
          </a:bodyPr>
          <a:lstStyle/>
          <a:p>
            <a:pPr algn="ctr"/>
            <a:r>
              <a:rPr lang="en-US" sz="2800" b="1" dirty="0">
                <a:solidFill>
                  <a:srgbClr val="FFFF00"/>
                </a:solidFill>
              </a:rPr>
              <a:t>Crowns</a:t>
            </a:r>
            <a:endParaRPr lang="en-US" sz="2400" dirty="0">
              <a:solidFill>
                <a:srgbClr val="FFFF00"/>
              </a:solidFill>
            </a:endParaRPr>
          </a:p>
        </p:txBody>
      </p:sp>
      <p:sp>
        <p:nvSpPr>
          <p:cNvPr id="4" name="TextBox 3">
            <a:extLst>
              <a:ext uri="{FF2B5EF4-FFF2-40B4-BE49-F238E27FC236}">
                <a16:creationId xmlns:a16="http://schemas.microsoft.com/office/drawing/2014/main" id="{1DAF7ACE-4D1B-103F-C083-57500256343E}"/>
              </a:ext>
            </a:extLst>
          </p:cNvPr>
          <p:cNvSpPr txBox="1"/>
          <p:nvPr/>
        </p:nvSpPr>
        <p:spPr>
          <a:xfrm>
            <a:off x="355602" y="580773"/>
            <a:ext cx="8788398" cy="590931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1 Corinthians 9:25:</a:t>
            </a:r>
            <a:r>
              <a:rPr lang="en-US" b="1" dirty="0">
                <a:solidFill>
                  <a:srgbClr val="FFFF00"/>
                </a:solidFill>
              </a:rPr>
              <a:t>	 An Incorruptible crown: </a:t>
            </a:r>
            <a:r>
              <a:rPr lang="en-US" i="1" dirty="0">
                <a:solidFill>
                  <a:srgbClr val="FFFF00"/>
                </a:solidFill>
              </a:rPr>
              <a:t>For exercising self-discipline</a:t>
            </a:r>
            <a:br>
              <a:rPr lang="en-US" b="1" dirty="0">
                <a:solidFill>
                  <a:srgbClr val="FFFF00"/>
                </a:solidFill>
              </a:rPr>
            </a:br>
            <a:r>
              <a:rPr lang="en-US" dirty="0">
                <a:solidFill>
                  <a:schemeClr val="bg1"/>
                </a:solidFill>
              </a:rPr>
              <a:t>And every man that </a:t>
            </a:r>
            <a:r>
              <a:rPr lang="en-US" dirty="0" err="1">
                <a:solidFill>
                  <a:schemeClr val="bg1"/>
                </a:solidFill>
              </a:rPr>
              <a:t>striveth</a:t>
            </a:r>
            <a:r>
              <a:rPr lang="en-US" dirty="0">
                <a:solidFill>
                  <a:schemeClr val="bg1"/>
                </a:solidFill>
              </a:rPr>
              <a:t> for the mastery is temperate in all things. </a:t>
            </a:r>
            <a:br>
              <a:rPr lang="en-US" dirty="0">
                <a:solidFill>
                  <a:schemeClr val="bg1"/>
                </a:solidFill>
              </a:rPr>
            </a:br>
            <a:r>
              <a:rPr lang="en-US" dirty="0">
                <a:solidFill>
                  <a:schemeClr val="bg1"/>
                </a:solidFill>
              </a:rPr>
              <a:t>Now they do it to obtain a corruptible crown; but we an incorruptible.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1 Thessalonians 2:19: </a:t>
            </a:r>
            <a:r>
              <a:rPr lang="en-US" b="1" dirty="0">
                <a:solidFill>
                  <a:srgbClr val="FFFF00"/>
                </a:solidFill>
              </a:rPr>
              <a:t>A Crown of rejoicing: </a:t>
            </a:r>
            <a:r>
              <a:rPr lang="en-US" i="1" dirty="0">
                <a:solidFill>
                  <a:srgbClr val="FFFF00"/>
                </a:solidFill>
              </a:rPr>
              <a:t>The soul winner’s crown </a:t>
            </a:r>
            <a:br>
              <a:rPr lang="en-US" b="1" dirty="0">
                <a:solidFill>
                  <a:srgbClr val="FFFF00"/>
                </a:solidFill>
              </a:rPr>
            </a:br>
            <a:r>
              <a:rPr lang="en-US" dirty="0">
                <a:solidFill>
                  <a:schemeClr val="bg1"/>
                </a:solidFill>
              </a:rPr>
              <a:t>For what is our hope, or joy, or crown of rejoicing? </a:t>
            </a:r>
            <a:br>
              <a:rPr lang="en-US" dirty="0">
                <a:solidFill>
                  <a:schemeClr val="bg1"/>
                </a:solidFill>
              </a:rPr>
            </a:br>
            <a:r>
              <a:rPr lang="en-US" dirty="0">
                <a:solidFill>
                  <a:schemeClr val="bg1"/>
                </a:solidFill>
              </a:rPr>
              <a:t>Are not even ye in the presence of our Lord Jesus Christ at his coming?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2 Timothy 4:8:	</a:t>
            </a:r>
            <a:r>
              <a:rPr lang="en-US" b="1" dirty="0">
                <a:solidFill>
                  <a:srgbClr val="FFFF00"/>
                </a:solidFill>
              </a:rPr>
              <a:t>	 A Crown of Righteousness: </a:t>
            </a:r>
            <a:r>
              <a:rPr lang="en-US" i="1" dirty="0">
                <a:solidFill>
                  <a:srgbClr val="FFFF00"/>
                </a:solidFill>
              </a:rPr>
              <a:t>For those found waiting on his return</a:t>
            </a:r>
            <a:br>
              <a:rPr lang="en-US" b="1" dirty="0">
                <a:solidFill>
                  <a:srgbClr val="FFFF00"/>
                </a:solidFill>
              </a:rPr>
            </a:br>
            <a:r>
              <a:rPr lang="en-US" dirty="0">
                <a:solidFill>
                  <a:schemeClr val="bg1"/>
                </a:solidFill>
              </a:rPr>
              <a:t>Henceforth there is laid up for me a crown of righteousness, </a:t>
            </a:r>
            <a:br>
              <a:rPr lang="en-US" dirty="0">
                <a:solidFill>
                  <a:schemeClr val="bg1"/>
                </a:solidFill>
              </a:rPr>
            </a:br>
            <a:r>
              <a:rPr lang="en-US" dirty="0">
                <a:solidFill>
                  <a:schemeClr val="bg1"/>
                </a:solidFill>
              </a:rPr>
              <a:t>which the Lord, the righteous judge, shall give me at that day: </a:t>
            </a:r>
            <a:br>
              <a:rPr lang="en-US" dirty="0">
                <a:solidFill>
                  <a:schemeClr val="bg1"/>
                </a:solidFill>
              </a:rPr>
            </a:br>
            <a:r>
              <a:rPr lang="en-US" dirty="0">
                <a:solidFill>
                  <a:schemeClr val="bg1"/>
                </a:solidFill>
              </a:rPr>
              <a:t>and not to me only, but unto all them also that love his appearing.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James 1:12:	</a:t>
            </a:r>
            <a:r>
              <a:rPr lang="en-US" b="1" dirty="0">
                <a:solidFill>
                  <a:srgbClr val="FFFF00"/>
                </a:solidFill>
              </a:rPr>
              <a:t>	 A Crown of life: </a:t>
            </a:r>
            <a:r>
              <a:rPr lang="en-US" i="1" dirty="0">
                <a:solidFill>
                  <a:srgbClr val="FFFF00"/>
                </a:solidFill>
              </a:rPr>
              <a:t>For patient endurance in trials</a:t>
            </a:r>
            <a:br>
              <a:rPr lang="en-US" i="1" dirty="0">
                <a:solidFill>
                  <a:schemeClr val="bg1"/>
                </a:solidFill>
              </a:rPr>
            </a:br>
            <a:r>
              <a:rPr lang="en-US" dirty="0">
                <a:solidFill>
                  <a:schemeClr val="bg1"/>
                </a:solidFill>
              </a:rPr>
              <a:t>Blessed is the man that </a:t>
            </a:r>
            <a:r>
              <a:rPr lang="en-US" dirty="0" err="1">
                <a:solidFill>
                  <a:schemeClr val="bg1"/>
                </a:solidFill>
              </a:rPr>
              <a:t>endureth</a:t>
            </a:r>
            <a:r>
              <a:rPr lang="en-US" dirty="0">
                <a:solidFill>
                  <a:schemeClr val="bg1"/>
                </a:solidFill>
              </a:rPr>
              <a:t> temptation: </a:t>
            </a:r>
            <a:br>
              <a:rPr lang="en-US" dirty="0">
                <a:solidFill>
                  <a:schemeClr val="bg1"/>
                </a:solidFill>
              </a:rPr>
            </a:br>
            <a:r>
              <a:rPr lang="en-US" dirty="0">
                <a:solidFill>
                  <a:schemeClr val="bg1"/>
                </a:solidFill>
              </a:rPr>
              <a:t>for when he is tried, he shall receive the crown of life,</a:t>
            </a:r>
            <a:br>
              <a:rPr lang="en-US" dirty="0">
                <a:solidFill>
                  <a:schemeClr val="bg1"/>
                </a:solidFill>
              </a:rPr>
            </a:br>
            <a:r>
              <a:rPr lang="en-US" dirty="0">
                <a:solidFill>
                  <a:schemeClr val="bg1"/>
                </a:solidFill>
              </a:rPr>
              <a:t>which the Lord hath promised to them that love him.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1 Peter 5:4:	</a:t>
            </a:r>
            <a:r>
              <a:rPr lang="en-US" b="1" dirty="0">
                <a:solidFill>
                  <a:srgbClr val="FFFF00"/>
                </a:solidFill>
              </a:rPr>
              <a:t>		 A Crown of Glory: </a:t>
            </a:r>
            <a:r>
              <a:rPr lang="en-US" i="1" dirty="0">
                <a:solidFill>
                  <a:srgbClr val="FFFF00"/>
                </a:solidFill>
              </a:rPr>
              <a:t>The elder’s crown</a:t>
            </a:r>
            <a:br>
              <a:rPr lang="en-US" b="1" dirty="0">
                <a:solidFill>
                  <a:srgbClr val="FFFF00"/>
                </a:solidFill>
              </a:rPr>
            </a:br>
            <a:r>
              <a:rPr lang="en-US" dirty="0">
                <a:solidFill>
                  <a:schemeClr val="bg1"/>
                </a:solidFill>
              </a:rPr>
              <a:t>And when the chief Shepherd shall appear, </a:t>
            </a:r>
            <a:br>
              <a:rPr lang="en-US" dirty="0">
                <a:solidFill>
                  <a:schemeClr val="bg1"/>
                </a:solidFill>
              </a:rPr>
            </a:br>
            <a:r>
              <a:rPr lang="en-US" dirty="0">
                <a:solidFill>
                  <a:schemeClr val="bg1"/>
                </a:solidFill>
              </a:rPr>
              <a:t>ye shall receive a crown of glory that </a:t>
            </a:r>
            <a:r>
              <a:rPr lang="en-US" dirty="0" err="1">
                <a:solidFill>
                  <a:schemeClr val="bg1"/>
                </a:solidFill>
              </a:rPr>
              <a:t>fadeth</a:t>
            </a:r>
            <a:r>
              <a:rPr lang="en-US" dirty="0">
                <a:solidFill>
                  <a:schemeClr val="bg1"/>
                </a:solidFill>
              </a:rPr>
              <a:t> not away. </a:t>
            </a:r>
            <a:endParaRPr lang="en-GB" dirty="0">
              <a:solidFill>
                <a:schemeClr val="bg1"/>
              </a:solidFill>
            </a:endParaRPr>
          </a:p>
        </p:txBody>
      </p:sp>
    </p:spTree>
    <p:extLst>
      <p:ext uri="{BB962C8B-B14F-4D97-AF65-F5344CB8AC3E}">
        <p14:creationId xmlns:p14="http://schemas.microsoft.com/office/powerpoint/2010/main" val="33319466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Curved Left 5">
            <a:extLst>
              <a:ext uri="{FF2B5EF4-FFF2-40B4-BE49-F238E27FC236}">
                <a16:creationId xmlns:a16="http://schemas.microsoft.com/office/drawing/2014/main" id="{8BF7D0FD-3AF1-6DFB-2D96-D8C432EBA505}"/>
              </a:ext>
            </a:extLst>
          </p:cNvPr>
          <p:cNvSpPr/>
          <p:nvPr/>
        </p:nvSpPr>
        <p:spPr>
          <a:xfrm>
            <a:off x="4571998" y="1223916"/>
            <a:ext cx="3699933" cy="3115733"/>
          </a:xfrm>
          <a:prstGeom prst="curved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2" name="TextBox 1">
            <a:extLst>
              <a:ext uri="{FF2B5EF4-FFF2-40B4-BE49-F238E27FC236}">
                <a16:creationId xmlns:a16="http://schemas.microsoft.com/office/drawing/2014/main" id="{A0C43E5E-2908-F7D2-3D4B-64A7C81B3924}"/>
              </a:ext>
            </a:extLst>
          </p:cNvPr>
          <p:cNvSpPr txBox="1"/>
          <p:nvPr/>
        </p:nvSpPr>
        <p:spPr>
          <a:xfrm>
            <a:off x="0" y="0"/>
            <a:ext cx="9143999" cy="800219"/>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p:txBody>
      </p:sp>
      <p:sp>
        <p:nvSpPr>
          <p:cNvPr id="5" name="TextBox 4">
            <a:extLst>
              <a:ext uri="{FF2B5EF4-FFF2-40B4-BE49-F238E27FC236}">
                <a16:creationId xmlns:a16="http://schemas.microsoft.com/office/drawing/2014/main" id="{EEB32655-DC94-9766-BEC7-459DEAE8EC3A}"/>
              </a:ext>
            </a:extLst>
          </p:cNvPr>
          <p:cNvSpPr txBox="1"/>
          <p:nvPr/>
        </p:nvSpPr>
        <p:spPr>
          <a:xfrm>
            <a:off x="-1" y="800219"/>
            <a:ext cx="9143999" cy="3539430"/>
          </a:xfrm>
          <a:prstGeom prst="rect">
            <a:avLst/>
          </a:prstGeom>
          <a:noFill/>
        </p:spPr>
        <p:txBody>
          <a:bodyPr wrap="square" rtlCol="0">
            <a:spAutoFit/>
          </a:bodyPr>
          <a:lstStyle/>
          <a:p>
            <a:r>
              <a:rPr lang="en-US" sz="2400" dirty="0">
                <a:solidFill>
                  <a:schemeClr val="bg1"/>
                </a:solidFill>
              </a:rPr>
              <a:t>and when the chief Shepherd shall appear,</a:t>
            </a:r>
          </a:p>
          <a:p>
            <a:r>
              <a:rPr lang="en-US" sz="2400" dirty="0">
                <a:solidFill>
                  <a:schemeClr val="bg1"/>
                </a:solidFill>
              </a:rPr>
              <a:t>	ye shall receive a </a:t>
            </a:r>
            <a:r>
              <a:rPr lang="en-US" sz="2400" b="1" dirty="0">
                <a:solidFill>
                  <a:srgbClr val="FFFF00"/>
                </a:solidFill>
              </a:rPr>
              <a:t>crown of glory </a:t>
            </a:r>
            <a:r>
              <a:rPr lang="en-US" sz="2400" dirty="0">
                <a:solidFill>
                  <a:schemeClr val="bg1"/>
                </a:solidFill>
              </a:rPr>
              <a:t>that </a:t>
            </a:r>
            <a:r>
              <a:rPr lang="en-US" sz="2400" dirty="0" err="1">
                <a:solidFill>
                  <a:schemeClr val="bg1"/>
                </a:solidFill>
              </a:rPr>
              <a:t>fadeth</a:t>
            </a:r>
            <a:r>
              <a:rPr lang="en-US" sz="2400" dirty="0">
                <a:solidFill>
                  <a:schemeClr val="bg1"/>
                </a:solidFill>
              </a:rPr>
              <a:t> not away. </a:t>
            </a:r>
          </a:p>
          <a:p>
            <a:endParaRPr lang="en-US" sz="2400" dirty="0">
              <a:solidFill>
                <a:schemeClr val="bg1"/>
              </a:solidFill>
            </a:endParaRPr>
          </a:p>
          <a:p>
            <a:endParaRPr lang="en-GB" sz="2400" dirty="0">
              <a:solidFill>
                <a:schemeClr val="bg1"/>
              </a:solidFill>
            </a:endParaRPr>
          </a:p>
          <a:p>
            <a:pPr lvl="1"/>
            <a:r>
              <a:rPr lang="en-US" sz="3200" dirty="0">
                <a:solidFill>
                  <a:schemeClr val="bg1"/>
                </a:solidFill>
              </a:rPr>
              <a:t>Feed the flock of God which is among you</a:t>
            </a:r>
          </a:p>
          <a:p>
            <a:pPr marL="1200150" lvl="2" indent="-285750">
              <a:buFont typeface="Arial" panose="020B0604020202020204" pitchFamily="34" charset="0"/>
              <a:buChar char="•"/>
            </a:pPr>
            <a:r>
              <a:rPr lang="en-US" sz="3200" dirty="0">
                <a:solidFill>
                  <a:schemeClr val="bg1"/>
                </a:solidFill>
              </a:rPr>
              <a:t>Willingly</a:t>
            </a:r>
          </a:p>
          <a:p>
            <a:pPr marL="1200150" lvl="2" indent="-285750">
              <a:buFont typeface="Arial" panose="020B0604020202020204" pitchFamily="34" charset="0"/>
              <a:buChar char="•"/>
            </a:pPr>
            <a:r>
              <a:rPr lang="en-US" sz="3200" dirty="0">
                <a:solidFill>
                  <a:schemeClr val="bg1"/>
                </a:solidFill>
              </a:rPr>
              <a:t>Selflessly</a:t>
            </a:r>
          </a:p>
          <a:p>
            <a:pPr marL="1200150" lvl="2" indent="-285750">
              <a:buFont typeface="Arial" panose="020B0604020202020204" pitchFamily="34" charset="0"/>
              <a:buChar char="•"/>
            </a:pPr>
            <a:r>
              <a:rPr lang="en-US" sz="3200" dirty="0">
                <a:solidFill>
                  <a:schemeClr val="bg1"/>
                </a:solidFill>
              </a:rPr>
              <a:t>as good examples</a:t>
            </a:r>
          </a:p>
        </p:txBody>
      </p:sp>
      <p:sp>
        <p:nvSpPr>
          <p:cNvPr id="4" name="Scroll: Horizontal 3">
            <a:extLst>
              <a:ext uri="{FF2B5EF4-FFF2-40B4-BE49-F238E27FC236}">
                <a16:creationId xmlns:a16="http://schemas.microsoft.com/office/drawing/2014/main" id="{77BEDB46-7C46-115E-3CB1-F8EC9E098FC9}"/>
              </a:ext>
            </a:extLst>
          </p:cNvPr>
          <p:cNvSpPr/>
          <p:nvPr/>
        </p:nvSpPr>
        <p:spPr>
          <a:xfrm>
            <a:off x="1405466" y="4360333"/>
            <a:ext cx="5274734" cy="2404534"/>
          </a:xfrm>
          <a:prstGeom prst="horizont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They receive a crown </a:t>
            </a:r>
          </a:p>
          <a:p>
            <a:pPr algn="ctr"/>
            <a:r>
              <a:rPr lang="en-US" dirty="0"/>
              <a:t>not because they were called Elders!</a:t>
            </a:r>
          </a:p>
          <a:p>
            <a:pPr algn="ctr"/>
            <a:r>
              <a:rPr lang="en-US" dirty="0"/>
              <a:t>but because they served</a:t>
            </a:r>
          </a:p>
          <a:p>
            <a:pPr algn="ctr"/>
            <a:r>
              <a:rPr lang="en-US" dirty="0"/>
              <a:t>willingly and selflessly as elders</a:t>
            </a:r>
          </a:p>
          <a:p>
            <a:pPr algn="ctr"/>
            <a:r>
              <a:rPr lang="en-US" dirty="0"/>
              <a:t>and became good examples to the sheep</a:t>
            </a:r>
            <a:endParaRPr lang="en-GB" dirty="0"/>
          </a:p>
        </p:txBody>
      </p:sp>
    </p:spTree>
    <p:extLst>
      <p:ext uri="{BB962C8B-B14F-4D97-AF65-F5344CB8AC3E}">
        <p14:creationId xmlns:p14="http://schemas.microsoft.com/office/powerpoint/2010/main" val="35273345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800219"/>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p:txBody>
      </p:sp>
      <p:sp>
        <p:nvSpPr>
          <p:cNvPr id="5" name="TextBox 4">
            <a:extLst>
              <a:ext uri="{FF2B5EF4-FFF2-40B4-BE49-F238E27FC236}">
                <a16:creationId xmlns:a16="http://schemas.microsoft.com/office/drawing/2014/main" id="{EEB32655-DC94-9766-BEC7-459DEAE8EC3A}"/>
              </a:ext>
            </a:extLst>
          </p:cNvPr>
          <p:cNvSpPr txBox="1"/>
          <p:nvPr/>
        </p:nvSpPr>
        <p:spPr>
          <a:xfrm>
            <a:off x="0" y="800219"/>
            <a:ext cx="9144000" cy="1569660"/>
          </a:xfrm>
          <a:prstGeom prst="rect">
            <a:avLst/>
          </a:prstGeom>
          <a:noFill/>
        </p:spPr>
        <p:txBody>
          <a:bodyPr wrap="square" rtlCol="0">
            <a:spAutoFit/>
          </a:bodyPr>
          <a:lstStyle/>
          <a:p>
            <a:r>
              <a:rPr lang="en-US" sz="2400" dirty="0">
                <a:solidFill>
                  <a:schemeClr val="bg1"/>
                </a:solidFill>
              </a:rPr>
              <a:t>and when the chief Shepherd shall appear,</a:t>
            </a:r>
          </a:p>
          <a:p>
            <a:r>
              <a:rPr lang="en-US" sz="2400" dirty="0">
                <a:solidFill>
                  <a:schemeClr val="bg1"/>
                </a:solidFill>
              </a:rPr>
              <a:t>	ye shall receive a </a:t>
            </a:r>
            <a:r>
              <a:rPr lang="en-US" sz="2400" b="1" dirty="0">
                <a:solidFill>
                  <a:srgbClr val="FFFF00"/>
                </a:solidFill>
              </a:rPr>
              <a:t>crown of glory </a:t>
            </a:r>
            <a:r>
              <a:rPr lang="en-US" sz="2400" dirty="0">
                <a:solidFill>
                  <a:schemeClr val="bg1"/>
                </a:solidFill>
              </a:rPr>
              <a:t>that </a:t>
            </a:r>
            <a:r>
              <a:rPr lang="en-US" sz="2400" dirty="0" err="1">
                <a:solidFill>
                  <a:schemeClr val="bg1"/>
                </a:solidFill>
              </a:rPr>
              <a:t>fadeth</a:t>
            </a:r>
            <a:r>
              <a:rPr lang="en-US" sz="2400" dirty="0">
                <a:solidFill>
                  <a:schemeClr val="bg1"/>
                </a:solidFill>
              </a:rPr>
              <a:t> not away. </a:t>
            </a:r>
          </a:p>
          <a:p>
            <a:endParaRPr lang="en-US" sz="2400" dirty="0">
              <a:solidFill>
                <a:schemeClr val="bg1"/>
              </a:solidFill>
            </a:endParaRPr>
          </a:p>
          <a:p>
            <a:endParaRPr lang="en-GB" sz="2400" dirty="0">
              <a:solidFill>
                <a:schemeClr val="bg1"/>
              </a:solidFill>
            </a:endParaRPr>
          </a:p>
        </p:txBody>
      </p:sp>
      <p:grpSp>
        <p:nvGrpSpPr>
          <p:cNvPr id="3" name="Group 2">
            <a:extLst>
              <a:ext uri="{FF2B5EF4-FFF2-40B4-BE49-F238E27FC236}">
                <a16:creationId xmlns:a16="http://schemas.microsoft.com/office/drawing/2014/main" id="{B10CB47C-5245-F5A2-3CD6-6B20C10409F0}"/>
              </a:ext>
            </a:extLst>
          </p:cNvPr>
          <p:cNvGrpSpPr/>
          <p:nvPr/>
        </p:nvGrpSpPr>
        <p:grpSpPr>
          <a:xfrm>
            <a:off x="76200" y="1600438"/>
            <a:ext cx="8746067" cy="5139028"/>
            <a:chOff x="84667" y="1127904"/>
            <a:chExt cx="8763000" cy="5413874"/>
          </a:xfrm>
        </p:grpSpPr>
        <p:sp>
          <p:nvSpPr>
            <p:cNvPr id="4" name="Thought Bubble: Cloud 3">
              <a:extLst>
                <a:ext uri="{FF2B5EF4-FFF2-40B4-BE49-F238E27FC236}">
                  <a16:creationId xmlns:a16="http://schemas.microsoft.com/office/drawing/2014/main" id="{58DDB8F4-13AB-9B12-23FD-939D4D6AB5FF}"/>
                </a:ext>
              </a:extLst>
            </p:cNvPr>
            <p:cNvSpPr/>
            <p:nvPr/>
          </p:nvSpPr>
          <p:spPr>
            <a:xfrm>
              <a:off x="84667" y="1127904"/>
              <a:ext cx="8763000" cy="5413874"/>
            </a:xfrm>
            <a:prstGeom prst="cloudCallout">
              <a:avLst>
                <a:gd name="adj1" fmla="val -14188"/>
                <a:gd name="adj2" fmla="val 168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0F2F0A5-BAF7-6D5E-7C1A-122B55AAB726}"/>
                </a:ext>
              </a:extLst>
            </p:cNvPr>
            <p:cNvSpPr/>
            <p:nvPr/>
          </p:nvSpPr>
          <p:spPr>
            <a:xfrm>
              <a:off x="1317818" y="4108639"/>
              <a:ext cx="2331316" cy="20466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63ED3D25-6736-859C-9568-AA51B7E7468F}"/>
              </a:ext>
            </a:extLst>
          </p:cNvPr>
          <p:cNvSpPr txBox="1"/>
          <p:nvPr/>
        </p:nvSpPr>
        <p:spPr>
          <a:xfrm>
            <a:off x="2198027" y="2371402"/>
            <a:ext cx="5205143" cy="1384995"/>
          </a:xfrm>
          <a:prstGeom prst="rect">
            <a:avLst/>
          </a:prstGeom>
          <a:noFill/>
        </p:spPr>
        <p:txBody>
          <a:bodyPr wrap="none" rtlCol="0">
            <a:spAutoFit/>
          </a:bodyPr>
          <a:lstStyle/>
          <a:p>
            <a:pPr algn="ctr"/>
            <a:r>
              <a:rPr lang="en-US" sz="2800" dirty="0">
                <a:solidFill>
                  <a:schemeClr val="bg1"/>
                </a:solidFill>
              </a:rPr>
              <a:t>We receive the inheritance simply </a:t>
            </a:r>
          </a:p>
          <a:p>
            <a:pPr algn="ctr"/>
            <a:r>
              <a:rPr lang="en-US" sz="2800" dirty="0">
                <a:solidFill>
                  <a:schemeClr val="bg1"/>
                </a:solidFill>
              </a:rPr>
              <a:t>because we have trusted Christ</a:t>
            </a:r>
          </a:p>
          <a:p>
            <a:pPr algn="ctr"/>
            <a:r>
              <a:rPr lang="en-US" sz="2800" dirty="0">
                <a:solidFill>
                  <a:schemeClr val="bg1"/>
                </a:solidFill>
              </a:rPr>
              <a:t>and are saved</a:t>
            </a:r>
            <a:endParaRPr lang="en-GB" sz="2800" dirty="0">
              <a:solidFill>
                <a:schemeClr val="bg1"/>
              </a:solidFill>
            </a:endParaRPr>
          </a:p>
        </p:txBody>
      </p:sp>
    </p:spTree>
    <p:extLst>
      <p:ext uri="{BB962C8B-B14F-4D97-AF65-F5344CB8AC3E}">
        <p14:creationId xmlns:p14="http://schemas.microsoft.com/office/powerpoint/2010/main" val="10039044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800219"/>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p:txBody>
      </p:sp>
      <p:sp>
        <p:nvSpPr>
          <p:cNvPr id="5" name="TextBox 4">
            <a:extLst>
              <a:ext uri="{FF2B5EF4-FFF2-40B4-BE49-F238E27FC236}">
                <a16:creationId xmlns:a16="http://schemas.microsoft.com/office/drawing/2014/main" id="{EEB32655-DC94-9766-BEC7-459DEAE8EC3A}"/>
              </a:ext>
            </a:extLst>
          </p:cNvPr>
          <p:cNvSpPr txBox="1"/>
          <p:nvPr/>
        </p:nvSpPr>
        <p:spPr>
          <a:xfrm>
            <a:off x="0" y="800219"/>
            <a:ext cx="9144000" cy="1569660"/>
          </a:xfrm>
          <a:prstGeom prst="rect">
            <a:avLst/>
          </a:prstGeom>
          <a:noFill/>
        </p:spPr>
        <p:txBody>
          <a:bodyPr wrap="square" rtlCol="0">
            <a:spAutoFit/>
          </a:bodyPr>
          <a:lstStyle/>
          <a:p>
            <a:r>
              <a:rPr lang="en-US" sz="2400" dirty="0">
                <a:solidFill>
                  <a:schemeClr val="bg1"/>
                </a:solidFill>
              </a:rPr>
              <a:t>and when the chief Shepherd shall appear,</a:t>
            </a:r>
          </a:p>
          <a:p>
            <a:r>
              <a:rPr lang="en-US" sz="2400" dirty="0">
                <a:solidFill>
                  <a:schemeClr val="bg1"/>
                </a:solidFill>
              </a:rPr>
              <a:t>	ye shall receive a </a:t>
            </a:r>
            <a:r>
              <a:rPr lang="en-US" sz="2400" b="1" dirty="0">
                <a:solidFill>
                  <a:srgbClr val="FFFF00"/>
                </a:solidFill>
              </a:rPr>
              <a:t>crown of glory </a:t>
            </a:r>
            <a:r>
              <a:rPr lang="en-US" sz="2400" dirty="0">
                <a:solidFill>
                  <a:schemeClr val="bg1"/>
                </a:solidFill>
              </a:rPr>
              <a:t>that </a:t>
            </a:r>
            <a:r>
              <a:rPr lang="en-US" sz="2400" dirty="0" err="1">
                <a:solidFill>
                  <a:schemeClr val="bg1"/>
                </a:solidFill>
              </a:rPr>
              <a:t>fadeth</a:t>
            </a:r>
            <a:r>
              <a:rPr lang="en-US" sz="2400" dirty="0">
                <a:solidFill>
                  <a:schemeClr val="bg1"/>
                </a:solidFill>
              </a:rPr>
              <a:t> not away. </a:t>
            </a:r>
          </a:p>
          <a:p>
            <a:endParaRPr lang="en-US" sz="2400" dirty="0">
              <a:solidFill>
                <a:schemeClr val="bg1"/>
              </a:solidFill>
            </a:endParaRPr>
          </a:p>
          <a:p>
            <a:endParaRPr lang="en-GB" sz="2400" dirty="0">
              <a:solidFill>
                <a:schemeClr val="bg1"/>
              </a:solidFill>
            </a:endParaRPr>
          </a:p>
        </p:txBody>
      </p:sp>
      <p:grpSp>
        <p:nvGrpSpPr>
          <p:cNvPr id="3" name="Group 2">
            <a:extLst>
              <a:ext uri="{FF2B5EF4-FFF2-40B4-BE49-F238E27FC236}">
                <a16:creationId xmlns:a16="http://schemas.microsoft.com/office/drawing/2014/main" id="{B10CB47C-5245-F5A2-3CD6-6B20C10409F0}"/>
              </a:ext>
            </a:extLst>
          </p:cNvPr>
          <p:cNvGrpSpPr/>
          <p:nvPr/>
        </p:nvGrpSpPr>
        <p:grpSpPr>
          <a:xfrm>
            <a:off x="76200" y="1600438"/>
            <a:ext cx="8746067" cy="5139028"/>
            <a:chOff x="84667" y="1127904"/>
            <a:chExt cx="8763000" cy="5413874"/>
          </a:xfrm>
        </p:grpSpPr>
        <p:sp>
          <p:nvSpPr>
            <p:cNvPr id="4" name="Thought Bubble: Cloud 3">
              <a:extLst>
                <a:ext uri="{FF2B5EF4-FFF2-40B4-BE49-F238E27FC236}">
                  <a16:creationId xmlns:a16="http://schemas.microsoft.com/office/drawing/2014/main" id="{58DDB8F4-13AB-9B12-23FD-939D4D6AB5FF}"/>
                </a:ext>
              </a:extLst>
            </p:cNvPr>
            <p:cNvSpPr/>
            <p:nvPr/>
          </p:nvSpPr>
          <p:spPr>
            <a:xfrm>
              <a:off x="84667" y="1127904"/>
              <a:ext cx="8763000" cy="5413874"/>
            </a:xfrm>
            <a:prstGeom prst="cloudCallout">
              <a:avLst>
                <a:gd name="adj1" fmla="val -14188"/>
                <a:gd name="adj2" fmla="val 168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0F2F0A5-BAF7-6D5E-7C1A-122B55AAB726}"/>
                </a:ext>
              </a:extLst>
            </p:cNvPr>
            <p:cNvSpPr/>
            <p:nvPr/>
          </p:nvSpPr>
          <p:spPr>
            <a:xfrm>
              <a:off x="1317818" y="4108639"/>
              <a:ext cx="2331316" cy="20466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73C3B843-F197-40B5-5969-E3B2561D8E7D}"/>
              </a:ext>
            </a:extLst>
          </p:cNvPr>
          <p:cNvSpPr txBox="1"/>
          <p:nvPr/>
        </p:nvSpPr>
        <p:spPr>
          <a:xfrm>
            <a:off x="2515754" y="4301297"/>
            <a:ext cx="3866957" cy="1569660"/>
          </a:xfrm>
          <a:prstGeom prst="rect">
            <a:avLst/>
          </a:prstGeom>
          <a:noFill/>
        </p:spPr>
        <p:txBody>
          <a:bodyPr wrap="none" rtlCol="0">
            <a:spAutoFit/>
          </a:bodyPr>
          <a:lstStyle/>
          <a:p>
            <a:pPr algn="ctr"/>
            <a:r>
              <a:rPr lang="en-US" sz="2400" dirty="0">
                <a:solidFill>
                  <a:schemeClr val="bg1"/>
                </a:solidFill>
              </a:rPr>
              <a:t>But we don’t receive rewards</a:t>
            </a:r>
          </a:p>
          <a:p>
            <a:pPr algn="ctr"/>
            <a:r>
              <a:rPr lang="en-US" sz="2400" dirty="0">
                <a:solidFill>
                  <a:schemeClr val="bg1"/>
                </a:solidFill>
              </a:rPr>
              <a:t>simply because we are saved:</a:t>
            </a:r>
          </a:p>
          <a:p>
            <a:pPr algn="ctr"/>
            <a:r>
              <a:rPr lang="en-US" sz="2400" dirty="0">
                <a:solidFill>
                  <a:srgbClr val="FFFF00"/>
                </a:solidFill>
              </a:rPr>
              <a:t>Rewards are conditional</a:t>
            </a:r>
          </a:p>
          <a:p>
            <a:pPr algn="ctr"/>
            <a:r>
              <a:rPr lang="en-US" sz="2400" dirty="0">
                <a:solidFill>
                  <a:srgbClr val="FFFF00"/>
                </a:solidFill>
              </a:rPr>
              <a:t>on how we live as Christians</a:t>
            </a:r>
            <a:endParaRPr lang="en-GB" sz="2400" dirty="0">
              <a:solidFill>
                <a:srgbClr val="FFFF00"/>
              </a:solidFill>
            </a:endParaRPr>
          </a:p>
        </p:txBody>
      </p:sp>
      <p:pic>
        <p:nvPicPr>
          <p:cNvPr id="8" name="Picture 7">
            <a:extLst>
              <a:ext uri="{FF2B5EF4-FFF2-40B4-BE49-F238E27FC236}">
                <a16:creationId xmlns:a16="http://schemas.microsoft.com/office/drawing/2014/main" id="{01A4D959-399B-ADAE-54F3-9D32566BC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16121">
            <a:off x="1826709" y="3757139"/>
            <a:ext cx="635576" cy="420507"/>
          </a:xfrm>
          <a:prstGeom prst="rect">
            <a:avLst/>
          </a:prstGeom>
        </p:spPr>
      </p:pic>
      <p:sp>
        <p:nvSpPr>
          <p:cNvPr id="9" name="TextBox 8">
            <a:extLst>
              <a:ext uri="{FF2B5EF4-FFF2-40B4-BE49-F238E27FC236}">
                <a16:creationId xmlns:a16="http://schemas.microsoft.com/office/drawing/2014/main" id="{63ED3D25-6736-859C-9568-AA51B7E7468F}"/>
              </a:ext>
            </a:extLst>
          </p:cNvPr>
          <p:cNvSpPr txBox="1"/>
          <p:nvPr/>
        </p:nvSpPr>
        <p:spPr>
          <a:xfrm>
            <a:off x="2198027" y="2371402"/>
            <a:ext cx="5205143" cy="1384995"/>
          </a:xfrm>
          <a:prstGeom prst="rect">
            <a:avLst/>
          </a:prstGeom>
          <a:noFill/>
        </p:spPr>
        <p:txBody>
          <a:bodyPr wrap="none" rtlCol="0">
            <a:spAutoFit/>
          </a:bodyPr>
          <a:lstStyle/>
          <a:p>
            <a:pPr algn="ctr"/>
            <a:r>
              <a:rPr lang="en-US" sz="2800" dirty="0">
                <a:solidFill>
                  <a:schemeClr val="bg1"/>
                </a:solidFill>
              </a:rPr>
              <a:t>We receive the inheritance simply </a:t>
            </a:r>
          </a:p>
          <a:p>
            <a:pPr algn="ctr"/>
            <a:r>
              <a:rPr lang="en-US" sz="2800" dirty="0">
                <a:solidFill>
                  <a:schemeClr val="bg1"/>
                </a:solidFill>
              </a:rPr>
              <a:t>because we have trusted Christ</a:t>
            </a:r>
          </a:p>
          <a:p>
            <a:pPr algn="ctr"/>
            <a:r>
              <a:rPr lang="en-US" sz="2800" dirty="0">
                <a:solidFill>
                  <a:schemeClr val="bg1"/>
                </a:solidFill>
              </a:rPr>
              <a:t>and are saved</a:t>
            </a:r>
            <a:endParaRPr lang="en-GB" sz="2800" dirty="0">
              <a:solidFill>
                <a:schemeClr val="bg1"/>
              </a:solidFill>
            </a:endParaRPr>
          </a:p>
        </p:txBody>
      </p:sp>
      <p:pic>
        <p:nvPicPr>
          <p:cNvPr id="10" name="Picture 9">
            <a:extLst>
              <a:ext uri="{FF2B5EF4-FFF2-40B4-BE49-F238E27FC236}">
                <a16:creationId xmlns:a16="http://schemas.microsoft.com/office/drawing/2014/main" id="{B0A85D4C-4424-425C-354D-D06D485F3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729">
            <a:off x="716610" y="3878769"/>
            <a:ext cx="888954" cy="1230125"/>
          </a:xfrm>
          <a:prstGeom prst="rect">
            <a:avLst/>
          </a:prstGeom>
        </p:spPr>
      </p:pic>
      <p:pic>
        <p:nvPicPr>
          <p:cNvPr id="11" name="Picture 10">
            <a:extLst>
              <a:ext uri="{FF2B5EF4-FFF2-40B4-BE49-F238E27FC236}">
                <a16:creationId xmlns:a16="http://schemas.microsoft.com/office/drawing/2014/main" id="{8762ACC0-7040-D762-54F7-7DA2C24C6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651">
            <a:off x="1304591" y="4269722"/>
            <a:ext cx="1213542" cy="1499883"/>
          </a:xfrm>
          <a:prstGeom prst="rect">
            <a:avLst/>
          </a:prstGeom>
        </p:spPr>
      </p:pic>
    </p:spTree>
    <p:extLst>
      <p:ext uri="{BB962C8B-B14F-4D97-AF65-F5344CB8AC3E}">
        <p14:creationId xmlns:p14="http://schemas.microsoft.com/office/powerpoint/2010/main" val="38503135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4796185"/>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a:p>
            <a:r>
              <a:rPr lang="en-US" sz="1900" dirty="0">
                <a:solidFill>
                  <a:schemeClr val="bg1"/>
                </a:solidFill>
              </a:rPr>
              <a:t>​</a:t>
            </a:r>
            <a:r>
              <a:rPr lang="en-US" sz="1900" dirty="0">
                <a:solidFill>
                  <a:srgbClr val="FFFF00"/>
                </a:solidFill>
              </a:rPr>
              <a:t>The elders which are among you I exhort,</a:t>
            </a:r>
            <a:r>
              <a:rPr lang="en-US" sz="1900" dirty="0">
                <a:solidFill>
                  <a:schemeClr val="bg1"/>
                </a:solidFill>
              </a:rPr>
              <a:t> </a:t>
            </a:r>
          </a:p>
          <a:p>
            <a:endParaRPr lang="en-US" sz="1900" dirty="0">
              <a:solidFill>
                <a:schemeClr val="bg1"/>
              </a:solidFill>
            </a:endParaRPr>
          </a:p>
          <a:p>
            <a:pPr marL="1371600" lvl="2" indent="-457200">
              <a:buFont typeface="+mj-lt"/>
              <a:buAutoNum type="arabicPeriod"/>
            </a:pPr>
            <a:r>
              <a:rPr lang="en-US" sz="1900" dirty="0">
                <a:solidFill>
                  <a:schemeClr val="bg1"/>
                </a:solidFill>
              </a:rPr>
              <a:t>who am also an elder,</a:t>
            </a:r>
          </a:p>
          <a:p>
            <a:pPr marL="1371600" lvl="2" indent="-457200">
              <a:buFont typeface="+mj-lt"/>
              <a:buAutoNum type="arabicPeriod"/>
            </a:pPr>
            <a:r>
              <a:rPr lang="en-US" sz="1900" dirty="0">
                <a:solidFill>
                  <a:schemeClr val="bg1"/>
                </a:solidFill>
              </a:rPr>
              <a:t>and a witness of the sufferings of Christ, </a:t>
            </a:r>
          </a:p>
          <a:p>
            <a:pPr marL="1371600" lvl="2" indent="-457200">
              <a:buFont typeface="+mj-lt"/>
              <a:buAutoNum type="arabicPeriod"/>
            </a:pPr>
            <a:r>
              <a:rPr lang="en-US" sz="1900" dirty="0">
                <a:solidFill>
                  <a:schemeClr val="bg1"/>
                </a:solidFill>
              </a:rPr>
              <a:t>and also a partaker of the glory that shall be revealed:</a:t>
            </a:r>
          </a:p>
          <a:p>
            <a:endParaRPr lang="en-US" sz="1900" baseline="30000" dirty="0">
              <a:solidFill>
                <a:schemeClr val="bg1"/>
              </a:solidFill>
            </a:endParaRPr>
          </a:p>
          <a:p>
            <a:r>
              <a:rPr lang="en-US" sz="1900" dirty="0">
                <a:solidFill>
                  <a:srgbClr val="FFFF00"/>
                </a:solidFill>
              </a:rPr>
              <a:t>Feed the flock of God which is among you, </a:t>
            </a:r>
          </a:p>
          <a:p>
            <a:endParaRPr lang="en-US" sz="1900" dirty="0">
              <a:solidFill>
                <a:schemeClr val="bg1"/>
              </a:solidFill>
            </a:endParaRPr>
          </a:p>
          <a:p>
            <a:pPr marL="1371600" lvl="2" indent="-457200">
              <a:buFont typeface="+mj-lt"/>
              <a:buAutoNum type="arabicPeriod"/>
            </a:pPr>
            <a:r>
              <a:rPr lang="en-US" sz="1900" dirty="0">
                <a:solidFill>
                  <a:schemeClr val="bg1"/>
                </a:solidFill>
              </a:rPr>
              <a:t>taking the oversight thereof, not by constraint, but willingly; </a:t>
            </a:r>
          </a:p>
          <a:p>
            <a:pPr marL="1371600" lvl="2" indent="-457200">
              <a:buFont typeface="+mj-lt"/>
              <a:buAutoNum type="arabicPeriod"/>
            </a:pPr>
            <a:r>
              <a:rPr lang="en-US" sz="1900" dirty="0">
                <a:solidFill>
                  <a:schemeClr val="bg1"/>
                </a:solidFill>
              </a:rPr>
              <a:t>not for filthy lucre, but of a ready mind;</a:t>
            </a:r>
          </a:p>
          <a:p>
            <a:pPr marL="1371600" lvl="2" indent="-457200">
              <a:buFont typeface="+mj-lt"/>
              <a:buAutoNum type="arabicPeriod"/>
            </a:pPr>
            <a:r>
              <a:rPr lang="en-US" sz="1900" dirty="0">
                <a:solidFill>
                  <a:schemeClr val="bg1"/>
                </a:solidFill>
              </a:rPr>
              <a:t>Neither as being lords over God's heritage, but being ensamples to the flock.</a:t>
            </a:r>
          </a:p>
          <a:p>
            <a:pPr lvl="2"/>
            <a:endParaRPr lang="en-US" sz="1900" dirty="0">
              <a:solidFill>
                <a:schemeClr val="bg1"/>
              </a:solidFill>
            </a:endParaRPr>
          </a:p>
          <a:p>
            <a:r>
              <a:rPr lang="en-US" sz="1900" dirty="0">
                <a:solidFill>
                  <a:srgbClr val="FFFF00"/>
                </a:solidFill>
              </a:rPr>
              <a:t>And when the chief Shepherd shall appear,</a:t>
            </a:r>
          </a:p>
          <a:p>
            <a:r>
              <a:rPr lang="en-US" sz="1900" dirty="0">
                <a:solidFill>
                  <a:srgbClr val="FFFF00"/>
                </a:solidFill>
              </a:rPr>
              <a:t>	ye shall receive a crown of glory that </a:t>
            </a:r>
            <a:r>
              <a:rPr lang="en-US" sz="1900" dirty="0" err="1">
                <a:solidFill>
                  <a:srgbClr val="FFFF00"/>
                </a:solidFill>
              </a:rPr>
              <a:t>fadeth</a:t>
            </a:r>
            <a:r>
              <a:rPr lang="en-US" sz="1900" dirty="0">
                <a:solidFill>
                  <a:srgbClr val="FFFF00"/>
                </a:solidFill>
              </a:rPr>
              <a:t> not away. </a:t>
            </a:r>
            <a:endParaRPr lang="en-GB" sz="1900" dirty="0">
              <a:solidFill>
                <a:srgbClr val="FFFF00"/>
              </a:solidFill>
            </a:endParaRPr>
          </a:p>
        </p:txBody>
      </p:sp>
    </p:spTree>
    <p:extLst>
      <p:ext uri="{BB962C8B-B14F-4D97-AF65-F5344CB8AC3E}">
        <p14:creationId xmlns:p14="http://schemas.microsoft.com/office/powerpoint/2010/main" val="2369467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989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43E5E-2908-F7D2-3D4B-64A7C81B3924}"/>
              </a:ext>
            </a:extLst>
          </p:cNvPr>
          <p:cNvSpPr txBox="1"/>
          <p:nvPr/>
        </p:nvSpPr>
        <p:spPr>
          <a:xfrm>
            <a:off x="0" y="0"/>
            <a:ext cx="9143999" cy="6663363"/>
          </a:xfrm>
          <a:prstGeom prst="rect">
            <a:avLst/>
          </a:prstGeom>
          <a:noFill/>
        </p:spPr>
        <p:txBody>
          <a:bodyPr wrap="square" rtlCol="0">
            <a:spAutoFit/>
          </a:bodyPr>
          <a:lstStyle/>
          <a:p>
            <a:pPr algn="ctr"/>
            <a:r>
              <a:rPr lang="en-US" sz="2800" b="1" dirty="0">
                <a:solidFill>
                  <a:schemeClr val="bg1"/>
                </a:solidFill>
              </a:rPr>
              <a:t>1 Peter 5:1-4</a:t>
            </a:r>
          </a:p>
          <a:p>
            <a:pPr algn="ctr"/>
            <a:endParaRPr lang="en-US" b="1" dirty="0">
              <a:solidFill>
                <a:schemeClr val="bg1"/>
              </a:solidFill>
            </a:endParaRPr>
          </a:p>
          <a:p>
            <a:r>
              <a:rPr lang="en-US" sz="1900" dirty="0">
                <a:solidFill>
                  <a:schemeClr val="bg1"/>
                </a:solidFill>
              </a:rPr>
              <a:t>​</a:t>
            </a:r>
            <a:r>
              <a:rPr lang="en-US" sz="1900" dirty="0">
                <a:solidFill>
                  <a:srgbClr val="FFFF00"/>
                </a:solidFill>
              </a:rPr>
              <a:t>The elders which are among you I exhort,</a:t>
            </a:r>
            <a:r>
              <a:rPr lang="en-US" sz="1900" dirty="0">
                <a:solidFill>
                  <a:schemeClr val="bg1"/>
                </a:solidFill>
              </a:rPr>
              <a:t> </a:t>
            </a:r>
          </a:p>
          <a:p>
            <a:endParaRPr lang="en-US" sz="1900" dirty="0">
              <a:solidFill>
                <a:schemeClr val="bg1"/>
              </a:solidFill>
            </a:endParaRPr>
          </a:p>
          <a:p>
            <a:pPr marL="1371600" lvl="2" indent="-457200">
              <a:buFont typeface="+mj-lt"/>
              <a:buAutoNum type="arabicPeriod"/>
            </a:pPr>
            <a:r>
              <a:rPr lang="en-US" sz="1900" dirty="0">
                <a:solidFill>
                  <a:schemeClr val="bg1"/>
                </a:solidFill>
              </a:rPr>
              <a:t>who am also an elder,</a:t>
            </a:r>
          </a:p>
          <a:p>
            <a:pPr marL="1371600" lvl="2" indent="-457200">
              <a:buFont typeface="+mj-lt"/>
              <a:buAutoNum type="arabicPeriod"/>
            </a:pPr>
            <a:r>
              <a:rPr lang="en-US" sz="1900" dirty="0">
                <a:solidFill>
                  <a:schemeClr val="bg1"/>
                </a:solidFill>
              </a:rPr>
              <a:t>and a witness of the sufferings of Christ, </a:t>
            </a:r>
          </a:p>
          <a:p>
            <a:pPr marL="1371600" lvl="2" indent="-457200">
              <a:buFont typeface="+mj-lt"/>
              <a:buAutoNum type="arabicPeriod"/>
            </a:pPr>
            <a:r>
              <a:rPr lang="en-US" sz="1900" dirty="0">
                <a:solidFill>
                  <a:schemeClr val="bg1"/>
                </a:solidFill>
              </a:rPr>
              <a:t>and also a partaker of the glory that shall be revealed:</a:t>
            </a:r>
          </a:p>
          <a:p>
            <a:pPr lvl="2"/>
            <a:endParaRPr lang="en-US" sz="1900" dirty="0">
              <a:solidFill>
                <a:schemeClr val="bg1"/>
              </a:solidFill>
            </a:endParaRPr>
          </a:p>
          <a:p>
            <a:r>
              <a:rPr lang="en-US" sz="2400" dirty="0">
                <a:solidFill>
                  <a:schemeClr val="bg1"/>
                </a:solidFill>
              </a:rPr>
              <a:t>Peter makes this appeal based upon three things: </a:t>
            </a:r>
          </a:p>
          <a:p>
            <a:endParaRPr lang="en-US" sz="1600" dirty="0">
              <a:solidFill>
                <a:schemeClr val="bg1"/>
              </a:solidFill>
            </a:endParaRPr>
          </a:p>
          <a:p>
            <a:pPr marL="342900" indent="-342900">
              <a:buAutoNum type="arabicParenBoth"/>
            </a:pPr>
            <a:r>
              <a:rPr lang="en-US" sz="1600" dirty="0">
                <a:solidFill>
                  <a:srgbClr val="FFFF00"/>
                </a:solidFill>
              </a:rPr>
              <a:t>Peter is a fellow elder. </a:t>
            </a:r>
          </a:p>
          <a:p>
            <a:r>
              <a:rPr lang="en-US" sz="1600" dirty="0">
                <a:solidFill>
                  <a:schemeClr val="bg1"/>
                </a:solidFill>
              </a:rPr>
              <a:t>As such he has experienced the challenges and difficulties of a shepherd over a local church. </a:t>
            </a:r>
          </a:p>
          <a:p>
            <a:r>
              <a:rPr lang="en-US" sz="1600" dirty="0">
                <a:solidFill>
                  <a:schemeClr val="bg1"/>
                </a:solidFill>
              </a:rPr>
              <a:t>He is writing to the shepherds as a shepherd himself. Jesus charged Peter to feed his sheep in John 21. </a:t>
            </a:r>
          </a:p>
          <a:p>
            <a:r>
              <a:rPr lang="en-US" sz="1600" dirty="0">
                <a:solidFill>
                  <a:schemeClr val="bg1"/>
                </a:solidFill>
              </a:rPr>
              <a:t>It is a call to courageous leadership in the face of suffering, they were not alone!</a:t>
            </a:r>
          </a:p>
          <a:p>
            <a:endParaRPr lang="en-US" sz="1600" dirty="0">
              <a:solidFill>
                <a:schemeClr val="bg1"/>
              </a:solidFill>
            </a:endParaRPr>
          </a:p>
          <a:p>
            <a:r>
              <a:rPr lang="en-US" sz="1600" dirty="0">
                <a:solidFill>
                  <a:srgbClr val="FFFF00"/>
                </a:solidFill>
              </a:rPr>
              <a:t>(2) Peter is a witness of the sufferings of Christ. </a:t>
            </a:r>
          </a:p>
          <a:p>
            <a:r>
              <a:rPr lang="en-US" sz="1600" dirty="0">
                <a:solidFill>
                  <a:schemeClr val="bg1"/>
                </a:solidFill>
              </a:rPr>
              <a:t>Peter is not unaware of the suffering that these shepherds were enduring. </a:t>
            </a:r>
          </a:p>
          <a:p>
            <a:r>
              <a:rPr lang="en-US" sz="1600" dirty="0">
                <a:solidFill>
                  <a:schemeClr val="bg1"/>
                </a:solidFill>
              </a:rPr>
              <a:t>But Peter saw the suffering of our </a:t>
            </a:r>
            <a:r>
              <a:rPr lang="en-US" sz="1600" dirty="0" err="1">
                <a:solidFill>
                  <a:schemeClr val="bg1"/>
                </a:solidFill>
              </a:rPr>
              <a:t>Saviour</a:t>
            </a:r>
            <a:r>
              <a:rPr lang="en-US" sz="1600" dirty="0">
                <a:solidFill>
                  <a:schemeClr val="bg1"/>
                </a:solidFill>
              </a:rPr>
              <a:t> and Lord. </a:t>
            </a:r>
          </a:p>
          <a:p>
            <a:r>
              <a:rPr lang="en-US" sz="1600" dirty="0">
                <a:solidFill>
                  <a:schemeClr val="bg1"/>
                </a:solidFill>
              </a:rPr>
              <a:t>When suffering for righteousness’ sake, it helps to be reminded that the servant is not greater than his Lord</a:t>
            </a:r>
          </a:p>
          <a:p>
            <a:endParaRPr lang="en-US" sz="1600" dirty="0">
              <a:solidFill>
                <a:schemeClr val="bg1"/>
              </a:solidFill>
            </a:endParaRPr>
          </a:p>
          <a:p>
            <a:r>
              <a:rPr lang="en-US" sz="1600" dirty="0">
                <a:solidFill>
                  <a:srgbClr val="FFFF00"/>
                </a:solidFill>
              </a:rPr>
              <a:t>(3) Peter is a partaker in the glory to be revealed. </a:t>
            </a:r>
          </a:p>
          <a:p>
            <a:r>
              <a:rPr lang="en-US" sz="1600" dirty="0">
                <a:solidFill>
                  <a:schemeClr val="bg1"/>
                </a:solidFill>
              </a:rPr>
              <a:t>Although suffering now, the hope of the believer is in the glory that will come later. </a:t>
            </a:r>
          </a:p>
          <a:p>
            <a:r>
              <a:rPr lang="en-US" sz="1600" dirty="0">
                <a:solidFill>
                  <a:schemeClr val="bg1"/>
                </a:solidFill>
              </a:rPr>
              <a:t>Peter is sharing in that hope, looking forward to the glorious return of the Lord. </a:t>
            </a:r>
          </a:p>
          <a:p>
            <a:pPr lvl="2"/>
            <a:endParaRPr lang="en-US" sz="1900" dirty="0">
              <a:solidFill>
                <a:schemeClr val="bg1"/>
              </a:solidFill>
            </a:endParaRPr>
          </a:p>
        </p:txBody>
      </p:sp>
      <p:sp>
        <p:nvSpPr>
          <p:cNvPr id="3" name="Explosion: 14 Points 2">
            <a:extLst>
              <a:ext uri="{FF2B5EF4-FFF2-40B4-BE49-F238E27FC236}">
                <a16:creationId xmlns:a16="http://schemas.microsoft.com/office/drawing/2014/main" id="{7283308C-B573-F33C-CF9A-E0758EC79766}"/>
              </a:ext>
            </a:extLst>
          </p:cNvPr>
          <p:cNvSpPr/>
          <p:nvPr/>
        </p:nvSpPr>
        <p:spPr>
          <a:xfrm>
            <a:off x="3505200" y="2760133"/>
            <a:ext cx="5537199" cy="3759200"/>
          </a:xfrm>
          <a:prstGeom prst="irregularSeal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We note again</a:t>
            </a:r>
          </a:p>
          <a:p>
            <a:pPr algn="ctr"/>
            <a:r>
              <a:rPr lang="en-US" dirty="0"/>
              <a:t>the theme </a:t>
            </a:r>
          </a:p>
          <a:p>
            <a:pPr algn="ctr"/>
            <a:r>
              <a:rPr lang="en-US" dirty="0"/>
              <a:t>of suffering </a:t>
            </a:r>
          </a:p>
          <a:p>
            <a:pPr algn="ctr"/>
            <a:r>
              <a:rPr lang="en-US" dirty="0"/>
              <a:t>followed by glory</a:t>
            </a:r>
          </a:p>
        </p:txBody>
      </p:sp>
    </p:spTree>
    <p:extLst>
      <p:ext uri="{BB962C8B-B14F-4D97-AF65-F5344CB8AC3E}">
        <p14:creationId xmlns:p14="http://schemas.microsoft.com/office/powerpoint/2010/main" val="3961946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5133</TotalTime>
  <Words>9245</Words>
  <Application>Microsoft Office PowerPoint</Application>
  <PresentationFormat>On-screen Show (4:3)</PresentationFormat>
  <Paragraphs>1412</Paragraphs>
  <Slides>86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Lawerence McHugh</dc:creator>
  <cp:lastModifiedBy>Lawerence McHugh</cp:lastModifiedBy>
  <cp:revision>310</cp:revision>
  <cp:lastPrinted>2024-03-16T10:04:45Z</cp:lastPrinted>
  <dcterms:created xsi:type="dcterms:W3CDTF">2023-12-31T21:15:46Z</dcterms:created>
  <dcterms:modified xsi:type="dcterms:W3CDTF">2024-05-05T12:56:00Z</dcterms:modified>
</cp:coreProperties>
</file>