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427" r:id="rId3"/>
    <p:sldId id="428" r:id="rId4"/>
    <p:sldId id="444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455" r:id="rId15"/>
    <p:sldId id="461" r:id="rId16"/>
    <p:sldId id="462" r:id="rId17"/>
    <p:sldId id="463" r:id="rId18"/>
    <p:sldId id="464" r:id="rId19"/>
    <p:sldId id="465" r:id="rId20"/>
    <p:sldId id="478" r:id="rId21"/>
    <p:sldId id="436" r:id="rId22"/>
    <p:sldId id="457" r:id="rId23"/>
    <p:sldId id="438" r:id="rId24"/>
    <p:sldId id="479" r:id="rId25"/>
    <p:sldId id="435" r:id="rId26"/>
    <p:sldId id="434" r:id="rId27"/>
    <p:sldId id="527" r:id="rId28"/>
    <p:sldId id="511" r:id="rId29"/>
    <p:sldId id="439" r:id="rId30"/>
    <p:sldId id="441" r:id="rId31"/>
    <p:sldId id="514" r:id="rId32"/>
    <p:sldId id="513" r:id="rId33"/>
    <p:sldId id="525" r:id="rId34"/>
    <p:sldId id="440" r:id="rId35"/>
    <p:sldId id="433" r:id="rId36"/>
    <p:sldId id="443" r:id="rId37"/>
    <p:sldId id="515" r:id="rId38"/>
    <p:sldId id="517" r:id="rId39"/>
    <p:sldId id="468" r:id="rId40"/>
    <p:sldId id="469" r:id="rId41"/>
    <p:sldId id="480" r:id="rId42"/>
    <p:sldId id="471" r:id="rId43"/>
    <p:sldId id="472" r:id="rId44"/>
    <p:sldId id="473" r:id="rId45"/>
    <p:sldId id="474" r:id="rId46"/>
    <p:sldId id="481" r:id="rId47"/>
    <p:sldId id="470" r:id="rId48"/>
    <p:sldId id="530" r:id="rId49"/>
    <p:sldId id="482" r:id="rId50"/>
    <p:sldId id="483" r:id="rId51"/>
    <p:sldId id="528" r:id="rId52"/>
    <p:sldId id="475" r:id="rId53"/>
    <p:sldId id="533" r:id="rId54"/>
    <p:sldId id="485" r:id="rId55"/>
    <p:sldId id="486" r:id="rId56"/>
    <p:sldId id="531" r:id="rId57"/>
    <p:sldId id="487" r:id="rId58"/>
    <p:sldId id="535" r:id="rId59"/>
    <p:sldId id="488" r:id="rId60"/>
    <p:sldId id="476" r:id="rId61"/>
    <p:sldId id="477" r:id="rId62"/>
    <p:sldId id="466" r:id="rId63"/>
    <p:sldId id="490" r:id="rId64"/>
    <p:sldId id="534" r:id="rId65"/>
    <p:sldId id="497" r:id="rId66"/>
    <p:sldId id="496" r:id="rId67"/>
    <p:sldId id="492" r:id="rId68"/>
    <p:sldId id="493" r:id="rId69"/>
    <p:sldId id="494" r:id="rId70"/>
    <p:sldId id="495" r:id="rId71"/>
    <p:sldId id="498" r:id="rId72"/>
    <p:sldId id="491" r:id="rId73"/>
    <p:sldId id="519" r:id="rId74"/>
    <p:sldId id="521" r:id="rId75"/>
    <p:sldId id="520" r:id="rId76"/>
    <p:sldId id="522" r:id="rId77"/>
    <p:sldId id="499" r:id="rId78"/>
    <p:sldId id="523" r:id="rId79"/>
    <p:sldId id="524" r:id="rId80"/>
    <p:sldId id="432" r:id="rId81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6340" autoAdjust="0"/>
  </p:normalViewPr>
  <p:slideViewPr>
    <p:cSldViewPr snapToGrid="0">
      <p:cViewPr varScale="1">
        <p:scale>
          <a:sx n="113" d="100"/>
          <a:sy n="113" d="100"/>
        </p:scale>
        <p:origin x="148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833BC-3DA0-43FD-9991-8C90C53BBD7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0DC30D1-8E27-4F2A-B812-2D51DEE5EB7F}" type="pres">
      <dgm:prSet presAssocID="{BC6833BC-3DA0-43FD-9991-8C90C53BBD7C}" presName="diagram" presStyleCnt="0">
        <dgm:presLayoutVars>
          <dgm:dir/>
          <dgm:resizeHandles val="exact"/>
        </dgm:presLayoutVars>
      </dgm:prSet>
      <dgm:spPr/>
    </dgm:pt>
  </dgm:ptLst>
  <dgm:cxnLst>
    <dgm:cxn modelId="{A6FAA3A6-E2ED-4A4E-926B-EDA149E027B0}" type="presOf" srcId="{BC6833BC-3DA0-43FD-9991-8C90C53BBD7C}" destId="{30DC30D1-8E27-4F2A-B812-2D51DEE5EB7F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13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6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7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75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6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46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02/05/2024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8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02/05/2024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0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02/05/2024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22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3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93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6C9FF-31B3-43B8-8C6F-F244E112C15B}" type="datetimeFigureOut">
              <a:rPr lang="en-GB" smtClean="0"/>
              <a:pPr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77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038158-BF24-236A-501E-F3D8469173DD}"/>
              </a:ext>
            </a:extLst>
          </p:cNvPr>
          <p:cNvSpPr txBox="1"/>
          <p:nvPr/>
        </p:nvSpPr>
        <p:spPr>
          <a:xfrm>
            <a:off x="0" y="9398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Bible Study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</a:rPr>
              <a:t>1</a:t>
            </a:r>
            <a:r>
              <a:rPr lang="en-US" sz="9600" baseline="30000" dirty="0">
                <a:solidFill>
                  <a:schemeClr val="bg1"/>
                </a:solidFill>
              </a:rPr>
              <a:t>st</a:t>
            </a:r>
            <a:r>
              <a:rPr lang="en-US" sz="9600" dirty="0">
                <a:solidFill>
                  <a:schemeClr val="bg1"/>
                </a:solidFill>
              </a:rPr>
              <a:t> Peter</a:t>
            </a:r>
          </a:p>
        </p:txBody>
      </p:sp>
    </p:spTree>
    <p:extLst>
      <p:ext uri="{BB962C8B-B14F-4D97-AF65-F5344CB8AC3E}">
        <p14:creationId xmlns:p14="http://schemas.microsoft.com/office/powerpoint/2010/main" val="148294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(KJV)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dirty="0">
                <a:solidFill>
                  <a:schemeClr val="accent4"/>
                </a:solidFill>
              </a:rPr>
              <a:t>Feed</a:t>
            </a:r>
            <a:r>
              <a:rPr lang="en-US" sz="1900" dirty="0">
                <a:solidFill>
                  <a:schemeClr val="bg1"/>
                </a:solidFill>
              </a:rPr>
              <a:t> the flock of God which is among you, taking the oversight </a:t>
            </a:r>
            <a:r>
              <a:rPr lang="en-US" sz="1900" i="1" dirty="0">
                <a:solidFill>
                  <a:schemeClr val="bg1"/>
                </a:solidFill>
              </a:rPr>
              <a:t>thereof</a:t>
            </a:r>
            <a:r>
              <a:rPr lang="en-US" sz="1900" dirty="0">
                <a:solidFill>
                  <a:schemeClr val="bg1"/>
                </a:solidFill>
              </a:rPr>
              <a:t>, not by </a:t>
            </a:r>
            <a:r>
              <a:rPr lang="en-US" sz="1900" dirty="0">
                <a:solidFill>
                  <a:schemeClr val="accent4"/>
                </a:solidFill>
              </a:rPr>
              <a:t>constraint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dirty="0">
                <a:solidFill>
                  <a:srgbClr val="FFFF00"/>
                </a:solidFill>
              </a:rPr>
              <a:t>but willingly</a:t>
            </a:r>
            <a:r>
              <a:rPr lang="en-US" sz="1900" dirty="0">
                <a:solidFill>
                  <a:schemeClr val="bg1"/>
                </a:solidFill>
              </a:rPr>
              <a:t>; not for </a:t>
            </a:r>
            <a:r>
              <a:rPr lang="en-US" sz="1900" i="1" dirty="0">
                <a:solidFill>
                  <a:schemeClr val="bg1"/>
                </a:solidFill>
              </a:rPr>
              <a:t>filthy</a:t>
            </a:r>
            <a:r>
              <a:rPr lang="en-US" sz="1900" dirty="0">
                <a:solidFill>
                  <a:schemeClr val="bg1"/>
                </a:solidFill>
              </a:rPr>
              <a:t> lucre, but of a ready mind; Neither as being lords over </a:t>
            </a:r>
            <a:r>
              <a:rPr lang="en-US" sz="1900" i="1" dirty="0">
                <a:solidFill>
                  <a:schemeClr val="bg1"/>
                </a:solidFill>
              </a:rPr>
              <a:t>God's</a:t>
            </a:r>
            <a:r>
              <a:rPr lang="en-US" sz="1900" dirty="0">
                <a:solidFill>
                  <a:schemeClr val="bg1"/>
                </a:solidFill>
              </a:rPr>
              <a:t> heritage,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(ESV)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So I exhort the elders among you, as a fellow elder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as well as a partaker in the glory that is going to be revealed: </a:t>
            </a:r>
          </a:p>
          <a:p>
            <a:r>
              <a:rPr lang="en-US" sz="1900" dirty="0">
                <a:solidFill>
                  <a:schemeClr val="bg1"/>
                </a:solidFill>
              </a:rPr>
              <a:t>Shepherd the flock of God that is among you, exercising oversight, not under compulsion,</a:t>
            </a:r>
          </a:p>
          <a:p>
            <a:r>
              <a:rPr lang="en-US" sz="1900" dirty="0">
                <a:solidFill>
                  <a:srgbClr val="FFFF00"/>
                </a:solidFill>
              </a:rPr>
              <a:t>but willingly, as God would have you</a:t>
            </a:r>
            <a:r>
              <a:rPr lang="en-US" sz="1900" dirty="0">
                <a:solidFill>
                  <a:schemeClr val="bg1"/>
                </a:solidFill>
              </a:rPr>
              <a:t>; not for shameful gain, but eagerly; not domineering over those in your charge, but being examples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appears, you will receive the unfading crown of glory.</a:t>
            </a:r>
            <a:endParaRPr lang="en-GB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6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(KJV)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dirty="0">
                <a:solidFill>
                  <a:schemeClr val="accent4"/>
                </a:solidFill>
              </a:rPr>
              <a:t>Feed</a:t>
            </a:r>
            <a:r>
              <a:rPr lang="en-US" sz="1900" dirty="0">
                <a:solidFill>
                  <a:schemeClr val="bg1"/>
                </a:solidFill>
              </a:rPr>
              <a:t> the flock of God which is among you, taking the oversight </a:t>
            </a:r>
            <a:r>
              <a:rPr lang="en-US" sz="1900" i="1" dirty="0">
                <a:solidFill>
                  <a:schemeClr val="bg1"/>
                </a:solidFill>
              </a:rPr>
              <a:t>thereof</a:t>
            </a:r>
            <a:r>
              <a:rPr lang="en-US" sz="1900" dirty="0">
                <a:solidFill>
                  <a:schemeClr val="bg1"/>
                </a:solidFill>
              </a:rPr>
              <a:t>, not by </a:t>
            </a:r>
            <a:r>
              <a:rPr lang="en-US" sz="1900" dirty="0">
                <a:solidFill>
                  <a:schemeClr val="accent4"/>
                </a:solidFill>
              </a:rPr>
              <a:t>constraint</a:t>
            </a:r>
            <a:r>
              <a:rPr lang="en-US" sz="1900" dirty="0">
                <a:solidFill>
                  <a:schemeClr val="bg1"/>
                </a:solidFill>
              </a:rPr>
              <a:t>, but willingly; not for </a:t>
            </a:r>
            <a:r>
              <a:rPr lang="en-US" sz="1900" i="1" dirty="0">
                <a:solidFill>
                  <a:srgbClr val="FFFF00"/>
                </a:solidFill>
              </a:rPr>
              <a:t>filthy</a:t>
            </a:r>
            <a:r>
              <a:rPr lang="en-US" sz="1900" dirty="0">
                <a:solidFill>
                  <a:srgbClr val="FFFF00"/>
                </a:solidFill>
              </a:rPr>
              <a:t> lucre</a:t>
            </a:r>
            <a:r>
              <a:rPr lang="en-US" sz="1900" dirty="0">
                <a:solidFill>
                  <a:schemeClr val="bg1"/>
                </a:solidFill>
              </a:rPr>
              <a:t>, but of a ready mind; Neither as being lords over </a:t>
            </a:r>
            <a:r>
              <a:rPr lang="en-US" sz="1900" i="1" dirty="0">
                <a:solidFill>
                  <a:schemeClr val="bg1"/>
                </a:solidFill>
              </a:rPr>
              <a:t>God's</a:t>
            </a:r>
            <a:r>
              <a:rPr lang="en-US" sz="1900" dirty="0">
                <a:solidFill>
                  <a:schemeClr val="bg1"/>
                </a:solidFill>
              </a:rPr>
              <a:t> heritage,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(ESV)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So I exhort the elders among you, as a fellow elder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as well as a partaker in the glory that is going to be revealed: </a:t>
            </a:r>
          </a:p>
          <a:p>
            <a:r>
              <a:rPr lang="en-US" sz="1900" dirty="0">
                <a:solidFill>
                  <a:schemeClr val="bg1"/>
                </a:solidFill>
              </a:rPr>
              <a:t>Shepherd the flock of God that is among you, exercising oversight, not under compulsion,</a:t>
            </a:r>
          </a:p>
          <a:p>
            <a:r>
              <a:rPr lang="en-US" sz="1900" dirty="0">
                <a:solidFill>
                  <a:schemeClr val="bg1"/>
                </a:solidFill>
              </a:rPr>
              <a:t>but willingly, as God would have you; not for </a:t>
            </a:r>
            <a:r>
              <a:rPr lang="en-US" sz="1900" dirty="0">
                <a:solidFill>
                  <a:srgbClr val="FFFF00"/>
                </a:solidFill>
              </a:rPr>
              <a:t>shameful gain</a:t>
            </a:r>
            <a:r>
              <a:rPr lang="en-US" sz="1900" dirty="0">
                <a:solidFill>
                  <a:schemeClr val="bg1"/>
                </a:solidFill>
              </a:rPr>
              <a:t>, but eagerly; not domineering over those in your charge, but being examples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appears, you will receive the unfading crown of glory.</a:t>
            </a:r>
            <a:endParaRPr lang="en-GB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6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(KJV)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dirty="0">
                <a:solidFill>
                  <a:schemeClr val="accent4"/>
                </a:solidFill>
              </a:rPr>
              <a:t>Feed</a:t>
            </a:r>
            <a:r>
              <a:rPr lang="en-US" sz="1900" dirty="0">
                <a:solidFill>
                  <a:schemeClr val="bg1"/>
                </a:solidFill>
              </a:rPr>
              <a:t> the flock of God which is among you, taking the oversight </a:t>
            </a:r>
            <a:r>
              <a:rPr lang="en-US" sz="1900" i="1" dirty="0">
                <a:solidFill>
                  <a:schemeClr val="bg1"/>
                </a:solidFill>
              </a:rPr>
              <a:t>thereof</a:t>
            </a:r>
            <a:r>
              <a:rPr lang="en-US" sz="1900" dirty="0">
                <a:solidFill>
                  <a:schemeClr val="bg1"/>
                </a:solidFill>
              </a:rPr>
              <a:t>, not by </a:t>
            </a:r>
            <a:r>
              <a:rPr lang="en-US" sz="1900" dirty="0">
                <a:solidFill>
                  <a:schemeClr val="accent4"/>
                </a:solidFill>
              </a:rPr>
              <a:t>constraint</a:t>
            </a:r>
            <a:r>
              <a:rPr lang="en-US" sz="1900" dirty="0">
                <a:solidFill>
                  <a:schemeClr val="bg1"/>
                </a:solidFill>
              </a:rPr>
              <a:t>, but willingly; not for </a:t>
            </a:r>
            <a:r>
              <a:rPr lang="en-US" sz="1900" i="1" dirty="0">
                <a:solidFill>
                  <a:schemeClr val="accent4"/>
                </a:solidFill>
              </a:rPr>
              <a:t>filthy</a:t>
            </a:r>
            <a:r>
              <a:rPr lang="en-US" sz="1900" dirty="0">
                <a:solidFill>
                  <a:schemeClr val="accent4"/>
                </a:solidFill>
              </a:rPr>
              <a:t> lucre</a:t>
            </a:r>
            <a:r>
              <a:rPr lang="en-US" sz="1900" dirty="0">
                <a:solidFill>
                  <a:schemeClr val="bg1"/>
                </a:solidFill>
              </a:rPr>
              <a:t>, but of </a:t>
            </a:r>
            <a:r>
              <a:rPr lang="en-US" sz="1900" dirty="0">
                <a:solidFill>
                  <a:srgbClr val="FFFF00"/>
                </a:solidFill>
              </a:rPr>
              <a:t>a ready mind</a:t>
            </a:r>
            <a:r>
              <a:rPr lang="en-US" sz="1900" dirty="0">
                <a:solidFill>
                  <a:schemeClr val="bg1"/>
                </a:solidFill>
              </a:rPr>
              <a:t>; Neither as being lords over </a:t>
            </a:r>
            <a:r>
              <a:rPr lang="en-US" sz="1900" i="1" dirty="0">
                <a:solidFill>
                  <a:schemeClr val="bg1"/>
                </a:solidFill>
              </a:rPr>
              <a:t>God's</a:t>
            </a:r>
            <a:r>
              <a:rPr lang="en-US" sz="1900" dirty="0">
                <a:solidFill>
                  <a:schemeClr val="bg1"/>
                </a:solidFill>
              </a:rPr>
              <a:t> heritage,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(ESV)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So I exhort the elders among you, as a fellow elder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as well as a partaker in the glory that is going to be revealed: </a:t>
            </a:r>
          </a:p>
          <a:p>
            <a:r>
              <a:rPr lang="en-US" sz="1900" dirty="0">
                <a:solidFill>
                  <a:schemeClr val="bg1"/>
                </a:solidFill>
              </a:rPr>
              <a:t>Shepherd the flock of God that is among you, exercising oversight, not under compulsion,</a:t>
            </a:r>
          </a:p>
          <a:p>
            <a:r>
              <a:rPr lang="en-US" sz="1900" dirty="0">
                <a:solidFill>
                  <a:schemeClr val="bg1"/>
                </a:solidFill>
              </a:rPr>
              <a:t>but willingly, as God would have you; not for shameful gain, but </a:t>
            </a:r>
            <a:r>
              <a:rPr lang="en-US" sz="1900" dirty="0">
                <a:solidFill>
                  <a:srgbClr val="FFFF00"/>
                </a:solidFill>
              </a:rPr>
              <a:t>eagerly</a:t>
            </a:r>
            <a:r>
              <a:rPr lang="en-US" sz="1900" dirty="0">
                <a:solidFill>
                  <a:schemeClr val="bg1"/>
                </a:solidFill>
              </a:rPr>
              <a:t>; not domineering over those in your charge, but being examples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appears, you will receive the unfading crown of glory.</a:t>
            </a:r>
            <a:endParaRPr lang="en-GB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(KJV)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dirty="0">
                <a:solidFill>
                  <a:schemeClr val="bg1"/>
                </a:solidFill>
              </a:rPr>
              <a:t>Feed the flock of God which is among you, taking the oversight </a:t>
            </a:r>
            <a:r>
              <a:rPr lang="en-US" sz="1900" i="1" dirty="0">
                <a:solidFill>
                  <a:schemeClr val="bg1"/>
                </a:solidFill>
              </a:rPr>
              <a:t>thereof</a:t>
            </a:r>
            <a:r>
              <a:rPr lang="en-US" sz="1900" dirty="0">
                <a:solidFill>
                  <a:schemeClr val="bg1"/>
                </a:solidFill>
              </a:rPr>
              <a:t>, not by constraint, but willingly; not for </a:t>
            </a:r>
            <a:r>
              <a:rPr lang="en-US" sz="1900" i="1" dirty="0">
                <a:solidFill>
                  <a:schemeClr val="bg1"/>
                </a:solidFill>
              </a:rPr>
              <a:t>filthy</a:t>
            </a:r>
            <a:r>
              <a:rPr lang="en-US" sz="1900" dirty="0">
                <a:solidFill>
                  <a:schemeClr val="bg1"/>
                </a:solidFill>
              </a:rPr>
              <a:t> lucre, but of a ready mind; </a:t>
            </a:r>
            <a:r>
              <a:rPr lang="en-US" sz="1900" dirty="0">
                <a:solidFill>
                  <a:srgbClr val="FFFF00"/>
                </a:solidFill>
              </a:rPr>
              <a:t>Neither as being lords over </a:t>
            </a:r>
            <a:r>
              <a:rPr lang="en-US" sz="1900" i="1" dirty="0">
                <a:solidFill>
                  <a:srgbClr val="FFFF00"/>
                </a:solidFill>
              </a:rPr>
              <a:t>God's</a:t>
            </a:r>
            <a:r>
              <a:rPr lang="en-US" sz="1900" dirty="0">
                <a:solidFill>
                  <a:srgbClr val="FFFF00"/>
                </a:solidFill>
              </a:rPr>
              <a:t> heritage</a:t>
            </a:r>
            <a:r>
              <a:rPr lang="en-US" sz="1900" dirty="0">
                <a:solidFill>
                  <a:schemeClr val="bg1"/>
                </a:solidFill>
              </a:rPr>
              <a:t>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(ESV)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So I exhort the elders among you, as a fellow elder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as well as a partaker in the glory that is going to be revealed: </a:t>
            </a:r>
          </a:p>
          <a:p>
            <a:r>
              <a:rPr lang="en-US" sz="1900" dirty="0">
                <a:solidFill>
                  <a:schemeClr val="bg1"/>
                </a:solidFill>
              </a:rPr>
              <a:t>Shepherd the flock of God that is among you, exercising oversight, not under compulsion,</a:t>
            </a:r>
          </a:p>
          <a:p>
            <a:r>
              <a:rPr lang="en-US" sz="1900" dirty="0">
                <a:solidFill>
                  <a:schemeClr val="bg1"/>
                </a:solidFill>
              </a:rPr>
              <a:t>but willingly, as God would have you; not for shameful gain, but eagerly; </a:t>
            </a:r>
            <a:r>
              <a:rPr lang="en-US" sz="1900" dirty="0">
                <a:solidFill>
                  <a:srgbClr val="FFFF00"/>
                </a:solidFill>
              </a:rPr>
              <a:t>not domineering over those in your charge</a:t>
            </a:r>
            <a:r>
              <a:rPr lang="en-US" sz="1900" dirty="0">
                <a:solidFill>
                  <a:schemeClr val="bg1"/>
                </a:solidFill>
              </a:rPr>
              <a:t>, but being examples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appears, you will receive the unfading crown of glory.</a:t>
            </a:r>
            <a:endParaRPr lang="en-GB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60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(KJV)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dirty="0">
                <a:solidFill>
                  <a:schemeClr val="accent4"/>
                </a:solidFill>
              </a:rPr>
              <a:t>Feed</a:t>
            </a:r>
            <a:r>
              <a:rPr lang="en-US" sz="1900" dirty="0">
                <a:solidFill>
                  <a:schemeClr val="bg1"/>
                </a:solidFill>
              </a:rPr>
              <a:t> the flock of God which is among you, taking the oversight </a:t>
            </a:r>
            <a:r>
              <a:rPr lang="en-US" sz="1900" i="1" dirty="0">
                <a:solidFill>
                  <a:schemeClr val="bg1"/>
                </a:solidFill>
              </a:rPr>
              <a:t>thereof</a:t>
            </a:r>
            <a:r>
              <a:rPr lang="en-US" sz="1900" dirty="0">
                <a:solidFill>
                  <a:schemeClr val="bg1"/>
                </a:solidFill>
              </a:rPr>
              <a:t>, not by </a:t>
            </a:r>
            <a:r>
              <a:rPr lang="en-US" sz="1900" dirty="0">
                <a:solidFill>
                  <a:schemeClr val="accent4"/>
                </a:solidFill>
              </a:rPr>
              <a:t>constraint</a:t>
            </a:r>
            <a:r>
              <a:rPr lang="en-US" sz="1900" dirty="0">
                <a:solidFill>
                  <a:schemeClr val="bg1"/>
                </a:solidFill>
              </a:rPr>
              <a:t>, but willingly; not for </a:t>
            </a:r>
            <a:r>
              <a:rPr lang="en-US" sz="1900" i="1" dirty="0">
                <a:solidFill>
                  <a:schemeClr val="accent4"/>
                </a:solidFill>
              </a:rPr>
              <a:t>filthy</a:t>
            </a:r>
            <a:r>
              <a:rPr lang="en-US" sz="1900" dirty="0">
                <a:solidFill>
                  <a:schemeClr val="accent4"/>
                </a:solidFill>
              </a:rPr>
              <a:t> lucre</a:t>
            </a:r>
            <a:r>
              <a:rPr lang="en-US" sz="1900" dirty="0">
                <a:solidFill>
                  <a:schemeClr val="bg1"/>
                </a:solidFill>
              </a:rPr>
              <a:t>, but of a ready mind; Neither as being </a:t>
            </a:r>
            <a:r>
              <a:rPr lang="en-US" sz="1900" dirty="0">
                <a:solidFill>
                  <a:schemeClr val="accent4"/>
                </a:solidFill>
              </a:rPr>
              <a:t>lords over </a:t>
            </a:r>
            <a:r>
              <a:rPr lang="en-US" sz="1900" i="1" dirty="0">
                <a:solidFill>
                  <a:schemeClr val="accent4"/>
                </a:solidFill>
              </a:rPr>
              <a:t>God's</a:t>
            </a:r>
            <a:r>
              <a:rPr lang="en-US" sz="1900" dirty="0">
                <a:solidFill>
                  <a:schemeClr val="accent4"/>
                </a:solidFill>
              </a:rPr>
              <a:t> heritage</a:t>
            </a:r>
            <a:r>
              <a:rPr lang="en-US" sz="1900" dirty="0">
                <a:solidFill>
                  <a:schemeClr val="bg1"/>
                </a:solidFill>
              </a:rPr>
              <a:t>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</a:t>
            </a:r>
            <a:r>
              <a:rPr lang="en-US" sz="1900" dirty="0">
                <a:solidFill>
                  <a:srgbClr val="FFFF00"/>
                </a:solidFill>
              </a:rPr>
              <a:t>a crown of glory that </a:t>
            </a:r>
            <a:r>
              <a:rPr lang="en-US" sz="1900" dirty="0" err="1">
                <a:solidFill>
                  <a:srgbClr val="FFFF00"/>
                </a:solidFill>
              </a:rPr>
              <a:t>fadeth</a:t>
            </a:r>
            <a:r>
              <a:rPr lang="en-US" sz="1900" dirty="0">
                <a:solidFill>
                  <a:srgbClr val="FFFF00"/>
                </a:solidFill>
              </a:rPr>
              <a:t> not away.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(ESV)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So I exhort the elders among you, as a fellow elder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as well as a partaker in the glory that is going to be revealed: </a:t>
            </a:r>
          </a:p>
          <a:p>
            <a:r>
              <a:rPr lang="en-US" sz="1900" dirty="0">
                <a:solidFill>
                  <a:schemeClr val="bg1"/>
                </a:solidFill>
              </a:rPr>
              <a:t>Shepherd the flock of God that is among you, exercising oversight, not under compulsion,</a:t>
            </a:r>
          </a:p>
          <a:p>
            <a:r>
              <a:rPr lang="en-US" sz="1900" dirty="0">
                <a:solidFill>
                  <a:schemeClr val="bg1"/>
                </a:solidFill>
              </a:rPr>
              <a:t>but willingly, as God would have you; not for shameful gain, but eagerly; not domineering over those in your charge, but being examples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appears, you will receive </a:t>
            </a:r>
            <a:r>
              <a:rPr lang="en-US" sz="1900" dirty="0">
                <a:solidFill>
                  <a:srgbClr val="FFFF00"/>
                </a:solidFill>
              </a:rPr>
              <a:t>the unfading crown of glory</a:t>
            </a:r>
            <a:r>
              <a:rPr lang="en-US" sz="1900" dirty="0">
                <a:solidFill>
                  <a:schemeClr val="bg1"/>
                </a:solidFill>
              </a:rPr>
              <a:t>.</a:t>
            </a:r>
            <a:endParaRPr lang="en-GB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02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(KJV)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dirty="0">
                <a:solidFill>
                  <a:schemeClr val="accent4"/>
                </a:solidFill>
              </a:rPr>
              <a:t>Feed</a:t>
            </a:r>
            <a:r>
              <a:rPr lang="en-US" sz="1900" dirty="0">
                <a:solidFill>
                  <a:schemeClr val="bg1"/>
                </a:solidFill>
              </a:rPr>
              <a:t> the flock of God which is among you, taking the oversight </a:t>
            </a:r>
            <a:r>
              <a:rPr lang="en-US" sz="1900" i="1" dirty="0">
                <a:solidFill>
                  <a:schemeClr val="bg1"/>
                </a:solidFill>
              </a:rPr>
              <a:t>thereof</a:t>
            </a:r>
            <a:r>
              <a:rPr lang="en-US" sz="1900" dirty="0">
                <a:solidFill>
                  <a:schemeClr val="bg1"/>
                </a:solidFill>
              </a:rPr>
              <a:t>, not by </a:t>
            </a:r>
            <a:r>
              <a:rPr lang="en-US" sz="1900" dirty="0">
                <a:solidFill>
                  <a:schemeClr val="accent4"/>
                </a:solidFill>
              </a:rPr>
              <a:t>constraint</a:t>
            </a:r>
            <a:r>
              <a:rPr lang="en-US" sz="1900" dirty="0">
                <a:solidFill>
                  <a:schemeClr val="bg1"/>
                </a:solidFill>
              </a:rPr>
              <a:t>, but willingly; not for </a:t>
            </a:r>
            <a:r>
              <a:rPr lang="en-US" sz="1900" i="1" dirty="0">
                <a:solidFill>
                  <a:schemeClr val="accent4"/>
                </a:solidFill>
              </a:rPr>
              <a:t>filthy</a:t>
            </a:r>
            <a:r>
              <a:rPr lang="en-US" sz="1900" dirty="0">
                <a:solidFill>
                  <a:schemeClr val="accent4"/>
                </a:solidFill>
              </a:rPr>
              <a:t> lucre</a:t>
            </a:r>
            <a:r>
              <a:rPr lang="en-US" sz="1900" dirty="0">
                <a:solidFill>
                  <a:schemeClr val="bg1"/>
                </a:solidFill>
              </a:rPr>
              <a:t>, but of a ready mind; Neither as being </a:t>
            </a:r>
            <a:r>
              <a:rPr lang="en-US" sz="1900" dirty="0">
                <a:solidFill>
                  <a:schemeClr val="accent4"/>
                </a:solidFill>
              </a:rPr>
              <a:t>lords over </a:t>
            </a:r>
            <a:r>
              <a:rPr lang="en-US" sz="1900" i="1" dirty="0">
                <a:solidFill>
                  <a:schemeClr val="accent4"/>
                </a:solidFill>
              </a:rPr>
              <a:t>God's</a:t>
            </a:r>
            <a:r>
              <a:rPr lang="en-US" sz="1900" dirty="0">
                <a:solidFill>
                  <a:schemeClr val="accent4"/>
                </a:solidFill>
              </a:rPr>
              <a:t> heritage</a:t>
            </a:r>
            <a:r>
              <a:rPr lang="en-US" sz="1900" dirty="0">
                <a:solidFill>
                  <a:schemeClr val="bg1"/>
                </a:solidFill>
              </a:rPr>
              <a:t>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(ESV)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So I exhort the elders among you, as a fellow elder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as well as a partaker in the glory that is going to be revealed: </a:t>
            </a:r>
          </a:p>
          <a:p>
            <a:r>
              <a:rPr lang="en-US" sz="1900" dirty="0">
                <a:solidFill>
                  <a:schemeClr val="bg1"/>
                </a:solidFill>
              </a:rPr>
              <a:t>Shepherd the flock of God that is among you, exercising oversight, not under compulsion,</a:t>
            </a:r>
          </a:p>
          <a:p>
            <a:r>
              <a:rPr lang="en-US" sz="1900" dirty="0">
                <a:solidFill>
                  <a:schemeClr val="bg1"/>
                </a:solidFill>
              </a:rPr>
              <a:t>but willingly, as God would have you; not for shameful gain, but eagerly; not domineering over those in your charge, but being examples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appears, you will receive the unfading crown of glory.</a:t>
            </a:r>
            <a:endParaRPr lang="en-GB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45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(KJV)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b="1" dirty="0">
                <a:solidFill>
                  <a:srgbClr val="FFFF00"/>
                </a:solidFill>
              </a:rPr>
              <a:t>Feed</a:t>
            </a:r>
            <a:r>
              <a:rPr lang="en-US" sz="1900" dirty="0">
                <a:solidFill>
                  <a:schemeClr val="bg1"/>
                </a:solidFill>
              </a:rPr>
              <a:t> the flock of God which is among you, taking the oversight </a:t>
            </a:r>
            <a:r>
              <a:rPr lang="en-US" sz="1900" i="1" dirty="0">
                <a:solidFill>
                  <a:schemeClr val="bg1"/>
                </a:solidFill>
              </a:rPr>
              <a:t>thereof</a:t>
            </a:r>
            <a:r>
              <a:rPr lang="en-US" sz="1900" dirty="0">
                <a:solidFill>
                  <a:schemeClr val="bg1"/>
                </a:solidFill>
              </a:rPr>
              <a:t>, not by constraint, but willingly; not for </a:t>
            </a:r>
            <a:r>
              <a:rPr lang="en-US" sz="1900" i="1" dirty="0">
                <a:solidFill>
                  <a:schemeClr val="bg1"/>
                </a:solidFill>
              </a:rPr>
              <a:t>filthy</a:t>
            </a:r>
            <a:r>
              <a:rPr lang="en-US" sz="1900" dirty="0">
                <a:solidFill>
                  <a:schemeClr val="bg1"/>
                </a:solidFill>
              </a:rPr>
              <a:t> lucre, but of a ready mind; Neither as being lords over </a:t>
            </a:r>
            <a:r>
              <a:rPr lang="en-US" sz="1900" i="1" dirty="0">
                <a:solidFill>
                  <a:schemeClr val="bg1"/>
                </a:solidFill>
              </a:rPr>
              <a:t>God's</a:t>
            </a:r>
            <a:r>
              <a:rPr lang="en-US" sz="1900" dirty="0">
                <a:solidFill>
                  <a:schemeClr val="bg1"/>
                </a:solidFill>
              </a:rPr>
              <a:t> heritage,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(ESV)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So I exhort the elders among you, as a fellow elder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as well as a partaker in the glory that is going to be revealed: </a:t>
            </a:r>
          </a:p>
          <a:p>
            <a:r>
              <a:rPr lang="en-US" sz="1900" b="1" dirty="0">
                <a:solidFill>
                  <a:srgbClr val="FFFF00"/>
                </a:solidFill>
              </a:rPr>
              <a:t>Shepherd</a:t>
            </a:r>
            <a:r>
              <a:rPr lang="en-US" sz="1900" dirty="0">
                <a:solidFill>
                  <a:schemeClr val="bg1"/>
                </a:solidFill>
              </a:rPr>
              <a:t> the flock of God that is among you, exercising oversight, not under compulsion,</a:t>
            </a:r>
          </a:p>
          <a:p>
            <a:r>
              <a:rPr lang="en-US" sz="1900" dirty="0">
                <a:solidFill>
                  <a:schemeClr val="bg1"/>
                </a:solidFill>
              </a:rPr>
              <a:t>but willingly, as God would have you; not for shameful gain, but eagerly; not domineering over those in your charge, but being examples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appears, you will receive the unfading crown of glory.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6696DA9F-7D16-F283-8636-2439B3B44B96}"/>
              </a:ext>
            </a:extLst>
          </p:cNvPr>
          <p:cNvSpPr/>
          <p:nvPr/>
        </p:nvSpPr>
        <p:spPr>
          <a:xfrm>
            <a:off x="2379133" y="2760133"/>
            <a:ext cx="4910667" cy="2463800"/>
          </a:xfrm>
          <a:prstGeom prst="wedgeRectCallout">
            <a:avLst>
              <a:gd name="adj1" fmla="val -87074"/>
              <a:gd name="adj2" fmla="val -853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g4165. π</a:t>
            </a:r>
            <a:r>
              <a:rPr lang="en-US" dirty="0" err="1"/>
              <a:t>οιμ</a:t>
            </a:r>
            <a:r>
              <a:rPr lang="en-US" dirty="0"/>
              <a:t>αίνω poimainō;  </a:t>
            </a:r>
          </a:p>
          <a:p>
            <a:r>
              <a:rPr lang="en-US" dirty="0"/>
              <a:t>to tend as a shepherd or (figuratively, superviser):  </a:t>
            </a:r>
          </a:p>
          <a:p>
            <a:r>
              <a:rPr lang="en-US" dirty="0"/>
              <a:t>feed (cattle), to rule, to tend a flock, keep sheep</a:t>
            </a:r>
          </a:p>
          <a:p>
            <a:br>
              <a:rPr lang="en-US" dirty="0"/>
            </a:br>
            <a:r>
              <a:rPr lang="en-US" dirty="0"/>
              <a:t>AV (11) - feed 6, rule 4, feed cattle 1;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943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(KJV)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dirty="0">
                <a:solidFill>
                  <a:schemeClr val="bg1"/>
                </a:solidFill>
              </a:rPr>
              <a:t>Feed the flock of God which is among you, taking the oversight </a:t>
            </a:r>
            <a:r>
              <a:rPr lang="en-US" sz="1900" i="1" dirty="0">
                <a:solidFill>
                  <a:schemeClr val="bg1"/>
                </a:solidFill>
              </a:rPr>
              <a:t>thereof</a:t>
            </a:r>
            <a:r>
              <a:rPr lang="en-US" sz="1900" dirty="0">
                <a:solidFill>
                  <a:schemeClr val="bg1"/>
                </a:solidFill>
              </a:rPr>
              <a:t>, not by </a:t>
            </a:r>
            <a:r>
              <a:rPr lang="en-US" sz="1900" b="1" dirty="0">
                <a:solidFill>
                  <a:srgbClr val="FFFF00"/>
                </a:solidFill>
              </a:rPr>
              <a:t>constraint</a:t>
            </a:r>
            <a:r>
              <a:rPr lang="en-US" sz="1900" dirty="0">
                <a:solidFill>
                  <a:schemeClr val="bg1"/>
                </a:solidFill>
              </a:rPr>
              <a:t>, but willingly; not for </a:t>
            </a:r>
            <a:r>
              <a:rPr lang="en-US" sz="1900" i="1" dirty="0">
                <a:solidFill>
                  <a:schemeClr val="bg1"/>
                </a:solidFill>
              </a:rPr>
              <a:t>filthy</a:t>
            </a:r>
            <a:r>
              <a:rPr lang="en-US" sz="1900" dirty="0">
                <a:solidFill>
                  <a:schemeClr val="bg1"/>
                </a:solidFill>
              </a:rPr>
              <a:t> lucre, but of a ready mind; Neither as being lords over </a:t>
            </a:r>
            <a:r>
              <a:rPr lang="en-US" sz="1900" i="1" dirty="0">
                <a:solidFill>
                  <a:schemeClr val="bg1"/>
                </a:solidFill>
              </a:rPr>
              <a:t>God's</a:t>
            </a:r>
            <a:r>
              <a:rPr lang="en-US" sz="1900" dirty="0">
                <a:solidFill>
                  <a:schemeClr val="bg1"/>
                </a:solidFill>
              </a:rPr>
              <a:t> heritage,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(ESV)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So I exhort the elders among you, as a fellow elder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as well as a partaker in the glory that is going to be revealed: </a:t>
            </a:r>
          </a:p>
          <a:p>
            <a:r>
              <a:rPr lang="en-US" sz="1900" dirty="0">
                <a:solidFill>
                  <a:schemeClr val="bg1"/>
                </a:solidFill>
              </a:rPr>
              <a:t>Shepherd the flock of God that is among you, exercising oversight, not under </a:t>
            </a:r>
            <a:r>
              <a:rPr lang="en-US" sz="1900" b="1" dirty="0">
                <a:solidFill>
                  <a:srgbClr val="FFFF00"/>
                </a:solidFill>
              </a:rPr>
              <a:t>compulsion</a:t>
            </a:r>
            <a:r>
              <a:rPr lang="en-US" sz="1900" dirty="0">
                <a:solidFill>
                  <a:schemeClr val="bg1"/>
                </a:solidFill>
              </a:rPr>
              <a:t>,</a:t>
            </a:r>
          </a:p>
          <a:p>
            <a:r>
              <a:rPr lang="en-US" sz="1900" dirty="0">
                <a:solidFill>
                  <a:schemeClr val="bg1"/>
                </a:solidFill>
              </a:rPr>
              <a:t>but willingly, as God would have you; not for shameful gain, but eagerly; not domineering over those in your charge, but being examples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appears, you will receive the unfading crown of glory.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6696DA9F-7D16-F283-8636-2439B3B44B96}"/>
              </a:ext>
            </a:extLst>
          </p:cNvPr>
          <p:cNvSpPr/>
          <p:nvPr/>
        </p:nvSpPr>
        <p:spPr>
          <a:xfrm>
            <a:off x="2379133" y="2760133"/>
            <a:ext cx="4910667" cy="2463800"/>
          </a:xfrm>
          <a:prstGeom prst="wedgeRectCallout">
            <a:avLst>
              <a:gd name="adj1" fmla="val 63788"/>
              <a:gd name="adj2" fmla="val -8463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g0317. </a:t>
            </a:r>
            <a:r>
              <a:rPr lang="en-US" dirty="0" err="1"/>
              <a:t>ἀν</a:t>
            </a:r>
            <a:r>
              <a:rPr lang="en-US" dirty="0"/>
              <a:t>αγκαστῶς anagkastōs; </a:t>
            </a:r>
          </a:p>
          <a:p>
            <a:r>
              <a:rPr lang="en-US" dirty="0"/>
              <a:t>compulsorily: by constraint, by force </a:t>
            </a:r>
          </a:p>
          <a:p>
            <a:br>
              <a:rPr lang="en-US" dirty="0"/>
            </a:br>
            <a:r>
              <a:rPr lang="en-US" dirty="0"/>
              <a:t>AV (1) - by constraint 1;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862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(KJV)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dirty="0">
                <a:solidFill>
                  <a:schemeClr val="bg1"/>
                </a:solidFill>
              </a:rPr>
              <a:t>Feed the flock of God which is among you, taking the oversight </a:t>
            </a:r>
            <a:r>
              <a:rPr lang="en-US" sz="1900" i="1" dirty="0">
                <a:solidFill>
                  <a:schemeClr val="bg1"/>
                </a:solidFill>
              </a:rPr>
              <a:t>thereof</a:t>
            </a:r>
            <a:r>
              <a:rPr lang="en-US" sz="1900" dirty="0">
                <a:solidFill>
                  <a:schemeClr val="bg1"/>
                </a:solidFill>
              </a:rPr>
              <a:t>, not by constraint, but willingly; not for </a:t>
            </a:r>
            <a:r>
              <a:rPr lang="en-US" sz="1900" b="1" i="1" dirty="0">
                <a:solidFill>
                  <a:srgbClr val="FFFF00"/>
                </a:solidFill>
              </a:rPr>
              <a:t>filthy</a:t>
            </a:r>
            <a:r>
              <a:rPr lang="en-US" sz="1900" b="1" dirty="0">
                <a:solidFill>
                  <a:srgbClr val="FFFF00"/>
                </a:solidFill>
              </a:rPr>
              <a:t> lucre</a:t>
            </a:r>
            <a:r>
              <a:rPr lang="en-US" sz="1900" dirty="0">
                <a:solidFill>
                  <a:schemeClr val="bg1"/>
                </a:solidFill>
              </a:rPr>
              <a:t>, but of a ready mind; Neither as being lords over </a:t>
            </a:r>
            <a:r>
              <a:rPr lang="en-US" sz="1900" i="1" dirty="0">
                <a:solidFill>
                  <a:schemeClr val="bg1"/>
                </a:solidFill>
              </a:rPr>
              <a:t>God's</a:t>
            </a:r>
            <a:r>
              <a:rPr lang="en-US" sz="1900" dirty="0">
                <a:solidFill>
                  <a:schemeClr val="bg1"/>
                </a:solidFill>
              </a:rPr>
              <a:t> heritage,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(ESV)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So I exhort the elders among you, as a fellow elder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as well as a partaker in the glory that is going to be revealed: </a:t>
            </a:r>
          </a:p>
          <a:p>
            <a:r>
              <a:rPr lang="en-US" sz="1900" dirty="0">
                <a:solidFill>
                  <a:schemeClr val="bg1"/>
                </a:solidFill>
              </a:rPr>
              <a:t>Shepherd the flock of God that is among you, exercising oversight, not under compulsion,</a:t>
            </a:r>
          </a:p>
          <a:p>
            <a:r>
              <a:rPr lang="en-US" sz="1900" dirty="0">
                <a:solidFill>
                  <a:schemeClr val="bg1"/>
                </a:solidFill>
              </a:rPr>
              <a:t>but willingly, as God would have you; not for </a:t>
            </a:r>
            <a:r>
              <a:rPr lang="en-US" sz="1900" b="1" dirty="0">
                <a:solidFill>
                  <a:srgbClr val="FFFF00"/>
                </a:solidFill>
              </a:rPr>
              <a:t>shameful gain</a:t>
            </a:r>
            <a:r>
              <a:rPr lang="en-US" sz="1900" dirty="0">
                <a:solidFill>
                  <a:schemeClr val="bg1"/>
                </a:solidFill>
              </a:rPr>
              <a:t>, but eagerly; not domineering over those in your charge, but being examples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appears, you will receive the unfading crown of glory.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6696DA9F-7D16-F283-8636-2439B3B44B96}"/>
              </a:ext>
            </a:extLst>
          </p:cNvPr>
          <p:cNvSpPr/>
          <p:nvPr/>
        </p:nvSpPr>
        <p:spPr>
          <a:xfrm>
            <a:off x="2379133" y="2760133"/>
            <a:ext cx="4910667" cy="2472268"/>
          </a:xfrm>
          <a:prstGeom prst="wedgeRectCallout">
            <a:avLst>
              <a:gd name="adj1" fmla="val -44143"/>
              <a:gd name="adj2" fmla="val -739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g0146. </a:t>
            </a:r>
            <a:r>
              <a:rPr lang="el-GR" dirty="0"/>
              <a:t>αἰσχροκερδής </a:t>
            </a:r>
            <a:r>
              <a:rPr lang="en-GB" dirty="0" err="1"/>
              <a:t>aischrokerdēs</a:t>
            </a:r>
            <a:r>
              <a:rPr lang="en-GB" dirty="0"/>
              <a:t>;  sordidly: — for filthy lucre's sake; eagerness for base gain.</a:t>
            </a:r>
          </a:p>
          <a:p>
            <a:endParaRPr lang="en-GB" dirty="0"/>
          </a:p>
          <a:p>
            <a:r>
              <a:rPr lang="en-GB" dirty="0"/>
              <a:t>AV (4) - for filthy lucre 1; ;greedy of filthy lucre 2, given to filthy lucre 1; </a:t>
            </a:r>
          </a:p>
          <a:p>
            <a:br>
              <a:rPr lang="en-GB" dirty="0"/>
            </a:br>
            <a:r>
              <a:rPr lang="en-GB" dirty="0"/>
              <a:t>The main focus is being eager to get something</a:t>
            </a:r>
          </a:p>
          <a:p>
            <a:r>
              <a:rPr lang="en-GB" dirty="0"/>
              <a:t>for yourself, by any means.</a:t>
            </a:r>
          </a:p>
        </p:txBody>
      </p:sp>
    </p:spTree>
    <p:extLst>
      <p:ext uri="{BB962C8B-B14F-4D97-AF65-F5344CB8AC3E}">
        <p14:creationId xmlns:p14="http://schemas.microsoft.com/office/powerpoint/2010/main" val="3194916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(KJV)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dirty="0">
                <a:solidFill>
                  <a:schemeClr val="bg1"/>
                </a:solidFill>
              </a:rPr>
              <a:t>Feed the flock of God which is among you, taking the oversight </a:t>
            </a:r>
            <a:r>
              <a:rPr lang="en-US" sz="1900" i="1" dirty="0">
                <a:solidFill>
                  <a:schemeClr val="bg1"/>
                </a:solidFill>
              </a:rPr>
              <a:t>thereof</a:t>
            </a:r>
            <a:r>
              <a:rPr lang="en-US" sz="1900" dirty="0">
                <a:solidFill>
                  <a:schemeClr val="bg1"/>
                </a:solidFill>
              </a:rPr>
              <a:t>, not by constraint, but willingly; not for </a:t>
            </a:r>
            <a:r>
              <a:rPr lang="en-US" sz="1900" i="1" dirty="0">
                <a:solidFill>
                  <a:schemeClr val="bg1"/>
                </a:solidFill>
              </a:rPr>
              <a:t>filthy</a:t>
            </a:r>
            <a:r>
              <a:rPr lang="en-US" sz="1900" dirty="0">
                <a:solidFill>
                  <a:schemeClr val="bg1"/>
                </a:solidFill>
              </a:rPr>
              <a:t> lucre, but of a ready mind; Neither as being </a:t>
            </a:r>
            <a:r>
              <a:rPr lang="en-US" sz="1900" b="1" dirty="0">
                <a:solidFill>
                  <a:srgbClr val="FFFF00"/>
                </a:solidFill>
              </a:rPr>
              <a:t>lords over </a:t>
            </a:r>
            <a:r>
              <a:rPr lang="en-US" sz="1900" i="1" dirty="0">
                <a:solidFill>
                  <a:srgbClr val="FFFF00"/>
                </a:solidFill>
              </a:rPr>
              <a:t>God's</a:t>
            </a:r>
            <a:r>
              <a:rPr lang="en-US" sz="1900" dirty="0">
                <a:solidFill>
                  <a:srgbClr val="FFFF00"/>
                </a:solidFill>
              </a:rPr>
              <a:t> heritage</a:t>
            </a:r>
            <a:r>
              <a:rPr lang="en-US" sz="1900" dirty="0">
                <a:solidFill>
                  <a:schemeClr val="bg1"/>
                </a:solidFill>
              </a:rPr>
              <a:t>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(ESV)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So I exhort the elders among you, as a fellow elder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as well as a partaker in the glory that is going to be revealed: </a:t>
            </a:r>
          </a:p>
          <a:p>
            <a:r>
              <a:rPr lang="en-US" sz="1900" dirty="0">
                <a:solidFill>
                  <a:schemeClr val="bg1"/>
                </a:solidFill>
              </a:rPr>
              <a:t>Shepherd the flock of God that is among you, exercising oversight, not under compulsion,</a:t>
            </a:r>
          </a:p>
          <a:p>
            <a:r>
              <a:rPr lang="en-US" sz="1900" dirty="0">
                <a:solidFill>
                  <a:schemeClr val="bg1"/>
                </a:solidFill>
              </a:rPr>
              <a:t>but willingly, as God would have you; not for shameful gain, but eagerly; not </a:t>
            </a:r>
            <a:r>
              <a:rPr lang="en-US" sz="1900" b="1" dirty="0">
                <a:solidFill>
                  <a:srgbClr val="FFFF00"/>
                </a:solidFill>
              </a:rPr>
              <a:t>domineering</a:t>
            </a:r>
            <a:r>
              <a:rPr lang="en-US" sz="1900" dirty="0">
                <a:solidFill>
                  <a:schemeClr val="bg1"/>
                </a:solidFill>
              </a:rPr>
              <a:t> over </a:t>
            </a:r>
            <a:r>
              <a:rPr lang="en-US" sz="1900" b="1" dirty="0">
                <a:solidFill>
                  <a:srgbClr val="FFFF00"/>
                </a:solidFill>
              </a:rPr>
              <a:t>those in your charge</a:t>
            </a:r>
            <a:r>
              <a:rPr lang="en-US" sz="1900" dirty="0">
                <a:solidFill>
                  <a:schemeClr val="bg1"/>
                </a:solidFill>
              </a:rPr>
              <a:t>, but being examples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appears, you will receive the unfading crown of glory.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6696DA9F-7D16-F283-8636-2439B3B44B96}"/>
              </a:ext>
            </a:extLst>
          </p:cNvPr>
          <p:cNvSpPr/>
          <p:nvPr/>
        </p:nvSpPr>
        <p:spPr>
          <a:xfrm>
            <a:off x="2379132" y="2760131"/>
            <a:ext cx="5686565" cy="2463801"/>
          </a:xfrm>
          <a:prstGeom prst="wedgeRectCallout">
            <a:avLst>
              <a:gd name="adj1" fmla="val 36454"/>
              <a:gd name="adj2" fmla="val -7409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g2634. </a:t>
            </a:r>
            <a:r>
              <a:rPr lang="el-GR" dirty="0"/>
              <a:t>κατακυριεύω </a:t>
            </a:r>
            <a:r>
              <a:rPr lang="en-GB" dirty="0" err="1"/>
              <a:t>katakyrieuo</a:t>
            </a:r>
            <a:r>
              <a:rPr lang="en-GB" dirty="0"/>
              <a:t>̄;  </a:t>
            </a:r>
          </a:p>
          <a:p>
            <a:r>
              <a:rPr lang="en-GB" dirty="0"/>
              <a:t>To bring under one's power, to subject to one's self, to subdue, to hold in subjection, to be master of, exercise lordship over</a:t>
            </a:r>
            <a:br>
              <a:rPr lang="en-GB" dirty="0"/>
            </a:br>
            <a:endParaRPr lang="en-GB" dirty="0"/>
          </a:p>
          <a:p>
            <a:r>
              <a:rPr lang="en-GB" dirty="0"/>
              <a:t>AV (4) - exercise dominion over 1, overcome 1, </a:t>
            </a:r>
          </a:p>
          <a:p>
            <a:r>
              <a:rPr lang="en-GB" dirty="0"/>
              <a:t>be lord over 1, exercise lordship over 1;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17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4159ADC-7C56-0D10-9D2A-A91C4209BF16}"/>
              </a:ext>
            </a:extLst>
          </p:cNvPr>
          <p:cNvSpPr/>
          <p:nvPr/>
        </p:nvSpPr>
        <p:spPr>
          <a:xfrm>
            <a:off x="1927014" y="1992169"/>
            <a:ext cx="1614184" cy="7083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FAC1EE-DE8C-6BC5-E512-8471CB34FDB1}"/>
              </a:ext>
            </a:extLst>
          </p:cNvPr>
          <p:cNvSpPr/>
          <p:nvPr/>
        </p:nvSpPr>
        <p:spPr>
          <a:xfrm>
            <a:off x="3768166" y="1993903"/>
            <a:ext cx="1631883" cy="7083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F3D088-00E5-D86B-B2BE-DD8DA31D093B}"/>
              </a:ext>
            </a:extLst>
          </p:cNvPr>
          <p:cNvSpPr/>
          <p:nvPr/>
        </p:nvSpPr>
        <p:spPr>
          <a:xfrm>
            <a:off x="5648487" y="1998619"/>
            <a:ext cx="1617985" cy="7083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C329BD-F84A-4A58-D431-D0FD4C11E8FC}"/>
              </a:ext>
            </a:extLst>
          </p:cNvPr>
          <p:cNvSpPr/>
          <p:nvPr/>
        </p:nvSpPr>
        <p:spPr>
          <a:xfrm>
            <a:off x="7530026" y="2039186"/>
            <a:ext cx="1535490" cy="7083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1D8619-0C7A-CC3E-52F1-1DD20B419298}"/>
              </a:ext>
            </a:extLst>
          </p:cNvPr>
          <p:cNvSpPr/>
          <p:nvPr/>
        </p:nvSpPr>
        <p:spPr>
          <a:xfrm>
            <a:off x="59815" y="1989066"/>
            <a:ext cx="1631883" cy="7083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28151-ACB2-30CC-E396-DA1E172AF5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98" y="6386776"/>
            <a:ext cx="425685" cy="40764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8E8B1D5A-E313-3730-9FA4-4C4ED7D752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339" y="842250"/>
            <a:ext cx="1585906" cy="119471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CD1B01-8481-61E4-478E-8D78A207A100}"/>
              </a:ext>
            </a:extLst>
          </p:cNvPr>
          <p:cNvCxnSpPr>
            <a:cxnSpLocks/>
          </p:cNvCxnSpPr>
          <p:nvPr/>
        </p:nvCxnSpPr>
        <p:spPr>
          <a:xfrm>
            <a:off x="-14802" y="6311670"/>
            <a:ext cx="9144000" cy="11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1B4EBF1-6B9C-3F0F-E03D-12B13A9DDAD5}"/>
              </a:ext>
            </a:extLst>
          </p:cNvPr>
          <p:cNvSpPr txBox="1"/>
          <p:nvPr/>
        </p:nvSpPr>
        <p:spPr>
          <a:xfrm>
            <a:off x="552583" y="6407568"/>
            <a:ext cx="103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Practical: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406E09-3981-ADD4-CE13-AE2631C5C011}"/>
              </a:ext>
            </a:extLst>
          </p:cNvPr>
          <p:cNvCxnSpPr>
            <a:cxnSpLocks/>
          </p:cNvCxnSpPr>
          <p:nvPr/>
        </p:nvCxnSpPr>
        <p:spPr>
          <a:xfrm>
            <a:off x="1614493" y="6311670"/>
            <a:ext cx="0" cy="54633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82073CD3-4060-DBAF-282E-70492B7A5F03}"/>
              </a:ext>
            </a:extLst>
          </p:cNvPr>
          <p:cNvSpPr/>
          <p:nvPr/>
        </p:nvSpPr>
        <p:spPr>
          <a:xfrm>
            <a:off x="74617" y="2240493"/>
            <a:ext cx="1617081" cy="1920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E207B27-9777-450F-4E69-6F1A8342FF9F}"/>
              </a:ext>
            </a:extLst>
          </p:cNvPr>
          <p:cNvSpPr/>
          <p:nvPr/>
        </p:nvSpPr>
        <p:spPr>
          <a:xfrm>
            <a:off x="1928944" y="2240702"/>
            <a:ext cx="1608455" cy="19154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156CA70-CB38-6744-3DBB-75B89EEFD67C}"/>
              </a:ext>
            </a:extLst>
          </p:cNvPr>
          <p:cNvSpPr/>
          <p:nvPr/>
        </p:nvSpPr>
        <p:spPr>
          <a:xfrm>
            <a:off x="3775299" y="2240398"/>
            <a:ext cx="1630504" cy="1920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8C358E6-B6DD-2CEF-1C43-1BD019CFA76B}"/>
              </a:ext>
            </a:extLst>
          </p:cNvPr>
          <p:cNvSpPr/>
          <p:nvPr/>
        </p:nvSpPr>
        <p:spPr>
          <a:xfrm>
            <a:off x="3773686" y="2695805"/>
            <a:ext cx="1630504" cy="578809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Christian life:</a:t>
            </a:r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in the Family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33C2942-9F11-43D8-D003-F263BF0861C9}"/>
              </a:ext>
            </a:extLst>
          </p:cNvPr>
          <p:cNvSpPr/>
          <p:nvPr/>
        </p:nvSpPr>
        <p:spPr>
          <a:xfrm>
            <a:off x="5634162" y="2240494"/>
            <a:ext cx="1620169" cy="191867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1E61BE2-C7A4-5488-C5D8-3A892FBDC7F6}"/>
              </a:ext>
            </a:extLst>
          </p:cNvPr>
          <p:cNvSpPr/>
          <p:nvPr/>
        </p:nvSpPr>
        <p:spPr>
          <a:xfrm>
            <a:off x="5637949" y="2704929"/>
            <a:ext cx="1622891" cy="569685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Christian life:</a:t>
            </a:r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in the Lord’s service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BE0EAA2-8199-3DA3-3E1F-7953833FFC01}"/>
              </a:ext>
            </a:extLst>
          </p:cNvPr>
          <p:cNvSpPr/>
          <p:nvPr/>
        </p:nvSpPr>
        <p:spPr>
          <a:xfrm>
            <a:off x="7501897" y="2240398"/>
            <a:ext cx="1567337" cy="19201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165C798-253E-9A8D-4598-F3B89375D4F7}"/>
              </a:ext>
            </a:extLst>
          </p:cNvPr>
          <p:cNvSpPr/>
          <p:nvPr/>
        </p:nvSpPr>
        <p:spPr>
          <a:xfrm>
            <a:off x="7501897" y="2704929"/>
            <a:ext cx="1567337" cy="5696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Christian life:</a:t>
            </a:r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in later years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52BAF61-2213-2557-2375-3E540866D9A2}"/>
              </a:ext>
            </a:extLst>
          </p:cNvPr>
          <p:cNvSpPr/>
          <p:nvPr/>
        </p:nvSpPr>
        <p:spPr>
          <a:xfrm>
            <a:off x="74617" y="2695805"/>
            <a:ext cx="1617081" cy="57880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Christian life:</a:t>
            </a:r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being Born Again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4097097-37FC-9854-3D45-86A7B7ED2F74}"/>
              </a:ext>
            </a:extLst>
          </p:cNvPr>
          <p:cNvSpPr/>
          <p:nvPr/>
        </p:nvSpPr>
        <p:spPr>
          <a:xfrm>
            <a:off x="1928944" y="2695805"/>
            <a:ext cx="1610542" cy="57880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Christian life:</a:t>
            </a:r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as new born babes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7B620F-0913-3F35-2C8F-B2149AB80DF4}"/>
              </a:ext>
            </a:extLst>
          </p:cNvPr>
          <p:cNvSpPr/>
          <p:nvPr/>
        </p:nvSpPr>
        <p:spPr>
          <a:xfrm>
            <a:off x="0" y="0"/>
            <a:ext cx="9144000" cy="68447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FC2087F7-14AD-CB56-DED4-C98D4CA571DC}"/>
              </a:ext>
            </a:extLst>
          </p:cNvPr>
          <p:cNvSpPr/>
          <p:nvPr/>
        </p:nvSpPr>
        <p:spPr>
          <a:xfrm>
            <a:off x="5636580" y="2304252"/>
            <a:ext cx="1606581" cy="903693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chemeClr val="accent6"/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FD31F39-CD2C-2E22-6C10-5649EA205447}"/>
              </a:ext>
            </a:extLst>
          </p:cNvPr>
          <p:cNvCxnSpPr/>
          <p:nvPr/>
        </p:nvCxnSpPr>
        <p:spPr>
          <a:xfrm>
            <a:off x="0" y="82501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2AEAD98-3144-E9D5-4B68-C025B383BB02}"/>
              </a:ext>
            </a:extLst>
          </p:cNvPr>
          <p:cNvCxnSpPr>
            <a:cxnSpLocks/>
          </p:cNvCxnSpPr>
          <p:nvPr/>
        </p:nvCxnSpPr>
        <p:spPr>
          <a:xfrm>
            <a:off x="6892951" y="10767"/>
            <a:ext cx="0" cy="814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19EF6C6-69BD-6029-53EE-B96977270451}"/>
              </a:ext>
            </a:extLst>
          </p:cNvPr>
          <p:cNvCxnSpPr>
            <a:cxnSpLocks/>
          </p:cNvCxnSpPr>
          <p:nvPr/>
        </p:nvCxnSpPr>
        <p:spPr>
          <a:xfrm>
            <a:off x="4597164" y="0"/>
            <a:ext cx="0" cy="8250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56DBDDF-5967-7419-D61C-0A3C2B41CD4C}"/>
              </a:ext>
            </a:extLst>
          </p:cNvPr>
          <p:cNvCxnSpPr>
            <a:cxnSpLocks/>
          </p:cNvCxnSpPr>
          <p:nvPr/>
        </p:nvCxnSpPr>
        <p:spPr>
          <a:xfrm>
            <a:off x="2278967" y="0"/>
            <a:ext cx="0" cy="8250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6B27FB37-89B2-B95F-8213-9CD86433978C}"/>
              </a:ext>
            </a:extLst>
          </p:cNvPr>
          <p:cNvSpPr/>
          <p:nvPr/>
        </p:nvSpPr>
        <p:spPr>
          <a:xfrm>
            <a:off x="6962871" y="64071"/>
            <a:ext cx="2114012" cy="335542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Historical Setting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832A1A4-5117-403D-BD0D-1DEB28622BED}"/>
              </a:ext>
            </a:extLst>
          </p:cNvPr>
          <p:cNvSpPr/>
          <p:nvPr/>
        </p:nvSpPr>
        <p:spPr>
          <a:xfrm>
            <a:off x="4688052" y="64071"/>
            <a:ext cx="2114012" cy="33554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Number of Chapters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63D8C26-A406-0FAC-5861-6B70C3B66FB0}"/>
              </a:ext>
            </a:extLst>
          </p:cNvPr>
          <p:cNvSpPr/>
          <p:nvPr/>
        </p:nvSpPr>
        <p:spPr>
          <a:xfrm>
            <a:off x="2392265" y="64071"/>
            <a:ext cx="2114012" cy="33554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Order in New Testament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2A018C9-C3ED-021C-8EC5-DB6B0B50B5C9}"/>
              </a:ext>
            </a:extLst>
          </p:cNvPr>
          <p:cNvSpPr txBox="1"/>
          <p:nvPr/>
        </p:nvSpPr>
        <p:spPr>
          <a:xfrm>
            <a:off x="126898" y="1333378"/>
            <a:ext cx="1911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OVERVIEW:</a:t>
            </a:r>
          </a:p>
        </p:txBody>
      </p:sp>
      <p:sp>
        <p:nvSpPr>
          <p:cNvPr id="80" name="Scroll: Horizontal 79">
            <a:extLst>
              <a:ext uri="{FF2B5EF4-FFF2-40B4-BE49-F238E27FC236}">
                <a16:creationId xmlns:a16="http://schemas.microsoft.com/office/drawing/2014/main" id="{DB2ED695-DF13-D980-FBC7-CC5CFF4834E0}"/>
              </a:ext>
            </a:extLst>
          </p:cNvPr>
          <p:cNvSpPr/>
          <p:nvPr/>
        </p:nvSpPr>
        <p:spPr>
          <a:xfrm>
            <a:off x="2510907" y="918690"/>
            <a:ext cx="1152938" cy="468138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Written by:</a:t>
            </a:r>
          </a:p>
        </p:txBody>
      </p:sp>
      <p:sp>
        <p:nvSpPr>
          <p:cNvPr id="81" name="Scroll: Horizontal 80">
            <a:extLst>
              <a:ext uri="{FF2B5EF4-FFF2-40B4-BE49-F238E27FC236}">
                <a16:creationId xmlns:a16="http://schemas.microsoft.com/office/drawing/2014/main" id="{22AC9827-918B-9069-78E3-3ECF5758494D}"/>
              </a:ext>
            </a:extLst>
          </p:cNvPr>
          <p:cNvSpPr/>
          <p:nvPr/>
        </p:nvSpPr>
        <p:spPr>
          <a:xfrm>
            <a:off x="4010850" y="923887"/>
            <a:ext cx="1152938" cy="468138"/>
          </a:xfrm>
          <a:prstGeom prst="horizontalScroll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Written to:</a:t>
            </a:r>
          </a:p>
        </p:txBody>
      </p:sp>
      <p:sp>
        <p:nvSpPr>
          <p:cNvPr id="82" name="Scroll: Horizontal 81">
            <a:extLst>
              <a:ext uri="{FF2B5EF4-FFF2-40B4-BE49-F238E27FC236}">
                <a16:creationId xmlns:a16="http://schemas.microsoft.com/office/drawing/2014/main" id="{5A18FFA5-EE28-A69B-6890-7B1BB8D5B259}"/>
              </a:ext>
            </a:extLst>
          </p:cNvPr>
          <p:cNvSpPr/>
          <p:nvPr/>
        </p:nvSpPr>
        <p:spPr>
          <a:xfrm>
            <a:off x="5419412" y="903458"/>
            <a:ext cx="1152938" cy="468138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Written for: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824FBB3-39B3-98CE-E03B-DD0024F5B262}"/>
              </a:ext>
            </a:extLst>
          </p:cNvPr>
          <p:cNvSpPr/>
          <p:nvPr/>
        </p:nvSpPr>
        <p:spPr>
          <a:xfrm>
            <a:off x="21432" y="5414"/>
            <a:ext cx="22872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cap="none" spc="0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 </a:t>
            </a: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</a:t>
            </a:r>
          </a:p>
        </p:txBody>
      </p:sp>
      <p:sp>
        <p:nvSpPr>
          <p:cNvPr id="84" name="Star: 8 Points 83">
            <a:extLst>
              <a:ext uri="{FF2B5EF4-FFF2-40B4-BE49-F238E27FC236}">
                <a16:creationId xmlns:a16="http://schemas.microsoft.com/office/drawing/2014/main" id="{549272BE-EA4F-B4D8-B2E9-C53ACB6248F2}"/>
              </a:ext>
            </a:extLst>
          </p:cNvPr>
          <p:cNvSpPr/>
          <p:nvPr/>
        </p:nvSpPr>
        <p:spPr>
          <a:xfrm>
            <a:off x="2392265" y="421256"/>
            <a:ext cx="506959" cy="375511"/>
          </a:xfrm>
          <a:prstGeom prst="star8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5" name="Star: 8 Points 84">
            <a:extLst>
              <a:ext uri="{FF2B5EF4-FFF2-40B4-BE49-F238E27FC236}">
                <a16:creationId xmlns:a16="http://schemas.microsoft.com/office/drawing/2014/main" id="{CD1F38C1-1E85-8136-5144-77E01CC28BE3}"/>
              </a:ext>
            </a:extLst>
          </p:cNvPr>
          <p:cNvSpPr/>
          <p:nvPr/>
        </p:nvSpPr>
        <p:spPr>
          <a:xfrm>
            <a:off x="5491578" y="425094"/>
            <a:ext cx="506959" cy="375511"/>
          </a:xfrm>
          <a:prstGeom prst="star8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9D99864-0B98-57FE-6A0D-445C87FF7C0D}"/>
              </a:ext>
            </a:extLst>
          </p:cNvPr>
          <p:cNvSpPr txBox="1"/>
          <p:nvPr/>
        </p:nvSpPr>
        <p:spPr>
          <a:xfrm>
            <a:off x="6983840" y="465802"/>
            <a:ext cx="2091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Gospels and the Acts</a:t>
            </a:r>
            <a:endParaRPr lang="en-GB" sz="1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388DCCE-2CC8-AAED-B16C-F9D68A72B56D}"/>
              </a:ext>
            </a:extLst>
          </p:cNvPr>
          <p:cNvSpPr txBox="1"/>
          <p:nvPr/>
        </p:nvSpPr>
        <p:spPr>
          <a:xfrm>
            <a:off x="2289199" y="1352442"/>
            <a:ext cx="15859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The Apostle Peter</a:t>
            </a:r>
          </a:p>
          <a:p>
            <a:pPr algn="ctr"/>
            <a:r>
              <a:rPr lang="en-GB" sz="1100" dirty="0"/>
              <a:t>An Apostle and</a:t>
            </a:r>
          </a:p>
          <a:p>
            <a:pPr algn="ctr"/>
            <a:r>
              <a:rPr lang="en-GB" sz="1100" dirty="0"/>
              <a:t>foundational leader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B91E324-0933-ED2C-4144-D323569BE447}"/>
              </a:ext>
            </a:extLst>
          </p:cNvPr>
          <p:cNvSpPr txBox="1"/>
          <p:nvPr/>
        </p:nvSpPr>
        <p:spPr>
          <a:xfrm>
            <a:off x="3793396" y="1335157"/>
            <a:ext cx="1564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Believers scattered</a:t>
            </a:r>
          </a:p>
          <a:p>
            <a:pPr algn="ctr"/>
            <a:r>
              <a:rPr lang="en-GB" sz="1100" dirty="0"/>
              <a:t>due to persecution,</a:t>
            </a:r>
          </a:p>
          <a:p>
            <a:pPr algn="ctr"/>
            <a:r>
              <a:rPr lang="en-GB" sz="1100" dirty="0"/>
              <a:t>going through suffering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70EB639-712A-AD87-8699-925427B1642C}"/>
              </a:ext>
            </a:extLst>
          </p:cNvPr>
          <p:cNvSpPr txBox="1"/>
          <p:nvPr/>
        </p:nvSpPr>
        <p:spPr>
          <a:xfrm>
            <a:off x="5320864" y="1324391"/>
            <a:ext cx="14100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To encourage the believers to honour</a:t>
            </a:r>
          </a:p>
          <a:p>
            <a:pPr algn="ctr"/>
            <a:r>
              <a:rPr lang="en-GB" sz="1100" dirty="0"/>
              <a:t>God even in trials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61BA235-3CE1-61F3-553C-E10A8F587A75}"/>
              </a:ext>
            </a:extLst>
          </p:cNvPr>
          <p:cNvSpPr txBox="1"/>
          <p:nvPr/>
        </p:nvSpPr>
        <p:spPr>
          <a:xfrm>
            <a:off x="6703378" y="1300056"/>
            <a:ext cx="24319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if any man suffer as a Christian, let him not be ashamed; but let him glorify God on this behalf. 1 Peter 4:16</a:t>
            </a:r>
            <a:endParaRPr lang="en-GB" sz="11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E878560-B301-2B1E-C534-CCBF6F6ECC3E}"/>
              </a:ext>
            </a:extLst>
          </p:cNvPr>
          <p:cNvSpPr txBox="1"/>
          <p:nvPr/>
        </p:nvSpPr>
        <p:spPr>
          <a:xfrm>
            <a:off x="2940634" y="383960"/>
            <a:ext cx="143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Written about AD65</a:t>
            </a:r>
          </a:p>
          <a:p>
            <a:r>
              <a:rPr lang="en-US" sz="1200" dirty="0"/>
              <a:t>possibly from Rome</a:t>
            </a:r>
            <a:endParaRPr lang="en-GB" sz="1200" dirty="0"/>
          </a:p>
        </p:txBody>
      </p:sp>
      <p:sp>
        <p:nvSpPr>
          <p:cNvPr id="95" name="Scroll: Horizontal 94">
            <a:extLst>
              <a:ext uri="{FF2B5EF4-FFF2-40B4-BE49-F238E27FC236}">
                <a16:creationId xmlns:a16="http://schemas.microsoft.com/office/drawing/2014/main" id="{7542A3F9-D891-F13A-6056-87931C4A4F45}"/>
              </a:ext>
            </a:extLst>
          </p:cNvPr>
          <p:cNvSpPr/>
          <p:nvPr/>
        </p:nvSpPr>
        <p:spPr>
          <a:xfrm>
            <a:off x="6832931" y="863000"/>
            <a:ext cx="2170573" cy="468138"/>
          </a:xfrm>
          <a:prstGeom prst="horizontalScroll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Key Theme or Verse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D32B4F0-B8AB-E232-787D-4EBA0B910A4E}"/>
              </a:ext>
            </a:extLst>
          </p:cNvPr>
          <p:cNvCxnSpPr>
            <a:cxnSpLocks/>
          </p:cNvCxnSpPr>
          <p:nvPr/>
        </p:nvCxnSpPr>
        <p:spPr>
          <a:xfrm>
            <a:off x="64968" y="1933386"/>
            <a:ext cx="90022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632B5BC-9216-482D-1428-EB1B8B8D7555}"/>
              </a:ext>
            </a:extLst>
          </p:cNvPr>
          <p:cNvCxnSpPr>
            <a:cxnSpLocks/>
          </p:cNvCxnSpPr>
          <p:nvPr/>
        </p:nvCxnSpPr>
        <p:spPr>
          <a:xfrm>
            <a:off x="2278967" y="835784"/>
            <a:ext cx="0" cy="109760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DD945A6-28A6-3856-E12C-049CED94F5D7}"/>
              </a:ext>
            </a:extLst>
          </p:cNvPr>
          <p:cNvCxnSpPr>
            <a:cxnSpLocks/>
          </p:cNvCxnSpPr>
          <p:nvPr/>
        </p:nvCxnSpPr>
        <p:spPr>
          <a:xfrm>
            <a:off x="3846917" y="835784"/>
            <a:ext cx="0" cy="112771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64EC9E0-494C-C59C-0BD6-B6B71915F345}"/>
              </a:ext>
            </a:extLst>
          </p:cNvPr>
          <p:cNvCxnSpPr>
            <a:cxnSpLocks/>
          </p:cNvCxnSpPr>
          <p:nvPr/>
        </p:nvCxnSpPr>
        <p:spPr>
          <a:xfrm>
            <a:off x="5298241" y="835784"/>
            <a:ext cx="0" cy="112771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9BDBFC2-0747-667E-8B88-32616386C9A5}"/>
              </a:ext>
            </a:extLst>
          </p:cNvPr>
          <p:cNvCxnSpPr>
            <a:cxnSpLocks/>
          </p:cNvCxnSpPr>
          <p:nvPr/>
        </p:nvCxnSpPr>
        <p:spPr>
          <a:xfrm>
            <a:off x="6703378" y="835784"/>
            <a:ext cx="0" cy="112771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AD1FD06-FFBD-38CB-B04B-2D5A7D679D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9"/>
          <a:stretch/>
        </p:blipFill>
        <p:spPr>
          <a:xfrm>
            <a:off x="-1824" y="4110960"/>
            <a:ext cx="9144000" cy="2201581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B8EE4A8A-22A0-A449-2DAF-A5A575D43DFC}"/>
              </a:ext>
            </a:extLst>
          </p:cNvPr>
          <p:cNvSpPr/>
          <p:nvPr/>
        </p:nvSpPr>
        <p:spPr>
          <a:xfrm rot="456016">
            <a:off x="-290769" y="81625"/>
            <a:ext cx="8741166" cy="56179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43984"/>
              </a:avLst>
            </a:prstTxWarp>
            <a:spAutoFit/>
          </a:bodyPr>
          <a:lstStyle/>
          <a:p>
            <a:r>
              <a:rPr lang="en-US" sz="2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                             Suffering (16x) </a:t>
            </a:r>
            <a:r>
              <a:rPr lang="en-US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and</a:t>
            </a:r>
            <a:r>
              <a:rPr lang="en-US" sz="2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Glory (16x)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2E30CAD-0441-9386-307D-19CB98D6D45D}"/>
              </a:ext>
            </a:extLst>
          </p:cNvPr>
          <p:cNvSpPr/>
          <p:nvPr/>
        </p:nvSpPr>
        <p:spPr>
          <a:xfrm rot="418507">
            <a:off x="-236053" y="-19128"/>
            <a:ext cx="8741166" cy="52329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r>
              <a:rPr lang="en-US" sz="2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                                      Time (10x) and Opportunity (10x)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23D30CD-DFC4-61C3-0D56-8936F2B2014D}"/>
              </a:ext>
            </a:extLst>
          </p:cNvPr>
          <p:cNvSpPr/>
          <p:nvPr/>
        </p:nvSpPr>
        <p:spPr>
          <a:xfrm>
            <a:off x="240205" y="-448403"/>
            <a:ext cx="8741166" cy="52577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1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Good (9x) and Evil (10x)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35A6A93-A023-6955-7037-A2F601F28AB6}"/>
              </a:ext>
            </a:extLst>
          </p:cNvPr>
          <p:cNvSpPr/>
          <p:nvPr/>
        </p:nvSpPr>
        <p:spPr>
          <a:xfrm>
            <a:off x="284961" y="-174202"/>
            <a:ext cx="8741166" cy="45293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10556"/>
              </a:avLst>
            </a:prstTxWarp>
            <a:spAutoFit/>
          </a:bodyPr>
          <a:lstStyle/>
          <a:p>
            <a:pPr algn="ctr"/>
            <a:r>
              <a:rPr 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Faith, Hope and Love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6F14A0-13AE-846E-FFD7-F81744CC5024}"/>
              </a:ext>
            </a:extLst>
          </p:cNvPr>
          <p:cNvSpPr/>
          <p:nvPr/>
        </p:nvSpPr>
        <p:spPr>
          <a:xfrm>
            <a:off x="243894" y="1607326"/>
            <a:ext cx="8741166" cy="45293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43984"/>
              </a:avLst>
            </a:prstTxWarp>
            <a:spAutoFit/>
          </a:bodyPr>
          <a:lstStyle/>
          <a:p>
            <a:pPr algn="ctr"/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ajor Themes running through the Letter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A78AA2-57B0-0F81-C8E8-68245E56F455}"/>
              </a:ext>
            </a:extLst>
          </p:cNvPr>
          <p:cNvSpPr/>
          <p:nvPr/>
        </p:nvSpPr>
        <p:spPr>
          <a:xfrm>
            <a:off x="73117" y="1935321"/>
            <a:ext cx="9007528" cy="3262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84A0F1-82C2-ECA5-55C9-DFF37AE729E3}"/>
              </a:ext>
            </a:extLst>
          </p:cNvPr>
          <p:cNvCxnSpPr>
            <a:cxnSpLocks/>
          </p:cNvCxnSpPr>
          <p:nvPr/>
        </p:nvCxnSpPr>
        <p:spPr>
          <a:xfrm>
            <a:off x="73117" y="1933386"/>
            <a:ext cx="0" cy="76241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C05ADC0-E990-EFD6-D3CC-B8F49A54EA83}"/>
              </a:ext>
            </a:extLst>
          </p:cNvPr>
          <p:cNvSpPr/>
          <p:nvPr/>
        </p:nvSpPr>
        <p:spPr>
          <a:xfrm>
            <a:off x="5425384" y="2698102"/>
            <a:ext cx="195722" cy="46483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746C48-7052-8DD8-28A2-C54BF563E682}"/>
              </a:ext>
            </a:extLst>
          </p:cNvPr>
          <p:cNvCxnSpPr>
            <a:cxnSpLocks/>
          </p:cNvCxnSpPr>
          <p:nvPr/>
        </p:nvCxnSpPr>
        <p:spPr>
          <a:xfrm>
            <a:off x="73117" y="1933386"/>
            <a:ext cx="9002179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8F8AD5-6DCD-222C-A9B5-4F338B72DF3B}"/>
              </a:ext>
            </a:extLst>
          </p:cNvPr>
          <p:cNvCxnSpPr/>
          <p:nvPr/>
        </p:nvCxnSpPr>
        <p:spPr>
          <a:xfrm>
            <a:off x="9075296" y="1933386"/>
            <a:ext cx="0" cy="776616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53EBDDA-DE14-8A12-4FA4-CE193E9E26FE}"/>
              </a:ext>
            </a:extLst>
          </p:cNvPr>
          <p:cNvCxnSpPr>
            <a:cxnSpLocks/>
          </p:cNvCxnSpPr>
          <p:nvPr/>
        </p:nvCxnSpPr>
        <p:spPr>
          <a:xfrm>
            <a:off x="73117" y="2695716"/>
            <a:ext cx="1618581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78504F-05D0-4437-FAE8-9EB4454C2EBE}"/>
              </a:ext>
            </a:extLst>
          </p:cNvPr>
          <p:cNvCxnSpPr>
            <a:cxnSpLocks/>
          </p:cNvCxnSpPr>
          <p:nvPr/>
        </p:nvCxnSpPr>
        <p:spPr>
          <a:xfrm>
            <a:off x="1927013" y="2700084"/>
            <a:ext cx="1618626" cy="53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440EFFF-B021-6FF3-32A9-58FF04BFCBB1}"/>
              </a:ext>
            </a:extLst>
          </p:cNvPr>
          <p:cNvCxnSpPr>
            <a:cxnSpLocks/>
          </p:cNvCxnSpPr>
          <p:nvPr/>
        </p:nvCxnSpPr>
        <p:spPr>
          <a:xfrm>
            <a:off x="7492546" y="2695805"/>
            <a:ext cx="158275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602273E2-5123-7044-7218-1D8043D12161}"/>
              </a:ext>
            </a:extLst>
          </p:cNvPr>
          <p:cNvSpPr txBox="1"/>
          <p:nvPr/>
        </p:nvSpPr>
        <p:spPr>
          <a:xfrm>
            <a:off x="1805122" y="1873998"/>
            <a:ext cx="555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The Sufferings of our Lord Jesus Christ</a:t>
            </a:r>
            <a:r>
              <a:rPr lang="en-US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 </a:t>
            </a:r>
            <a:endParaRPr lang="en-GB" sz="1800" dirty="0">
              <a:solidFill>
                <a:srgbClr val="C000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744494C7-A369-88E1-904A-6EDCC2B68D0F}"/>
              </a:ext>
            </a:extLst>
          </p:cNvPr>
          <p:cNvSpPr/>
          <p:nvPr/>
        </p:nvSpPr>
        <p:spPr>
          <a:xfrm rot="16200000">
            <a:off x="1376066" y="2508187"/>
            <a:ext cx="869513" cy="348043"/>
          </a:xfrm>
          <a:prstGeom prst="arc">
            <a:avLst>
              <a:gd name="adj1" fmla="val 16200000"/>
              <a:gd name="adj2" fmla="val 5526197"/>
            </a:avLst>
          </a:prstGeom>
          <a:noFill/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A8852D1D-37AB-777F-C41C-CB4D4BC39275}"/>
              </a:ext>
            </a:extLst>
          </p:cNvPr>
          <p:cNvSpPr/>
          <p:nvPr/>
        </p:nvSpPr>
        <p:spPr>
          <a:xfrm rot="16200000">
            <a:off x="3223601" y="2513468"/>
            <a:ext cx="869513" cy="348043"/>
          </a:xfrm>
          <a:prstGeom prst="arc">
            <a:avLst>
              <a:gd name="adj1" fmla="val 16200000"/>
              <a:gd name="adj2" fmla="val 5526197"/>
            </a:avLst>
          </a:prstGeom>
          <a:noFill/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E1078FFB-7CA3-9C73-BFB7-19E2D53B95EE}"/>
              </a:ext>
            </a:extLst>
          </p:cNvPr>
          <p:cNvSpPr/>
          <p:nvPr/>
        </p:nvSpPr>
        <p:spPr>
          <a:xfrm rot="16200000">
            <a:off x="5083986" y="2517887"/>
            <a:ext cx="869513" cy="348043"/>
          </a:xfrm>
          <a:prstGeom prst="arc">
            <a:avLst>
              <a:gd name="adj1" fmla="val 16200000"/>
              <a:gd name="adj2" fmla="val 5526197"/>
            </a:avLst>
          </a:prstGeom>
          <a:noFill/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2131FF-A029-CE6C-4DA0-F32E73414E56}"/>
              </a:ext>
            </a:extLst>
          </p:cNvPr>
          <p:cNvCxnSpPr>
            <a:cxnSpLocks/>
          </p:cNvCxnSpPr>
          <p:nvPr/>
        </p:nvCxnSpPr>
        <p:spPr>
          <a:xfrm>
            <a:off x="5637948" y="2702236"/>
            <a:ext cx="1620015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1403323-B550-8461-6DEF-F1878C45E3FA}"/>
              </a:ext>
            </a:extLst>
          </p:cNvPr>
          <p:cNvCxnSpPr>
            <a:cxnSpLocks/>
          </p:cNvCxnSpPr>
          <p:nvPr/>
        </p:nvCxnSpPr>
        <p:spPr>
          <a:xfrm>
            <a:off x="3768166" y="2699855"/>
            <a:ext cx="1623578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rc 73">
            <a:extLst>
              <a:ext uri="{FF2B5EF4-FFF2-40B4-BE49-F238E27FC236}">
                <a16:creationId xmlns:a16="http://schemas.microsoft.com/office/drawing/2014/main" id="{3A041A8C-0BF5-0C9D-E0DB-49B662B9BB3D}"/>
              </a:ext>
            </a:extLst>
          </p:cNvPr>
          <p:cNvSpPr/>
          <p:nvPr/>
        </p:nvSpPr>
        <p:spPr>
          <a:xfrm rot="16200000">
            <a:off x="6946029" y="2502963"/>
            <a:ext cx="869513" cy="348043"/>
          </a:xfrm>
          <a:prstGeom prst="arc">
            <a:avLst>
              <a:gd name="adj1" fmla="val 16200000"/>
              <a:gd name="adj2" fmla="val 5526197"/>
            </a:avLst>
          </a:prstGeom>
          <a:noFill/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F8B0A3-FF0E-A408-3107-2A21B326E60A}"/>
              </a:ext>
            </a:extLst>
          </p:cNvPr>
          <p:cNvSpPr/>
          <p:nvPr/>
        </p:nvSpPr>
        <p:spPr>
          <a:xfrm>
            <a:off x="73645" y="2260414"/>
            <a:ext cx="494949" cy="4949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67A4A1-657C-7D0B-C4AF-4778A6DF3EC1}"/>
              </a:ext>
            </a:extLst>
          </p:cNvPr>
          <p:cNvSpPr/>
          <p:nvPr/>
        </p:nvSpPr>
        <p:spPr>
          <a:xfrm>
            <a:off x="1900738" y="2266597"/>
            <a:ext cx="494949" cy="49494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A8D7F37-6A74-AC0A-6395-EBE3C7C6CD7F}"/>
              </a:ext>
            </a:extLst>
          </p:cNvPr>
          <p:cNvSpPr/>
          <p:nvPr/>
        </p:nvSpPr>
        <p:spPr>
          <a:xfrm>
            <a:off x="3720627" y="2269894"/>
            <a:ext cx="494949" cy="49494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708EB-A989-4F29-D526-76D04A9ACEB2}"/>
              </a:ext>
            </a:extLst>
          </p:cNvPr>
          <p:cNvSpPr/>
          <p:nvPr/>
        </p:nvSpPr>
        <p:spPr>
          <a:xfrm>
            <a:off x="5582779" y="2256104"/>
            <a:ext cx="494949" cy="49494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9BC164B-1335-DE1A-A511-3DA1B8BF8A92}"/>
              </a:ext>
            </a:extLst>
          </p:cNvPr>
          <p:cNvSpPr/>
          <p:nvPr/>
        </p:nvSpPr>
        <p:spPr>
          <a:xfrm>
            <a:off x="7468995" y="2260414"/>
            <a:ext cx="494949" cy="49494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C44623D-E242-D0C9-F502-41DD8DE89FFB}"/>
              </a:ext>
            </a:extLst>
          </p:cNvPr>
          <p:cNvSpPr txBox="1"/>
          <p:nvPr/>
        </p:nvSpPr>
        <p:spPr>
          <a:xfrm>
            <a:off x="391760" y="2118167"/>
            <a:ext cx="37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</a:rPr>
              <a:t>v11</a:t>
            </a:r>
            <a:endParaRPr lang="en-GB" sz="1000" b="1" dirty="0">
              <a:solidFill>
                <a:srgbClr val="C0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18BD0D5-2231-7D12-5321-3D11C577C9F2}"/>
              </a:ext>
            </a:extLst>
          </p:cNvPr>
          <p:cNvSpPr txBox="1"/>
          <p:nvPr/>
        </p:nvSpPr>
        <p:spPr>
          <a:xfrm>
            <a:off x="2205481" y="2135101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</a:rPr>
              <a:t>v21</a:t>
            </a:r>
            <a:endParaRPr lang="en-GB" sz="1000" b="1" dirty="0">
              <a:solidFill>
                <a:srgbClr val="C0000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21853D0-15AC-3A5E-A595-69B38A4EDF79}"/>
              </a:ext>
            </a:extLst>
          </p:cNvPr>
          <p:cNvSpPr txBox="1"/>
          <p:nvPr/>
        </p:nvSpPr>
        <p:spPr>
          <a:xfrm>
            <a:off x="4056314" y="2135101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</a:rPr>
              <a:t>v18</a:t>
            </a:r>
            <a:endParaRPr lang="en-GB" sz="1000" b="1" dirty="0">
              <a:solidFill>
                <a:srgbClr val="C0000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15571F8-4D85-84B5-FBD5-0054EA0E4468}"/>
              </a:ext>
            </a:extLst>
          </p:cNvPr>
          <p:cNvSpPr txBox="1"/>
          <p:nvPr/>
        </p:nvSpPr>
        <p:spPr>
          <a:xfrm>
            <a:off x="5907251" y="2135101"/>
            <a:ext cx="3113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</a:rPr>
              <a:t>v1</a:t>
            </a:r>
            <a:endParaRPr lang="en-GB" sz="1000" b="1" dirty="0">
              <a:solidFill>
                <a:srgbClr val="C0000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CB4CA38-1B66-4927-45BF-0E89656659DB}"/>
              </a:ext>
            </a:extLst>
          </p:cNvPr>
          <p:cNvSpPr txBox="1"/>
          <p:nvPr/>
        </p:nvSpPr>
        <p:spPr>
          <a:xfrm>
            <a:off x="7798103" y="2118167"/>
            <a:ext cx="3113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</a:rPr>
              <a:t>v1</a:t>
            </a:r>
            <a:endParaRPr lang="en-GB" sz="1000" b="1" dirty="0">
              <a:solidFill>
                <a:srgbClr val="C00000"/>
              </a:solidFill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69D34CC-724C-F0B4-3100-1D29BC3A99B9}"/>
              </a:ext>
            </a:extLst>
          </p:cNvPr>
          <p:cNvCxnSpPr>
            <a:cxnSpLocks/>
          </p:cNvCxnSpPr>
          <p:nvPr/>
        </p:nvCxnSpPr>
        <p:spPr>
          <a:xfrm>
            <a:off x="9075296" y="1926866"/>
            <a:ext cx="0" cy="76885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8D8F0F8D-6FF6-0604-539D-FA22874E0DD4}"/>
              </a:ext>
            </a:extLst>
          </p:cNvPr>
          <p:cNvSpPr/>
          <p:nvPr/>
        </p:nvSpPr>
        <p:spPr>
          <a:xfrm>
            <a:off x="4010850" y="2202724"/>
            <a:ext cx="1380894" cy="575298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7030A0"/>
                </a:solidFill>
              </a:rPr>
              <a:t>To fulfil God’s Will</a:t>
            </a: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166CA814-0203-5790-D80C-CA9910D627B7}"/>
              </a:ext>
            </a:extLst>
          </p:cNvPr>
          <p:cNvSpPr/>
          <p:nvPr/>
        </p:nvSpPr>
        <p:spPr>
          <a:xfrm>
            <a:off x="7710896" y="2202724"/>
            <a:ext cx="1334117" cy="518086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>
                <a:solidFill>
                  <a:schemeClr val="accent1"/>
                </a:solidFill>
              </a:rPr>
              <a:t>To care for the Flock</a:t>
            </a: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784DC0F5-3F21-4F17-F60B-E5D3E850D96A}"/>
              </a:ext>
            </a:extLst>
          </p:cNvPr>
          <p:cNvSpPr/>
          <p:nvPr/>
        </p:nvSpPr>
        <p:spPr>
          <a:xfrm>
            <a:off x="360484" y="2089248"/>
            <a:ext cx="1523421" cy="753727"/>
          </a:xfrm>
          <a:prstGeom prst="parallelogram">
            <a:avLst>
              <a:gd name="adj" fmla="val 47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To provide Salvation</a:t>
            </a:r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A5EC442A-1569-6E1F-9228-4A8BCBD136DF}"/>
              </a:ext>
            </a:extLst>
          </p:cNvPr>
          <p:cNvSpPr/>
          <p:nvPr/>
        </p:nvSpPr>
        <p:spPr>
          <a:xfrm>
            <a:off x="2094068" y="2198867"/>
            <a:ext cx="1678882" cy="532944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accent2"/>
                </a:solidFill>
              </a:rPr>
              <a:t>To leave us</a:t>
            </a:r>
          </a:p>
          <a:p>
            <a:pPr algn="ctr"/>
            <a:r>
              <a:rPr lang="en-GB" sz="1400" b="1" dirty="0">
                <a:solidFill>
                  <a:schemeClr val="accent2"/>
                </a:solidFill>
              </a:rPr>
              <a:t>an Example</a:t>
            </a:r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A56845FE-1A79-950E-E3BC-92B4BFFD0CDA}"/>
              </a:ext>
            </a:extLst>
          </p:cNvPr>
          <p:cNvSpPr/>
          <p:nvPr/>
        </p:nvSpPr>
        <p:spPr>
          <a:xfrm>
            <a:off x="5856550" y="2211191"/>
            <a:ext cx="1642470" cy="518086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008000"/>
                </a:solidFill>
              </a:rPr>
              <a:t>To deliver us</a:t>
            </a:r>
          </a:p>
          <a:p>
            <a:pPr algn="ctr"/>
            <a:r>
              <a:rPr lang="en-GB" sz="1400" b="1" dirty="0">
                <a:solidFill>
                  <a:srgbClr val="008000"/>
                </a:solidFill>
              </a:rPr>
              <a:t>from our sins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C10779-6152-EF54-9063-7CC3858B6DE7}"/>
              </a:ext>
            </a:extLst>
          </p:cNvPr>
          <p:cNvSpPr txBox="1"/>
          <p:nvPr/>
        </p:nvSpPr>
        <p:spPr>
          <a:xfrm>
            <a:off x="1568439" y="6321530"/>
            <a:ext cx="711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Ever keeping the sufferings of Christ and his glory before us will enable us to endure whatever trials and persecutions come into our lives, for his name’s sake.</a:t>
            </a:r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A13EA0-336C-50F5-9B06-B59D4E4CA7BC}"/>
              </a:ext>
            </a:extLst>
          </p:cNvPr>
          <p:cNvSpPr txBox="1"/>
          <p:nvPr/>
        </p:nvSpPr>
        <p:spPr>
          <a:xfrm>
            <a:off x="1932824" y="3279928"/>
            <a:ext cx="16193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2"/>
                </a:solidFill>
              </a:rPr>
              <a:t>Growing in grace:</a:t>
            </a:r>
          </a:p>
          <a:p>
            <a:pPr algn="ctr"/>
            <a:r>
              <a:rPr lang="en-US" sz="900" b="1" dirty="0"/>
              <a:t>By desiring the sincere milk of the Word and following the steps of Christ through the example he left.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B4FD47-9299-F17C-B82D-21F917A1670A}"/>
              </a:ext>
            </a:extLst>
          </p:cNvPr>
          <p:cNvSpPr txBox="1"/>
          <p:nvPr/>
        </p:nvSpPr>
        <p:spPr>
          <a:xfrm>
            <a:off x="9781" y="3275167"/>
            <a:ext cx="17602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FF0000"/>
                </a:solidFill>
              </a:rPr>
              <a:t>Begotten us to a living hope:</a:t>
            </a:r>
          </a:p>
          <a:p>
            <a:pPr algn="ctr"/>
            <a:r>
              <a:rPr lang="en-GB" sz="900" b="1" dirty="0"/>
              <a:t>To an</a:t>
            </a:r>
            <a:r>
              <a:rPr lang="en-US" sz="900" b="1" dirty="0"/>
              <a:t> incorruptible inheritance,</a:t>
            </a:r>
          </a:p>
          <a:p>
            <a:pPr algn="ctr"/>
            <a:r>
              <a:rPr lang="en-US" sz="900" b="1" dirty="0"/>
              <a:t>which is undefiled, </a:t>
            </a:r>
          </a:p>
          <a:p>
            <a:pPr algn="ctr"/>
            <a:r>
              <a:rPr lang="en-US" sz="900" b="1" dirty="0"/>
              <a:t>and that </a:t>
            </a:r>
            <a:r>
              <a:rPr lang="en-US" sz="900" b="1" dirty="0" err="1"/>
              <a:t>fadeth</a:t>
            </a:r>
            <a:r>
              <a:rPr lang="en-US" sz="900" b="1" dirty="0"/>
              <a:t> not away, </a:t>
            </a:r>
          </a:p>
          <a:p>
            <a:pPr algn="ctr"/>
            <a:r>
              <a:rPr lang="en-US" sz="900" b="1" dirty="0"/>
              <a:t>reserved in heaven for us.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3A81B7-0720-AB26-40EA-45D7E1927A35}"/>
              </a:ext>
            </a:extLst>
          </p:cNvPr>
          <p:cNvSpPr txBox="1"/>
          <p:nvPr/>
        </p:nvSpPr>
        <p:spPr>
          <a:xfrm>
            <a:off x="3756412" y="3280995"/>
            <a:ext cx="16193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7030A0"/>
                </a:solidFill>
              </a:rPr>
              <a:t>Love as brethren:</a:t>
            </a:r>
          </a:p>
          <a:p>
            <a:pPr algn="ctr"/>
            <a:r>
              <a:rPr lang="en-US" sz="900" b="1" dirty="0"/>
              <a:t>Be pitiful, be courteous: </a:t>
            </a:r>
            <a:br>
              <a:rPr lang="en-US" sz="900" b="1" dirty="0"/>
            </a:br>
            <a:r>
              <a:rPr lang="en-US" sz="900" b="1" dirty="0"/>
              <a:t>Not rendering evil for evil, or railing for railing: </a:t>
            </a:r>
            <a:br>
              <a:rPr lang="en-US" sz="900" b="1" dirty="0"/>
            </a:br>
            <a:r>
              <a:rPr lang="en-US" sz="900" b="1" dirty="0"/>
              <a:t>but contrariwise blessing.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538E13-EDBF-5637-325C-37B2B2909A2A}"/>
              </a:ext>
            </a:extLst>
          </p:cNvPr>
          <p:cNvSpPr txBox="1"/>
          <p:nvPr/>
        </p:nvSpPr>
        <p:spPr>
          <a:xfrm>
            <a:off x="5545066" y="3283959"/>
            <a:ext cx="17797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6"/>
                </a:solidFill>
              </a:rPr>
              <a:t>Living a sanctified, godly life:</a:t>
            </a:r>
          </a:p>
          <a:p>
            <a:pPr algn="ctr"/>
            <a:r>
              <a:rPr lang="en-US" sz="900" b="1" dirty="0"/>
              <a:t>This will bring the believer into a place of suffering just like Christ.</a:t>
            </a:r>
          </a:p>
          <a:p>
            <a:pPr algn="ctr"/>
            <a:r>
              <a:rPr lang="en-US" sz="900" b="1" dirty="0"/>
              <a:t>But it is better to be a martyr than a murderer.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48B9BE-5447-061D-313D-84D979187F31}"/>
              </a:ext>
            </a:extLst>
          </p:cNvPr>
          <p:cNvSpPr txBox="1"/>
          <p:nvPr/>
        </p:nvSpPr>
        <p:spPr>
          <a:xfrm>
            <a:off x="7459390" y="3280995"/>
            <a:ext cx="16649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</a:rPr>
              <a:t>Practical encouragements</a:t>
            </a:r>
          </a:p>
          <a:p>
            <a:pPr algn="ctr"/>
            <a:r>
              <a:rPr lang="en-US" sz="900" b="1" dirty="0">
                <a:solidFill>
                  <a:schemeClr val="accent1"/>
                </a:solidFill>
              </a:rPr>
              <a:t>for growing older: </a:t>
            </a:r>
          </a:p>
          <a:p>
            <a:r>
              <a:rPr lang="en-US" sz="900" b="1" dirty="0"/>
              <a:t>Stay humble.</a:t>
            </a:r>
          </a:p>
          <a:p>
            <a:r>
              <a:rPr lang="en-US" sz="900" b="1" dirty="0"/>
              <a:t>Cast all your care upon Him.</a:t>
            </a:r>
          </a:p>
          <a:p>
            <a:r>
              <a:rPr lang="en-US" sz="900" b="1" dirty="0"/>
              <a:t>Stay alert, the devil is wicked.</a:t>
            </a:r>
          </a:p>
        </p:txBody>
      </p:sp>
    </p:spTree>
    <p:extLst>
      <p:ext uri="{BB962C8B-B14F-4D97-AF65-F5344CB8AC3E}">
        <p14:creationId xmlns:p14="http://schemas.microsoft.com/office/powerpoint/2010/main" val="2995944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(KJV)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dirty="0">
                <a:solidFill>
                  <a:schemeClr val="bg1"/>
                </a:solidFill>
              </a:rPr>
              <a:t>Feed the flock of God which is among you, taking the oversight </a:t>
            </a:r>
            <a:r>
              <a:rPr lang="en-US" sz="1900" i="1" dirty="0">
                <a:solidFill>
                  <a:schemeClr val="bg1"/>
                </a:solidFill>
              </a:rPr>
              <a:t>thereof</a:t>
            </a:r>
            <a:r>
              <a:rPr lang="en-US" sz="1900" dirty="0">
                <a:solidFill>
                  <a:schemeClr val="bg1"/>
                </a:solidFill>
              </a:rPr>
              <a:t>, not by constraint, but willingly; not for </a:t>
            </a:r>
            <a:r>
              <a:rPr lang="en-US" sz="1900" i="1" dirty="0">
                <a:solidFill>
                  <a:schemeClr val="bg1"/>
                </a:solidFill>
              </a:rPr>
              <a:t>filthy</a:t>
            </a:r>
            <a:r>
              <a:rPr lang="en-US" sz="1900" dirty="0">
                <a:solidFill>
                  <a:schemeClr val="bg1"/>
                </a:solidFill>
              </a:rPr>
              <a:t> lucre, but of a ready mind; Neither as being lords over </a:t>
            </a:r>
            <a:r>
              <a:rPr lang="en-US" sz="1900" b="1" i="1" dirty="0">
                <a:solidFill>
                  <a:srgbClr val="FFFF00"/>
                </a:solidFill>
              </a:rPr>
              <a:t>God's</a:t>
            </a:r>
            <a:r>
              <a:rPr lang="en-US" sz="1900" b="1" dirty="0">
                <a:solidFill>
                  <a:srgbClr val="FFFF00"/>
                </a:solidFill>
              </a:rPr>
              <a:t> heritage</a:t>
            </a:r>
            <a:r>
              <a:rPr lang="en-US" sz="1900" dirty="0">
                <a:solidFill>
                  <a:schemeClr val="bg1"/>
                </a:solidFill>
              </a:rPr>
              <a:t>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(ESV)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So I exhort the elders among you, as a fellow elder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as well as a partaker in the glory that is going to be revealed: </a:t>
            </a:r>
          </a:p>
          <a:p>
            <a:r>
              <a:rPr lang="en-US" sz="1900" dirty="0">
                <a:solidFill>
                  <a:schemeClr val="bg1"/>
                </a:solidFill>
              </a:rPr>
              <a:t>Shepherd the flock of God that is among you, exercising oversight, not under compulsion,</a:t>
            </a:r>
          </a:p>
          <a:p>
            <a:r>
              <a:rPr lang="en-US" sz="1900" dirty="0">
                <a:solidFill>
                  <a:schemeClr val="bg1"/>
                </a:solidFill>
              </a:rPr>
              <a:t>but willingly, as God would have you; not for shameful gain, but eagerly; not domineering over </a:t>
            </a:r>
            <a:r>
              <a:rPr lang="en-US" sz="1900" b="1" dirty="0">
                <a:solidFill>
                  <a:srgbClr val="FFFF00"/>
                </a:solidFill>
              </a:rPr>
              <a:t>those in your charge</a:t>
            </a:r>
            <a:r>
              <a:rPr lang="en-US" sz="1900" dirty="0">
                <a:solidFill>
                  <a:schemeClr val="bg1"/>
                </a:solidFill>
              </a:rPr>
              <a:t>, but being examples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appears, you will receive the unfading crown of glory.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6696DA9F-7D16-F283-8636-2439B3B44B96}"/>
              </a:ext>
            </a:extLst>
          </p:cNvPr>
          <p:cNvSpPr/>
          <p:nvPr/>
        </p:nvSpPr>
        <p:spPr>
          <a:xfrm>
            <a:off x="2379132" y="2760131"/>
            <a:ext cx="5686565" cy="2463801"/>
          </a:xfrm>
          <a:prstGeom prst="wedgeRectCallout">
            <a:avLst>
              <a:gd name="adj1" fmla="val -81019"/>
              <a:gd name="adj2" fmla="val -620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g2819. </a:t>
            </a:r>
            <a:r>
              <a:rPr lang="en-US" dirty="0" err="1"/>
              <a:t>κλῆρος</a:t>
            </a:r>
            <a:r>
              <a:rPr lang="en-US" dirty="0"/>
              <a:t> </a:t>
            </a:r>
            <a:r>
              <a:rPr lang="en-US" dirty="0" err="1"/>
              <a:t>klēros</a:t>
            </a:r>
            <a:r>
              <a:rPr lang="en-US" dirty="0"/>
              <a:t>;</a:t>
            </a:r>
          </a:p>
          <a:p>
            <a:r>
              <a:rPr lang="en-US" dirty="0"/>
              <a:t>a portion; an acquisition; a heritage</a:t>
            </a:r>
          </a:p>
          <a:p>
            <a:r>
              <a:rPr lang="en-US" dirty="0"/>
              <a:t>inheritance, lot, part.</a:t>
            </a:r>
          </a:p>
          <a:p>
            <a:br>
              <a:rPr lang="en-US" dirty="0"/>
            </a:br>
            <a:r>
              <a:rPr lang="en-US" dirty="0"/>
              <a:t>AV (13) - lot 8, part 2, inheritance 2, heritage 1;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735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dirty="0">
                <a:solidFill>
                  <a:schemeClr val="accent4"/>
                </a:solidFill>
              </a:rPr>
              <a:t>Feed</a:t>
            </a:r>
            <a:r>
              <a:rPr lang="en-US" sz="1900" dirty="0">
                <a:solidFill>
                  <a:schemeClr val="bg1"/>
                </a:solidFill>
              </a:rPr>
              <a:t> the flock of God which is among you, taking the oversight </a:t>
            </a:r>
            <a:r>
              <a:rPr lang="en-US" sz="1900" i="1" dirty="0">
                <a:solidFill>
                  <a:schemeClr val="bg1"/>
                </a:solidFill>
              </a:rPr>
              <a:t>thereof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dirty="0">
                <a:solidFill>
                  <a:schemeClr val="accent4"/>
                </a:solidFill>
              </a:rPr>
              <a:t>not by constraint</a:t>
            </a:r>
            <a:r>
              <a:rPr lang="en-US" sz="1900" dirty="0">
                <a:solidFill>
                  <a:schemeClr val="bg1"/>
                </a:solidFill>
              </a:rPr>
              <a:t>, but willingly; not for </a:t>
            </a:r>
            <a:r>
              <a:rPr lang="en-US" sz="1900" i="1" dirty="0">
                <a:solidFill>
                  <a:schemeClr val="accent4"/>
                </a:solidFill>
              </a:rPr>
              <a:t>filthy</a:t>
            </a:r>
            <a:r>
              <a:rPr lang="en-US" sz="1900" dirty="0">
                <a:solidFill>
                  <a:schemeClr val="accent4"/>
                </a:solidFill>
              </a:rPr>
              <a:t> lucre</a:t>
            </a:r>
            <a:r>
              <a:rPr lang="en-US" sz="1900" dirty="0">
                <a:solidFill>
                  <a:schemeClr val="bg1"/>
                </a:solidFill>
              </a:rPr>
              <a:t>, but of a ready mind; Neither as being </a:t>
            </a:r>
            <a:r>
              <a:rPr lang="en-US" sz="1900" dirty="0">
                <a:solidFill>
                  <a:schemeClr val="accent4"/>
                </a:solidFill>
              </a:rPr>
              <a:t>lords over </a:t>
            </a:r>
            <a:r>
              <a:rPr lang="en-US" sz="1900" i="1" dirty="0">
                <a:solidFill>
                  <a:schemeClr val="accent4"/>
                </a:solidFill>
              </a:rPr>
              <a:t>God's</a:t>
            </a:r>
            <a:r>
              <a:rPr lang="en-US" sz="1900" dirty="0">
                <a:solidFill>
                  <a:schemeClr val="accent4"/>
                </a:solidFill>
              </a:rPr>
              <a:t> heritage</a:t>
            </a:r>
            <a:r>
              <a:rPr lang="en-US" sz="1900" dirty="0">
                <a:solidFill>
                  <a:schemeClr val="bg1"/>
                </a:solidFill>
              </a:rPr>
              <a:t>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  <a:endParaRPr lang="en-GB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12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40EB3AB6-9D57-0E03-1CD3-FEBC115DC95D}"/>
              </a:ext>
            </a:extLst>
          </p:cNvPr>
          <p:cNvSpPr/>
          <p:nvPr/>
        </p:nvSpPr>
        <p:spPr>
          <a:xfrm>
            <a:off x="414868" y="4131733"/>
            <a:ext cx="8136466" cy="1634067"/>
          </a:xfrm>
          <a:prstGeom prst="wedgeRectCallout">
            <a:avLst>
              <a:gd name="adj1" fmla="val 5910"/>
              <a:gd name="adj2" fmla="val -2745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It can be very helpful in reading text</a:t>
            </a:r>
          </a:p>
          <a:p>
            <a:pPr algn="ctr"/>
            <a:r>
              <a:rPr lang="en-US" sz="2400" dirty="0"/>
              <a:t>to separate the actual statements made</a:t>
            </a:r>
          </a:p>
          <a:p>
            <a:pPr algn="ctr"/>
            <a:r>
              <a:rPr lang="en-US" sz="2400" dirty="0"/>
              <a:t>from additional information about the statements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dirty="0">
                <a:solidFill>
                  <a:schemeClr val="bg1"/>
                </a:solidFill>
              </a:rPr>
              <a:t>Feed the flock of God which is among you, taking the oversight thereof, not by constraint, but willingly; not for filthy lucre, but of a ready mind; Neither as being lords over God's heritage,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  <a:endParaRPr lang="en-GB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95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u="sng" dirty="0">
                <a:solidFill>
                  <a:schemeClr val="bg1"/>
                </a:solidFill>
              </a:rPr>
              <a:t>The elders which are among you I exhort</a:t>
            </a:r>
            <a:r>
              <a:rPr lang="en-US" sz="1900" dirty="0">
                <a:solidFill>
                  <a:schemeClr val="bg1"/>
                </a:solidFill>
              </a:rPr>
              <a:t>,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dirty="0">
                <a:solidFill>
                  <a:schemeClr val="bg1"/>
                </a:solidFill>
              </a:rPr>
              <a:t>Feed the flock of God which is among you, taking the oversight thereof, not by constraint, but willingly; not for filthy lucre, but of a ready mind; Neither as being lords over God's heritage,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40EB3AB6-9D57-0E03-1CD3-FEBC115DC95D}"/>
              </a:ext>
            </a:extLst>
          </p:cNvPr>
          <p:cNvSpPr/>
          <p:nvPr/>
        </p:nvSpPr>
        <p:spPr>
          <a:xfrm>
            <a:off x="414868" y="4131733"/>
            <a:ext cx="3979332" cy="1634067"/>
          </a:xfrm>
          <a:prstGeom prst="wedgeRectCallout">
            <a:avLst>
              <a:gd name="adj1" fmla="val -47471"/>
              <a:gd name="adj2" fmla="val -24087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is a statement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54816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u="sng" dirty="0">
                <a:solidFill>
                  <a:schemeClr val="bg1"/>
                </a:solidFill>
              </a:rPr>
              <a:t>The elders which are among you I exhort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u="sng" dirty="0">
                <a:solidFill>
                  <a:srgbClr val="FFFF00"/>
                </a:solidFill>
              </a:rPr>
              <a:t>who am also an elder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dirty="0">
                <a:solidFill>
                  <a:schemeClr val="bg1"/>
                </a:solidFill>
              </a:rPr>
              <a:t>Feed the flock of God which is among you, taking the oversight thereof, not by constraint, but willingly; not for filthy lucre, but of a ready mind; Neither as being lords over God's heritage,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70AE84E-1F09-EB49-29CC-0B7F61C7C07F}"/>
              </a:ext>
            </a:extLst>
          </p:cNvPr>
          <p:cNvSpPr/>
          <p:nvPr/>
        </p:nvSpPr>
        <p:spPr>
          <a:xfrm>
            <a:off x="4461932" y="4131733"/>
            <a:ext cx="4089401" cy="1634067"/>
          </a:xfrm>
          <a:prstGeom prst="wedgeRectCallout">
            <a:avLst>
              <a:gd name="adj1" fmla="val -33929"/>
              <a:gd name="adj2" fmla="val -2362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This is additional information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40EB3AB6-9D57-0E03-1CD3-FEBC115DC95D}"/>
              </a:ext>
            </a:extLst>
          </p:cNvPr>
          <p:cNvSpPr/>
          <p:nvPr/>
        </p:nvSpPr>
        <p:spPr>
          <a:xfrm>
            <a:off x="414868" y="4131733"/>
            <a:ext cx="3979332" cy="1634067"/>
          </a:xfrm>
          <a:prstGeom prst="wedgeRectCallout">
            <a:avLst>
              <a:gd name="adj1" fmla="val -47471"/>
              <a:gd name="adj2" fmla="val -24087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is a statement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26059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sz="1900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</a:t>
            </a:r>
            <a:r>
              <a:rPr lang="en-US" sz="1900" dirty="0">
                <a:solidFill>
                  <a:srgbClr val="FFFF00"/>
                </a:solidFill>
              </a:rPr>
              <a:t>(</a:t>
            </a:r>
            <a:r>
              <a:rPr lang="en-US" sz="1900" dirty="0">
                <a:solidFill>
                  <a:schemeClr val="bg1"/>
                </a:solidFill>
              </a:rPr>
              <a:t>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 </a:t>
            </a:r>
            <a:r>
              <a:rPr lang="en-US" sz="1900" dirty="0">
                <a:solidFill>
                  <a:srgbClr val="FFFF00"/>
                </a:solidFill>
              </a:rPr>
              <a:t>)</a:t>
            </a:r>
          </a:p>
          <a:p>
            <a:r>
              <a:rPr lang="en-US" sz="1900" dirty="0">
                <a:solidFill>
                  <a:schemeClr val="bg1"/>
                </a:solidFill>
              </a:rPr>
              <a:t>Feed the flock of God which is among you, taking the oversight thereof, not by constraint, but willingly; not for filthy lucre, but of a ready mind; Neither as being lords over God's heritage,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FF4FF679-94E5-6DF7-4E71-C1955EE1DEE7}"/>
              </a:ext>
            </a:extLst>
          </p:cNvPr>
          <p:cNvSpPr/>
          <p:nvPr/>
        </p:nvSpPr>
        <p:spPr>
          <a:xfrm>
            <a:off x="414868" y="4131733"/>
            <a:ext cx="8136466" cy="1634067"/>
          </a:xfrm>
          <a:prstGeom prst="wedgeRectCallout">
            <a:avLst>
              <a:gd name="adj1" fmla="val -3768"/>
              <a:gd name="adj2" fmla="val -2362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can use parenthesis (…)</a:t>
            </a:r>
          </a:p>
          <a:p>
            <a:pPr algn="ctr"/>
            <a:r>
              <a:rPr lang="en-US" sz="2400" dirty="0"/>
              <a:t>to separate out the additional information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5136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sz="1900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</a:t>
            </a:r>
            <a:r>
              <a:rPr lang="en-US" sz="1900" dirty="0">
                <a:solidFill>
                  <a:srgbClr val="FFFF00"/>
                </a:solidFill>
              </a:rPr>
              <a:t>(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rgbClr val="FFFF00"/>
                </a:solidFill>
              </a:rPr>
              <a:t>who am also an elder, </a:t>
            </a:r>
          </a:p>
          <a:p>
            <a:r>
              <a:rPr lang="en-US" sz="1900" dirty="0">
                <a:solidFill>
                  <a:srgbClr val="FFFF00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rgbClr val="FFFF00"/>
                </a:solidFill>
              </a:rPr>
              <a:t>and also a partaker of the glory that shall be revealed: )</a:t>
            </a:r>
          </a:p>
          <a:p>
            <a:r>
              <a:rPr lang="en-US" sz="1900" dirty="0">
                <a:solidFill>
                  <a:schemeClr val="bg1"/>
                </a:solidFill>
              </a:rPr>
              <a:t>Feed the flock of God which is among you, </a:t>
            </a:r>
            <a:r>
              <a:rPr lang="en-US" sz="1900" dirty="0">
                <a:solidFill>
                  <a:srgbClr val="FFFF00"/>
                </a:solidFill>
              </a:rPr>
              <a:t>(taking the oversight thereof, not by constraint, but willingly; not for filthy lucre, but of a ready mind; Neither as being lords over God's heritage, but being ensamples to the flock.)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  <a:endParaRPr lang="en-GB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13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AC73B13-76B6-9B90-8D56-5B4B58482CBB}"/>
              </a:ext>
            </a:extLst>
          </p:cNvPr>
          <p:cNvSpPr/>
          <p:nvPr/>
        </p:nvSpPr>
        <p:spPr>
          <a:xfrm>
            <a:off x="321735" y="4851399"/>
            <a:ext cx="8136466" cy="1634067"/>
          </a:xfrm>
          <a:prstGeom prst="wedgeRectCallout">
            <a:avLst>
              <a:gd name="adj1" fmla="val -51635"/>
              <a:gd name="adj2" fmla="val -9164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We have 3 statements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BDF0A4A5-F87E-9647-FD65-0DFC45C0A25B}"/>
              </a:ext>
            </a:extLst>
          </p:cNvPr>
          <p:cNvSpPr/>
          <p:nvPr/>
        </p:nvSpPr>
        <p:spPr>
          <a:xfrm>
            <a:off x="321735" y="4851400"/>
            <a:ext cx="8136466" cy="1634067"/>
          </a:xfrm>
          <a:prstGeom prst="wedgeRectCallout">
            <a:avLst>
              <a:gd name="adj1" fmla="val -52259"/>
              <a:gd name="adj2" fmla="val -19631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We have 3 statements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F86FF904-656B-D0CE-1A6B-82B438F3D5C2}"/>
              </a:ext>
            </a:extLst>
          </p:cNvPr>
          <p:cNvSpPr/>
          <p:nvPr/>
        </p:nvSpPr>
        <p:spPr>
          <a:xfrm>
            <a:off x="321735" y="4851400"/>
            <a:ext cx="8136466" cy="1634067"/>
          </a:xfrm>
          <a:prstGeom prst="wedgeRectCallout">
            <a:avLst>
              <a:gd name="adj1" fmla="val -52259"/>
              <a:gd name="adj2" fmla="val -2833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We have 3 statements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	</a:t>
            </a:r>
            <a:r>
              <a:rPr lang="en-US" sz="1900" dirty="0">
                <a:solidFill>
                  <a:srgbClr val="FFFF00"/>
                </a:solidFill>
              </a:rPr>
              <a:t>( who am also an elder, and a witness of the sufferings of Christ, </a:t>
            </a:r>
          </a:p>
          <a:p>
            <a:r>
              <a:rPr lang="en-US" sz="1900" dirty="0">
                <a:solidFill>
                  <a:srgbClr val="FFFF00"/>
                </a:solidFill>
              </a:rPr>
              <a:t>	and also a partaker of the glory that shall be revealed: 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Feed the flock of God which is among you,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	( taking the oversight thereof, not by constraint, but willingly; </a:t>
            </a:r>
          </a:p>
          <a:p>
            <a:r>
              <a:rPr lang="en-US" sz="1900" dirty="0">
                <a:solidFill>
                  <a:srgbClr val="FFFF00"/>
                </a:solidFill>
              </a:rPr>
              <a:t>	not for filthy lucre, but of a ready mind; Neither as being lords over God's heritage, </a:t>
            </a:r>
          </a:p>
          <a:p>
            <a:r>
              <a:rPr lang="en-US" sz="1900" dirty="0">
                <a:solidFill>
                  <a:srgbClr val="FFFF00"/>
                </a:solidFill>
              </a:rPr>
              <a:t>	but being ensamples to the flock. 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	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  <a:endParaRPr lang="en-GB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22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F874D4F9-A9C6-D9CF-D465-A49AA755FFE8}"/>
              </a:ext>
            </a:extLst>
          </p:cNvPr>
          <p:cNvSpPr/>
          <p:nvPr/>
        </p:nvSpPr>
        <p:spPr>
          <a:xfrm>
            <a:off x="321735" y="4851400"/>
            <a:ext cx="8136466" cy="1634067"/>
          </a:xfrm>
          <a:prstGeom prst="wedgeRectCallout">
            <a:avLst>
              <a:gd name="adj1" fmla="val -46847"/>
              <a:gd name="adj2" fmla="val -1657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Followed by 2 additional pieces of information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F86FF904-656B-D0CE-1A6B-82B438F3D5C2}"/>
              </a:ext>
            </a:extLst>
          </p:cNvPr>
          <p:cNvSpPr/>
          <p:nvPr/>
        </p:nvSpPr>
        <p:spPr>
          <a:xfrm>
            <a:off x="321735" y="4851400"/>
            <a:ext cx="8136466" cy="1634067"/>
          </a:xfrm>
          <a:prstGeom prst="wedgeRectCallout">
            <a:avLst>
              <a:gd name="adj1" fmla="val -39355"/>
              <a:gd name="adj2" fmla="val -2517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Followed by 2 additional pieces of information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	</a:t>
            </a:r>
            <a:r>
              <a:rPr lang="en-US" sz="1900" dirty="0">
                <a:solidFill>
                  <a:srgbClr val="FFFF00"/>
                </a:solidFill>
              </a:rPr>
              <a:t>( who am also an elder, and a witness of the sufferings of Christ, </a:t>
            </a:r>
          </a:p>
          <a:p>
            <a:r>
              <a:rPr lang="en-US" sz="1900" dirty="0">
                <a:solidFill>
                  <a:srgbClr val="FFFF00"/>
                </a:solidFill>
              </a:rPr>
              <a:t>	and also a partaker of the glory that shall be revealed: 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Feed the flock of God which is among you,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	( taking the oversight thereof, not by constraint, but willingly; </a:t>
            </a:r>
          </a:p>
          <a:p>
            <a:r>
              <a:rPr lang="en-US" sz="1900" dirty="0">
                <a:solidFill>
                  <a:srgbClr val="FFFF00"/>
                </a:solidFill>
              </a:rPr>
              <a:t>	not for filthy lucre, but of a ready mind; Neither as being lords over God's heritage, </a:t>
            </a:r>
          </a:p>
          <a:p>
            <a:r>
              <a:rPr lang="en-US" sz="1900" dirty="0">
                <a:solidFill>
                  <a:srgbClr val="FFFF00"/>
                </a:solidFill>
              </a:rPr>
              <a:t>	but being ensamples to the flock. 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	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  <a:endParaRPr lang="en-GB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69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16A5064C-927B-9FEE-2FCB-FE8CE381217E}"/>
              </a:ext>
            </a:extLst>
          </p:cNvPr>
          <p:cNvSpPr/>
          <p:nvPr/>
        </p:nvSpPr>
        <p:spPr>
          <a:xfrm>
            <a:off x="321735" y="4851400"/>
            <a:ext cx="8136466" cy="1634067"/>
          </a:xfrm>
          <a:prstGeom prst="wedgeRectCallout">
            <a:avLst>
              <a:gd name="adj1" fmla="val -51530"/>
              <a:gd name="adj2" fmla="val -2818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There are only 3 actual statements!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515F354-211D-19BC-D861-F8C11ACA479B}"/>
              </a:ext>
            </a:extLst>
          </p:cNvPr>
          <p:cNvSpPr/>
          <p:nvPr/>
        </p:nvSpPr>
        <p:spPr>
          <a:xfrm>
            <a:off x="321735" y="4851400"/>
            <a:ext cx="8136466" cy="1634067"/>
          </a:xfrm>
          <a:prstGeom prst="wedgeRectCallout">
            <a:avLst>
              <a:gd name="adj1" fmla="val -52050"/>
              <a:gd name="adj2" fmla="val -880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There are only 3 actual statements!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DE09935-971D-D3D3-2B6F-AE1B55BC4E56}"/>
              </a:ext>
            </a:extLst>
          </p:cNvPr>
          <p:cNvSpPr/>
          <p:nvPr/>
        </p:nvSpPr>
        <p:spPr>
          <a:xfrm>
            <a:off x="321735" y="4851400"/>
            <a:ext cx="8136466" cy="1634067"/>
          </a:xfrm>
          <a:prstGeom prst="wedgeRectCallout">
            <a:avLst>
              <a:gd name="adj1" fmla="val -51842"/>
              <a:gd name="adj2" fmla="val -19372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There are only 3 actual statements!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The elders which are among you I exhort,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	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( who am also an elder, and a witness of the sufferings of Christ, </a:t>
            </a:r>
          </a:p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	and also a partaker of the glory that shall be revealed: 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Feed the flock of God which is among you,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	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( taking the oversight thereof, not by constraint, but willingly; </a:t>
            </a:r>
          </a:p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	not for filthy lucre, but of a ready mind; Neither as being lords over God's heritage, </a:t>
            </a:r>
          </a:p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	but being ensamples to the flock. )</a:t>
            </a:r>
          </a:p>
          <a:p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And when the chief Shepherd shall appear, </a:t>
            </a:r>
          </a:p>
          <a:p>
            <a:r>
              <a:rPr lang="en-US" sz="1900" dirty="0">
                <a:solidFill>
                  <a:srgbClr val="FFFF00"/>
                </a:solidFill>
              </a:rPr>
              <a:t>	ye shall receive a crown of glory that </a:t>
            </a:r>
            <a:r>
              <a:rPr lang="en-US" sz="1900" dirty="0" err="1">
                <a:solidFill>
                  <a:srgbClr val="FFFF00"/>
                </a:solidFill>
              </a:rPr>
              <a:t>fadeth</a:t>
            </a:r>
            <a:r>
              <a:rPr lang="en-US" sz="1900" dirty="0">
                <a:solidFill>
                  <a:srgbClr val="FFFF00"/>
                </a:solidFill>
              </a:rPr>
              <a:t> not away. </a:t>
            </a:r>
            <a:endParaRPr lang="en-GB" sz="1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9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dirty="0">
                <a:solidFill>
                  <a:schemeClr val="bg1"/>
                </a:solidFill>
              </a:rPr>
              <a:t>Feed the flock of God which is among you, taking the oversight </a:t>
            </a:r>
            <a:r>
              <a:rPr lang="en-US" sz="1900" i="1" dirty="0">
                <a:solidFill>
                  <a:schemeClr val="bg1"/>
                </a:solidFill>
              </a:rPr>
              <a:t>thereof</a:t>
            </a:r>
            <a:r>
              <a:rPr lang="en-US" sz="1900" dirty="0">
                <a:solidFill>
                  <a:schemeClr val="bg1"/>
                </a:solidFill>
              </a:rPr>
              <a:t>, not by constraint, but willingly; not for </a:t>
            </a:r>
            <a:r>
              <a:rPr lang="en-US" sz="1900" i="1" dirty="0">
                <a:solidFill>
                  <a:schemeClr val="bg1"/>
                </a:solidFill>
              </a:rPr>
              <a:t>filthy</a:t>
            </a:r>
            <a:r>
              <a:rPr lang="en-US" sz="1900" dirty="0">
                <a:solidFill>
                  <a:schemeClr val="bg1"/>
                </a:solidFill>
              </a:rPr>
              <a:t> lucre, but of a ready mind; Neither as being lords over </a:t>
            </a:r>
            <a:r>
              <a:rPr lang="en-US" sz="1900" i="1" dirty="0">
                <a:solidFill>
                  <a:schemeClr val="bg1"/>
                </a:solidFill>
              </a:rPr>
              <a:t>God's</a:t>
            </a:r>
            <a:r>
              <a:rPr lang="en-US" sz="1900" dirty="0">
                <a:solidFill>
                  <a:schemeClr val="bg1"/>
                </a:solidFill>
              </a:rPr>
              <a:t> heritage,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  <a:endParaRPr lang="en-GB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18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The elders which are among you I exhort,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	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( who am also an elder, and a witness of the sufferings of Christ, </a:t>
            </a:r>
          </a:p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	and also a partaker of the glory that shall be revealed: )</a:t>
            </a:r>
          </a:p>
          <a:p>
            <a:r>
              <a:rPr lang="en-US" sz="1900" dirty="0">
                <a:solidFill>
                  <a:srgbClr val="FFFF00"/>
                </a:solidFill>
              </a:rPr>
              <a:t>Feed the flock of God which is among you,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r>
              <a:rPr lang="en-US" sz="1900" dirty="0">
                <a:solidFill>
                  <a:schemeClr val="bg1"/>
                </a:solidFill>
              </a:rPr>
              <a:t>	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( taking the oversight thereof, not by constraint, but willingly; </a:t>
            </a:r>
          </a:p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	not for filthy lucre, but of a ready mind; Neither as being lords over God's heritage, </a:t>
            </a:r>
          </a:p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	but being ensamples to the flock. )</a:t>
            </a:r>
          </a:p>
          <a:p>
            <a:r>
              <a:rPr lang="en-US" sz="1900" dirty="0">
                <a:solidFill>
                  <a:srgbClr val="FFFF00"/>
                </a:solidFill>
              </a:rPr>
              <a:t>And when the chief Shepherd shall appear, </a:t>
            </a:r>
          </a:p>
          <a:p>
            <a:r>
              <a:rPr lang="en-US" sz="1900" dirty="0">
                <a:solidFill>
                  <a:srgbClr val="FFFF00"/>
                </a:solidFill>
              </a:rPr>
              <a:t>	ye shall receive a crown of glory that </a:t>
            </a:r>
            <a:r>
              <a:rPr lang="en-US" sz="1900" dirty="0" err="1">
                <a:solidFill>
                  <a:srgbClr val="FFFF00"/>
                </a:solidFill>
              </a:rPr>
              <a:t>fadeth</a:t>
            </a:r>
            <a:r>
              <a:rPr lang="en-US" sz="1900" dirty="0">
                <a:solidFill>
                  <a:srgbClr val="FFFF00"/>
                </a:solidFill>
              </a:rPr>
              <a:t> not away.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FCE9C6C6-FF85-6DFC-191F-06BFFBD5E22B}"/>
              </a:ext>
            </a:extLst>
          </p:cNvPr>
          <p:cNvSpPr/>
          <p:nvPr/>
        </p:nvSpPr>
        <p:spPr>
          <a:xfrm>
            <a:off x="321733" y="2963333"/>
            <a:ext cx="8128000" cy="3826934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7E0FA-6A73-2594-E24C-4BC82C68A014}"/>
              </a:ext>
            </a:extLst>
          </p:cNvPr>
          <p:cNvSpPr txBox="1"/>
          <p:nvPr/>
        </p:nvSpPr>
        <p:spPr>
          <a:xfrm>
            <a:off x="943293" y="3649134"/>
            <a:ext cx="71204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Note how these statements are in keeping with how Peter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has been teaching throughout the letter: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He encourages them to keep serving in the present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Because the Lord has something far greater in store for them in the future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16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The elders which are among you I exhort,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	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( who am also an elder, and a witness of the sufferings of Christ, </a:t>
            </a:r>
          </a:p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	and also a partaker of the glory that shall be revealed: )</a:t>
            </a:r>
          </a:p>
          <a:p>
            <a:r>
              <a:rPr lang="en-US" sz="1900" dirty="0">
                <a:solidFill>
                  <a:srgbClr val="FFFF00"/>
                </a:solidFill>
              </a:rPr>
              <a:t>Feed the flock of God which is among you,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r>
              <a:rPr lang="en-US" sz="1900" dirty="0">
                <a:solidFill>
                  <a:schemeClr val="bg1"/>
                </a:solidFill>
              </a:rPr>
              <a:t>	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( taking the oversight thereof, not by constraint, but willingly; </a:t>
            </a:r>
          </a:p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	not for filthy lucre, but of a ready mind; Neither as being lords over God's heritage, </a:t>
            </a:r>
          </a:p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	but being ensamples to the flock. )</a:t>
            </a:r>
          </a:p>
          <a:p>
            <a:r>
              <a:rPr lang="en-US" sz="1900" dirty="0">
                <a:solidFill>
                  <a:srgbClr val="FFFF00"/>
                </a:solidFill>
              </a:rPr>
              <a:t>And when the chief Shepherd shall appear, </a:t>
            </a:r>
          </a:p>
          <a:p>
            <a:r>
              <a:rPr lang="en-US" sz="1900" dirty="0">
                <a:solidFill>
                  <a:srgbClr val="FFFF00"/>
                </a:solidFill>
              </a:rPr>
              <a:t>	ye shall receive a crown of glory that </a:t>
            </a:r>
            <a:r>
              <a:rPr lang="en-US" sz="1900" dirty="0" err="1">
                <a:solidFill>
                  <a:srgbClr val="FFFF00"/>
                </a:solidFill>
              </a:rPr>
              <a:t>fadeth</a:t>
            </a:r>
            <a:r>
              <a:rPr lang="en-US" sz="1900" dirty="0">
                <a:solidFill>
                  <a:srgbClr val="FFFF00"/>
                </a:solidFill>
              </a:rPr>
              <a:t> not away.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FCE9C6C6-FF85-6DFC-191F-06BFFBD5E22B}"/>
              </a:ext>
            </a:extLst>
          </p:cNvPr>
          <p:cNvSpPr/>
          <p:nvPr/>
        </p:nvSpPr>
        <p:spPr>
          <a:xfrm>
            <a:off x="321733" y="2963333"/>
            <a:ext cx="8128000" cy="3826934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1AC1D3DD-8CD8-FF32-3E8A-792CF468F167}"/>
              </a:ext>
            </a:extLst>
          </p:cNvPr>
          <p:cNvSpPr/>
          <p:nvPr/>
        </p:nvSpPr>
        <p:spPr>
          <a:xfrm flipH="1" flipV="1">
            <a:off x="5046131" y="893233"/>
            <a:ext cx="2895597" cy="4432300"/>
          </a:xfrm>
          <a:prstGeom prst="curvedRightArrow">
            <a:avLst>
              <a:gd name="adj1" fmla="val 25000"/>
              <a:gd name="adj2" fmla="val 62248"/>
              <a:gd name="adj3" fmla="val 34942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7E0FA-6A73-2594-E24C-4BC82C68A014}"/>
              </a:ext>
            </a:extLst>
          </p:cNvPr>
          <p:cNvSpPr txBox="1"/>
          <p:nvPr/>
        </p:nvSpPr>
        <p:spPr>
          <a:xfrm>
            <a:off x="943293" y="3649134"/>
            <a:ext cx="71204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Note how these statements are in keeping with how Peter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has been teaching throughout the letter: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He encourages them to keep serving in the present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Because the Lord has something far greater in store for them in the future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06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FCE9C6C6-FF85-6DFC-191F-06BFFBD5E22B}"/>
              </a:ext>
            </a:extLst>
          </p:cNvPr>
          <p:cNvSpPr/>
          <p:nvPr/>
        </p:nvSpPr>
        <p:spPr>
          <a:xfrm>
            <a:off x="321733" y="2963333"/>
            <a:ext cx="8128000" cy="3826934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50A10E6D-897E-9D83-6477-6F1173A1DC55}"/>
              </a:ext>
            </a:extLst>
          </p:cNvPr>
          <p:cNvSpPr/>
          <p:nvPr/>
        </p:nvSpPr>
        <p:spPr>
          <a:xfrm rot="20145212">
            <a:off x="534424" y="2921101"/>
            <a:ext cx="817741" cy="3062026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The elders which are among you I exhort,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	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( who am also an elder, and a witness of the sufferings of Christ, </a:t>
            </a:r>
          </a:p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	and also a partaker of the glory that shall be revealed: )</a:t>
            </a:r>
          </a:p>
          <a:p>
            <a:r>
              <a:rPr lang="en-US" sz="1900" dirty="0">
                <a:solidFill>
                  <a:srgbClr val="FFFF00"/>
                </a:solidFill>
              </a:rPr>
              <a:t>Feed the flock of God which is among you,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r>
              <a:rPr lang="en-US" sz="1900" dirty="0">
                <a:solidFill>
                  <a:schemeClr val="bg1"/>
                </a:solidFill>
              </a:rPr>
              <a:t>	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( taking the oversight thereof, not by constraint, but willingly; </a:t>
            </a:r>
          </a:p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	not for filthy lucre, but of a ready mind; Neither as being lords over God's heritage, </a:t>
            </a:r>
          </a:p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	but being ensamples to the flock. )</a:t>
            </a:r>
          </a:p>
          <a:p>
            <a:r>
              <a:rPr lang="en-US" sz="1900" dirty="0">
                <a:solidFill>
                  <a:srgbClr val="FFFF00"/>
                </a:solidFill>
              </a:rPr>
              <a:t>And when the chief Shepherd shall appear, </a:t>
            </a:r>
          </a:p>
          <a:p>
            <a:r>
              <a:rPr lang="en-US" sz="1900" dirty="0">
                <a:solidFill>
                  <a:srgbClr val="FFFF00"/>
                </a:solidFill>
              </a:rPr>
              <a:t>	ye shall receive a crown of glory that </a:t>
            </a:r>
            <a:r>
              <a:rPr lang="en-US" sz="1900" dirty="0" err="1">
                <a:solidFill>
                  <a:srgbClr val="FFFF00"/>
                </a:solidFill>
              </a:rPr>
              <a:t>fadeth</a:t>
            </a:r>
            <a:r>
              <a:rPr lang="en-US" sz="1900" dirty="0">
                <a:solidFill>
                  <a:srgbClr val="FFFF00"/>
                </a:solidFill>
              </a:rPr>
              <a:t> not away.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1AC1D3DD-8CD8-FF32-3E8A-792CF468F167}"/>
              </a:ext>
            </a:extLst>
          </p:cNvPr>
          <p:cNvSpPr/>
          <p:nvPr/>
        </p:nvSpPr>
        <p:spPr>
          <a:xfrm flipH="1" flipV="1">
            <a:off x="5046131" y="893233"/>
            <a:ext cx="2895597" cy="4432300"/>
          </a:xfrm>
          <a:prstGeom prst="curvedRightArrow">
            <a:avLst>
              <a:gd name="adj1" fmla="val 25000"/>
              <a:gd name="adj2" fmla="val 62248"/>
              <a:gd name="adj3" fmla="val 34942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7E0FA-6A73-2594-E24C-4BC82C68A014}"/>
              </a:ext>
            </a:extLst>
          </p:cNvPr>
          <p:cNvSpPr txBox="1"/>
          <p:nvPr/>
        </p:nvSpPr>
        <p:spPr>
          <a:xfrm>
            <a:off x="943293" y="3649134"/>
            <a:ext cx="71204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Note how these statements are in keeping with how Peter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has been teaching throughout the letter: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He encourages them to keep serving in the present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Because the Lord has something far greater in store for them in the future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1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FCE9C6C6-FF85-6DFC-191F-06BFFBD5E22B}"/>
              </a:ext>
            </a:extLst>
          </p:cNvPr>
          <p:cNvSpPr/>
          <p:nvPr/>
        </p:nvSpPr>
        <p:spPr>
          <a:xfrm>
            <a:off x="321733" y="2963333"/>
            <a:ext cx="8128000" cy="3826934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50A10E6D-897E-9D83-6477-6F1173A1DC55}"/>
              </a:ext>
            </a:extLst>
          </p:cNvPr>
          <p:cNvSpPr/>
          <p:nvPr/>
        </p:nvSpPr>
        <p:spPr>
          <a:xfrm rot="20145212">
            <a:off x="534424" y="2921101"/>
            <a:ext cx="817741" cy="3062026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The elders which are among you I exhort,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	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( who am also an elder, and a witness of the sufferings of Christ, </a:t>
            </a:r>
          </a:p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	and also a partaker of the glory that shall be revealed: )</a:t>
            </a:r>
          </a:p>
          <a:p>
            <a:r>
              <a:rPr lang="en-US" sz="1900" dirty="0">
                <a:solidFill>
                  <a:srgbClr val="FFFF00"/>
                </a:solidFill>
              </a:rPr>
              <a:t>Feed the flock of God which is among you,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r>
              <a:rPr lang="en-US" sz="1900" dirty="0">
                <a:solidFill>
                  <a:schemeClr val="bg1"/>
                </a:solidFill>
              </a:rPr>
              <a:t>	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( taking the oversight thereof, not by constraint, but willingly; </a:t>
            </a:r>
          </a:p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	not for filthy lucre, but of a ready mind; Neither as being lords over God's heritage, </a:t>
            </a:r>
          </a:p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	but being ensamples to the flock. )</a:t>
            </a:r>
          </a:p>
          <a:p>
            <a:r>
              <a:rPr lang="en-US" sz="1900" dirty="0">
                <a:solidFill>
                  <a:srgbClr val="FFFF00"/>
                </a:solidFill>
              </a:rPr>
              <a:t>And when the chief Shepherd shall appear, </a:t>
            </a:r>
          </a:p>
          <a:p>
            <a:r>
              <a:rPr lang="en-US" sz="1900" dirty="0">
                <a:solidFill>
                  <a:srgbClr val="FFFF00"/>
                </a:solidFill>
              </a:rPr>
              <a:t>	ye shall receive a crown of glory that </a:t>
            </a:r>
            <a:r>
              <a:rPr lang="en-US" sz="1900" dirty="0" err="1">
                <a:solidFill>
                  <a:srgbClr val="FFFF00"/>
                </a:solidFill>
              </a:rPr>
              <a:t>fadeth</a:t>
            </a:r>
            <a:r>
              <a:rPr lang="en-US" sz="1900" dirty="0">
                <a:solidFill>
                  <a:srgbClr val="FFFF00"/>
                </a:solidFill>
              </a:rPr>
              <a:t> not away.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1AC1D3DD-8CD8-FF32-3E8A-792CF468F167}"/>
              </a:ext>
            </a:extLst>
          </p:cNvPr>
          <p:cNvSpPr/>
          <p:nvPr/>
        </p:nvSpPr>
        <p:spPr>
          <a:xfrm flipH="1" flipV="1">
            <a:off x="5046131" y="893233"/>
            <a:ext cx="2895597" cy="4432300"/>
          </a:xfrm>
          <a:prstGeom prst="curvedRightArrow">
            <a:avLst>
              <a:gd name="adj1" fmla="val 25000"/>
              <a:gd name="adj2" fmla="val 62248"/>
              <a:gd name="adj3" fmla="val 34942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7E0FA-6A73-2594-E24C-4BC82C68A014}"/>
              </a:ext>
            </a:extLst>
          </p:cNvPr>
          <p:cNvSpPr txBox="1"/>
          <p:nvPr/>
        </p:nvSpPr>
        <p:spPr>
          <a:xfrm>
            <a:off x="943293" y="3649134"/>
            <a:ext cx="71204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Note how these statements are in keeping with how Peter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has been teaching throughout the letter: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He encourages them to keep serving in the present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Because the Lord has something far greater in store for them in the future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C64FF43E-E151-EE16-F442-7214628365E5}"/>
              </a:ext>
            </a:extLst>
          </p:cNvPr>
          <p:cNvSpPr/>
          <p:nvPr/>
        </p:nvSpPr>
        <p:spPr>
          <a:xfrm>
            <a:off x="557265" y="375523"/>
            <a:ext cx="7320174" cy="5858934"/>
          </a:xfrm>
          <a:prstGeom prst="irregularSeal2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a recurring theme: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Living in the present…</a:t>
            </a:r>
          </a:p>
          <a:p>
            <a:pPr algn="ctr"/>
            <a:r>
              <a:rPr lang="en-US" dirty="0"/>
              <a:t>in light of the future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279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41C3208C-CA5C-A29A-91D5-9CEB8E5DCB4F}"/>
              </a:ext>
            </a:extLst>
          </p:cNvPr>
          <p:cNvSpPr/>
          <p:nvPr/>
        </p:nvSpPr>
        <p:spPr>
          <a:xfrm>
            <a:off x="321735" y="4851400"/>
            <a:ext cx="8136466" cy="1634067"/>
          </a:xfrm>
          <a:prstGeom prst="wedgeRectCallout">
            <a:avLst>
              <a:gd name="adj1" fmla="val -51322"/>
              <a:gd name="adj2" fmla="val -2849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We can now look at the additional information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contained in the parenthesis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The elders which are among you I exhort,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	( who am also an elder, 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	and also a partaker of the glory that shall be revealed: 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Feed the flock of God which is among you,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	( taking the oversight thereof, not by constraint, but willingly; </a:t>
            </a:r>
          </a:p>
          <a:p>
            <a:r>
              <a:rPr lang="en-US" sz="1900" dirty="0">
                <a:solidFill>
                  <a:schemeClr val="bg1"/>
                </a:solidFill>
              </a:rPr>
              <a:t>	not for filthy lucre, but of a ready mind; Neither as being lords over God's heritage,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	but being ensamples to the flock. 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And when the chief Shepherd shall appear, </a:t>
            </a:r>
          </a:p>
          <a:p>
            <a:r>
              <a:rPr lang="en-US" sz="1900" dirty="0">
                <a:solidFill>
                  <a:srgbClr val="FFFF00"/>
                </a:solidFill>
              </a:rPr>
              <a:t>	ye shall receive a crown of glory that </a:t>
            </a:r>
            <a:r>
              <a:rPr lang="en-US" sz="1900" dirty="0" err="1">
                <a:solidFill>
                  <a:srgbClr val="FFFF00"/>
                </a:solidFill>
              </a:rPr>
              <a:t>fadeth</a:t>
            </a:r>
            <a:r>
              <a:rPr lang="en-US" sz="1900" dirty="0">
                <a:solidFill>
                  <a:srgbClr val="FFFF00"/>
                </a:solidFill>
              </a:rPr>
              <a:t> not away.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DD79F149-96CB-F983-3946-92E8E68BFC43}"/>
              </a:ext>
            </a:extLst>
          </p:cNvPr>
          <p:cNvSpPr/>
          <p:nvPr/>
        </p:nvSpPr>
        <p:spPr>
          <a:xfrm>
            <a:off x="321735" y="4851400"/>
            <a:ext cx="8136466" cy="1634067"/>
          </a:xfrm>
          <a:prstGeom prst="wedgeRectCallout">
            <a:avLst>
              <a:gd name="adj1" fmla="val 27034"/>
              <a:gd name="adj2" fmla="val -2455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We can look at the text as statements,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separated with additional information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contained in the parenthesis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15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6792A56D-1182-7F1E-1F19-E7C37FB02913}"/>
              </a:ext>
            </a:extLst>
          </p:cNvPr>
          <p:cNvSpPr/>
          <p:nvPr/>
        </p:nvSpPr>
        <p:spPr>
          <a:xfrm>
            <a:off x="321735" y="4851400"/>
            <a:ext cx="8136466" cy="1634067"/>
          </a:xfrm>
          <a:prstGeom prst="wedgeRectCallout">
            <a:avLst>
              <a:gd name="adj1" fmla="val -40500"/>
              <a:gd name="adj2" fmla="val -21237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 relation to the first statement:</a:t>
            </a:r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Peter gives 3 additional pieces of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479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​</a:t>
            </a:r>
            <a:r>
              <a:rPr lang="en-US" sz="1900" dirty="0">
                <a:solidFill>
                  <a:srgbClr val="FFFF00"/>
                </a:solidFill>
              </a:rPr>
              <a:t>The elders which are among you I exhort,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who am also an elder,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endParaRPr lang="en-US" sz="1900" baseline="300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Feed the flock of God which is among you,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taking the oversight thereof, not by constraint, but willingly;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not for filthy lucre, but of a ready mind;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Neither as being lords over God's heritage, but being ensamples to the flock.</a:t>
            </a:r>
          </a:p>
          <a:p>
            <a:pPr lvl="2"/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And when the chief Shepherd shall appear,</a:t>
            </a:r>
          </a:p>
          <a:p>
            <a:r>
              <a:rPr lang="en-US" sz="1900" dirty="0">
                <a:solidFill>
                  <a:srgbClr val="FFFF00"/>
                </a:solidFill>
              </a:rPr>
              <a:t>	ye shall receive a crown of glory that </a:t>
            </a:r>
            <a:r>
              <a:rPr lang="en-US" sz="1900" dirty="0" err="1">
                <a:solidFill>
                  <a:srgbClr val="FFFF00"/>
                </a:solidFill>
              </a:rPr>
              <a:t>fadeth</a:t>
            </a:r>
            <a:r>
              <a:rPr lang="en-US" sz="1900" dirty="0">
                <a:solidFill>
                  <a:srgbClr val="FFFF00"/>
                </a:solidFill>
              </a:rPr>
              <a:t> not away. </a:t>
            </a:r>
            <a:endParaRPr lang="en-GB" sz="1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86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6792A56D-1182-7F1E-1F19-E7C37FB02913}"/>
              </a:ext>
            </a:extLst>
          </p:cNvPr>
          <p:cNvSpPr/>
          <p:nvPr/>
        </p:nvSpPr>
        <p:spPr>
          <a:xfrm>
            <a:off x="321735" y="4851400"/>
            <a:ext cx="8136466" cy="1634067"/>
          </a:xfrm>
          <a:prstGeom prst="wedgeRectCallout">
            <a:avLst>
              <a:gd name="adj1" fmla="val -39564"/>
              <a:gd name="adj2" fmla="val -11289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 relation to the second statement:</a:t>
            </a:r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He gives 3 “not – but” pairs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479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​</a:t>
            </a:r>
            <a:r>
              <a:rPr lang="en-US" sz="1900" dirty="0">
                <a:solidFill>
                  <a:srgbClr val="FFFF00"/>
                </a:solidFill>
              </a:rPr>
              <a:t>The elders which are among you I exhort,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who am also an elder,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endParaRPr lang="en-US" sz="1900" baseline="300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Feed the flock of God which is among you,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taking the oversight thereof, not by constraint, but willingly;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not for filthy lucre, but of a ready mind;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Neither as being lords over God's heritage, but being ensamples to the flock.</a:t>
            </a:r>
          </a:p>
          <a:p>
            <a:pPr lvl="2"/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And when the chief Shepherd shall appear,</a:t>
            </a:r>
          </a:p>
          <a:p>
            <a:r>
              <a:rPr lang="en-US" sz="1900" dirty="0">
                <a:solidFill>
                  <a:srgbClr val="FFFF00"/>
                </a:solidFill>
              </a:rPr>
              <a:t>	ye shall receive a crown of glory that </a:t>
            </a:r>
            <a:r>
              <a:rPr lang="en-US" sz="1900" dirty="0" err="1">
                <a:solidFill>
                  <a:srgbClr val="FFFF00"/>
                </a:solidFill>
              </a:rPr>
              <a:t>fadeth</a:t>
            </a:r>
            <a:r>
              <a:rPr lang="en-US" sz="1900" dirty="0">
                <a:solidFill>
                  <a:srgbClr val="FFFF00"/>
                </a:solidFill>
              </a:rPr>
              <a:t> not away. </a:t>
            </a:r>
            <a:endParaRPr lang="en-GB" sz="1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41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479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​</a:t>
            </a:r>
            <a:r>
              <a:rPr lang="en-US" sz="1900" dirty="0">
                <a:solidFill>
                  <a:srgbClr val="FFFF00"/>
                </a:solidFill>
              </a:rPr>
              <a:t>The elders which are among you I exhort,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who am also an elder,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endParaRPr lang="en-US" sz="1900" baseline="300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Feed the flock of God which is among you,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taking the oversight thereof, not by constraint, but willingly;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not for filthy lucre, but of a ready mind;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Neither as being lords over God's heritage, but being ensamples to the flock.</a:t>
            </a:r>
          </a:p>
          <a:p>
            <a:pPr lvl="2"/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And when the chief Shepherd shall appear,</a:t>
            </a:r>
          </a:p>
          <a:p>
            <a:r>
              <a:rPr lang="en-US" sz="1900" dirty="0">
                <a:solidFill>
                  <a:srgbClr val="FFFF00"/>
                </a:solidFill>
              </a:rPr>
              <a:t>	ye shall receive a crown of glory that </a:t>
            </a:r>
            <a:r>
              <a:rPr lang="en-US" sz="1900" dirty="0" err="1">
                <a:solidFill>
                  <a:srgbClr val="FFFF00"/>
                </a:solidFill>
              </a:rPr>
              <a:t>fadeth</a:t>
            </a:r>
            <a:r>
              <a:rPr lang="en-US" sz="1900" dirty="0">
                <a:solidFill>
                  <a:srgbClr val="FFFF00"/>
                </a:solidFill>
              </a:rPr>
              <a:t> not away. </a:t>
            </a:r>
            <a:endParaRPr lang="en-GB" sz="1900" dirty="0">
              <a:solidFill>
                <a:srgbClr val="FFFF00"/>
              </a:solidFill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328DFB55-29D1-46EA-4873-73688FB010A9}"/>
              </a:ext>
            </a:extLst>
          </p:cNvPr>
          <p:cNvSpPr/>
          <p:nvPr/>
        </p:nvSpPr>
        <p:spPr>
          <a:xfrm>
            <a:off x="364066" y="4597400"/>
            <a:ext cx="8322733" cy="21590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structure is almost poetic!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There are 3 statements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separated by information grouped in 3’s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46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605A0B18-2E17-7864-6083-86BC7A7D1751}"/>
              </a:ext>
            </a:extLst>
          </p:cNvPr>
          <p:cNvSpPr/>
          <p:nvPr/>
        </p:nvSpPr>
        <p:spPr>
          <a:xfrm>
            <a:off x="67733" y="1049867"/>
            <a:ext cx="7611534" cy="1422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479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​</a:t>
            </a:r>
            <a:r>
              <a:rPr lang="en-US" sz="1900" dirty="0">
                <a:solidFill>
                  <a:srgbClr val="FFFF00"/>
                </a:solidFill>
              </a:rPr>
              <a:t>The elders which are among you I exhort,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who am also an elder,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endParaRPr lang="en-US" sz="1900" baseline="300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Feed the flock of God which is among you,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taking the oversight thereof, not by constraint, but willingly;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not for filthy lucre, but of a ready mind;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Neither as being lords over God's heritage, but being ensamples to the flock.</a:t>
            </a:r>
          </a:p>
          <a:p>
            <a:pPr lvl="2"/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And when the chief Shepherd shall appear,</a:t>
            </a:r>
          </a:p>
          <a:p>
            <a:r>
              <a:rPr lang="en-US" sz="1900" dirty="0">
                <a:solidFill>
                  <a:srgbClr val="FFFF00"/>
                </a:solidFill>
              </a:rPr>
              <a:t>	ye shall receive a crown of glory that </a:t>
            </a:r>
            <a:r>
              <a:rPr lang="en-US" sz="1900" dirty="0" err="1">
                <a:solidFill>
                  <a:srgbClr val="FFFF00"/>
                </a:solidFill>
              </a:rPr>
              <a:t>fadeth</a:t>
            </a:r>
            <a:r>
              <a:rPr lang="en-US" sz="1900" dirty="0">
                <a:solidFill>
                  <a:srgbClr val="FFFF00"/>
                </a:solidFill>
              </a:rPr>
              <a:t> not away. </a:t>
            </a:r>
            <a:endParaRPr lang="en-GB" sz="1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23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61F6B78-5DB1-AE2F-2B42-80A37AEBFB22}"/>
              </a:ext>
            </a:extLst>
          </p:cNvPr>
          <p:cNvSpPr/>
          <p:nvPr/>
        </p:nvSpPr>
        <p:spPr>
          <a:xfrm>
            <a:off x="321735" y="2650068"/>
            <a:ext cx="8136466" cy="3835400"/>
          </a:xfrm>
          <a:prstGeom prst="wedgeRectCallout">
            <a:avLst>
              <a:gd name="adj1" fmla="val -39355"/>
              <a:gd name="adj2" fmla="val -768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Peter is not commanding them as an Apostle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​</a:t>
            </a:r>
            <a:r>
              <a:rPr lang="en-US" sz="1900" dirty="0">
                <a:solidFill>
                  <a:srgbClr val="FFFF00"/>
                </a:solidFill>
              </a:rPr>
              <a:t>The elders which are among you I exhort,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who am also an elder</a:t>
            </a:r>
          </a:p>
        </p:txBody>
      </p:sp>
    </p:spTree>
    <p:extLst>
      <p:ext uri="{BB962C8B-B14F-4D97-AF65-F5344CB8AC3E}">
        <p14:creationId xmlns:p14="http://schemas.microsoft.com/office/powerpoint/2010/main" val="25992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(KJV)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dirty="0">
                <a:solidFill>
                  <a:schemeClr val="bg1"/>
                </a:solidFill>
              </a:rPr>
              <a:t>Feed the flock of God which is among you, taking the oversight </a:t>
            </a:r>
            <a:r>
              <a:rPr lang="en-US" sz="1900" i="1" dirty="0">
                <a:solidFill>
                  <a:schemeClr val="bg1"/>
                </a:solidFill>
              </a:rPr>
              <a:t>thereof</a:t>
            </a:r>
            <a:r>
              <a:rPr lang="en-US" sz="1900" dirty="0">
                <a:solidFill>
                  <a:schemeClr val="bg1"/>
                </a:solidFill>
              </a:rPr>
              <a:t>, not by constraint, but willingly; not for </a:t>
            </a:r>
            <a:r>
              <a:rPr lang="en-US" sz="1900" i="1" dirty="0">
                <a:solidFill>
                  <a:schemeClr val="bg1"/>
                </a:solidFill>
              </a:rPr>
              <a:t>filthy</a:t>
            </a:r>
            <a:r>
              <a:rPr lang="en-US" sz="1900" dirty="0">
                <a:solidFill>
                  <a:schemeClr val="bg1"/>
                </a:solidFill>
              </a:rPr>
              <a:t> lucre, but of a ready mind; Neither as being lords over </a:t>
            </a:r>
            <a:r>
              <a:rPr lang="en-US" sz="1900" i="1" dirty="0">
                <a:solidFill>
                  <a:schemeClr val="bg1"/>
                </a:solidFill>
              </a:rPr>
              <a:t>God's</a:t>
            </a:r>
            <a:r>
              <a:rPr lang="en-US" sz="1900" dirty="0">
                <a:solidFill>
                  <a:schemeClr val="bg1"/>
                </a:solidFill>
              </a:rPr>
              <a:t> heritage,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(ESV)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So I exhort the elders among you, as a fellow elder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as well as a partaker in the glory that is going to be revealed: </a:t>
            </a:r>
          </a:p>
          <a:p>
            <a:r>
              <a:rPr lang="en-US" sz="1900" dirty="0">
                <a:solidFill>
                  <a:schemeClr val="bg1"/>
                </a:solidFill>
              </a:rPr>
              <a:t>Shepherd the flock of God that is among you, exercising oversight, not under compulsion,</a:t>
            </a:r>
          </a:p>
          <a:p>
            <a:r>
              <a:rPr lang="en-US" sz="1900" dirty="0">
                <a:solidFill>
                  <a:schemeClr val="bg1"/>
                </a:solidFill>
              </a:rPr>
              <a:t>but willingly, as God would have you; not for shameful gain, but eagerly; not domineering over those in your charge, but being examples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appears, you will receive the unfading crown of glory.</a:t>
            </a:r>
            <a:endParaRPr lang="en-GB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424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61F6B78-5DB1-AE2F-2B42-80A37AEBFB22}"/>
              </a:ext>
            </a:extLst>
          </p:cNvPr>
          <p:cNvSpPr/>
          <p:nvPr/>
        </p:nvSpPr>
        <p:spPr>
          <a:xfrm>
            <a:off x="321735" y="2650068"/>
            <a:ext cx="8136466" cy="3835400"/>
          </a:xfrm>
          <a:prstGeom prst="wedgeRectCallout">
            <a:avLst>
              <a:gd name="adj1" fmla="val -13132"/>
              <a:gd name="adj2" fmla="val -782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He appeals to them as one who knows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what it means to be an elder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(not just an older person but a shepherd in God’s Assembly)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​</a:t>
            </a:r>
            <a:r>
              <a:rPr lang="en-US" sz="1900" dirty="0">
                <a:solidFill>
                  <a:srgbClr val="FFFF00"/>
                </a:solidFill>
              </a:rPr>
              <a:t>The elders which are among you I exhort,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who am also an elder</a:t>
            </a:r>
          </a:p>
        </p:txBody>
      </p:sp>
    </p:spTree>
    <p:extLst>
      <p:ext uri="{BB962C8B-B14F-4D97-AF65-F5344CB8AC3E}">
        <p14:creationId xmlns:p14="http://schemas.microsoft.com/office/powerpoint/2010/main" val="1065475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61F6B78-5DB1-AE2F-2B42-80A37AEBFB22}"/>
              </a:ext>
            </a:extLst>
          </p:cNvPr>
          <p:cNvSpPr/>
          <p:nvPr/>
        </p:nvSpPr>
        <p:spPr>
          <a:xfrm>
            <a:off x="321735" y="2650068"/>
            <a:ext cx="8136466" cy="3835400"/>
          </a:xfrm>
          <a:prstGeom prst="wedgeRectCallout">
            <a:avLst>
              <a:gd name="adj1" fmla="val -13132"/>
              <a:gd name="adj2" fmla="val -782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need to consider the role of elders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and the structure of a New Testament Assembly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​</a:t>
            </a:r>
            <a:r>
              <a:rPr lang="en-US" sz="1900" dirty="0">
                <a:solidFill>
                  <a:srgbClr val="FFFF00"/>
                </a:solidFill>
              </a:rPr>
              <a:t>The elders which are among you I exhort,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who am also an elder</a:t>
            </a:r>
          </a:p>
        </p:txBody>
      </p:sp>
    </p:spTree>
    <p:extLst>
      <p:ext uri="{BB962C8B-B14F-4D97-AF65-F5344CB8AC3E}">
        <p14:creationId xmlns:p14="http://schemas.microsoft.com/office/powerpoint/2010/main" val="2278840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1" y="237067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Almost all resources and papers say: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Church government can be categorized into three main models: 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Episcopalian, Presbyterian and Congregational.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FD553CD-81D8-8B7D-FCC6-2CFB51C47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1984964"/>
            <a:ext cx="3006621" cy="24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77BA5BB-A89B-ABFC-6776-9C8286836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74" y="1984964"/>
            <a:ext cx="3068516" cy="240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2D6F3C3-1597-DA32-5A1B-28D18E68A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80" y="1959692"/>
            <a:ext cx="3127618" cy="23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416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1" y="5702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Episcopalian, Presbyterian and Congregational.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FD553CD-81D8-8B7D-FCC6-2CFB51C47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65" y="544044"/>
            <a:ext cx="4776154" cy="382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BA5B9-015C-F797-F136-F7DEF717F141}"/>
              </a:ext>
            </a:extLst>
          </p:cNvPr>
          <p:cNvSpPr txBox="1"/>
          <p:nvPr/>
        </p:nvSpPr>
        <p:spPr>
          <a:xfrm>
            <a:off x="211665" y="4258732"/>
            <a:ext cx="85539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1. Episcopalian Model: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This model is also called the Hierarchical model.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This model is used by the Episcopalian, Catholic, Anglican and Orthodox churches.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Under this model:</a:t>
            </a:r>
          </a:p>
          <a:p>
            <a:r>
              <a:rPr lang="en-US" sz="1600" dirty="0">
                <a:solidFill>
                  <a:srgbClr val="FFFF00"/>
                </a:solidFill>
              </a:rPr>
              <a:t>A man at the top, called Pope or Archbishop, has overall say and rules over the bishops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 Bishops rule over the Rectors or Priests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The congregation takes all its teaching from those above it and can seldom challenge their teaching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93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1" y="5702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Episcopalian, Presbyterian and Congregational.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BA5B9-015C-F797-F136-F7DEF717F141}"/>
              </a:ext>
            </a:extLst>
          </p:cNvPr>
          <p:cNvSpPr txBox="1"/>
          <p:nvPr/>
        </p:nvSpPr>
        <p:spPr>
          <a:xfrm>
            <a:off x="211665" y="4258732"/>
            <a:ext cx="838723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2. Presbyterian Model:  </a:t>
            </a:r>
            <a:r>
              <a:rPr lang="en-US" sz="1600" i="1" dirty="0">
                <a:solidFill>
                  <a:schemeClr val="bg1"/>
                </a:solidFill>
              </a:rPr>
              <a:t>Presbyterianism does not like 1 man being in charge.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This is used by Presbyterians, Reformed, and Lutheran churches.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Under this model: </a:t>
            </a:r>
          </a:p>
          <a:p>
            <a:r>
              <a:rPr lang="en-US" sz="1600" dirty="0">
                <a:solidFill>
                  <a:srgbClr val="FFFF00"/>
                </a:solidFill>
              </a:rPr>
              <a:t>The congregation elect elders to a “session” or board of elders who govern the local church</a:t>
            </a:r>
          </a:p>
          <a:p>
            <a:r>
              <a:rPr lang="en-US" sz="1600" dirty="0">
                <a:solidFill>
                  <a:schemeClr val="bg1"/>
                </a:solidFill>
              </a:rPr>
              <a:t>Some of these are elected to the presbytery, which governs over a group of churches.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They also have a General Assembly: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This is a group of presbytery elders who make decisions for all the churches in the denomination.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8347B2C-4D9D-63B1-B158-25E25A4F9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149" y="453308"/>
            <a:ext cx="4852384" cy="38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327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1" y="5702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Episcopalian, Presbyterian and Congregational.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BA5B9-015C-F797-F136-F7DEF717F141}"/>
              </a:ext>
            </a:extLst>
          </p:cNvPr>
          <p:cNvSpPr txBox="1"/>
          <p:nvPr/>
        </p:nvSpPr>
        <p:spPr>
          <a:xfrm>
            <a:off x="211665" y="4258732"/>
            <a:ext cx="83856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3. Congregational Model: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This model is used by Baptists, Free churches, Churches of Christ, and independent Bible churches.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Under this model: </a:t>
            </a:r>
          </a:p>
          <a:p>
            <a:r>
              <a:rPr lang="en-US" sz="1600" dirty="0">
                <a:solidFill>
                  <a:srgbClr val="FFFF00"/>
                </a:solidFill>
              </a:rPr>
              <a:t>The congregation rules the church by vote.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 congregation votes on who is to be their Pastor.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They vote at an annual meeting for committee leaders, major changes, and the budget etc.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4D6876C-CD92-166C-B83F-A9CDC06C7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64" y="353563"/>
            <a:ext cx="5376471" cy="408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26B3D5-2F58-00B1-AEE9-5313E4D923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7983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7370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1" y="237067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Almost all resources and papers say: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Forms of church government can be categorized into three main models: 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Episcopalian, Presbyterian and Congregational.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FD553CD-81D8-8B7D-FCC6-2CFB51C47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1984964"/>
            <a:ext cx="3006621" cy="24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77BA5BB-A89B-ABFC-6776-9C8286836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74" y="1984964"/>
            <a:ext cx="3068516" cy="240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2D6F3C3-1597-DA32-5A1B-28D18E68A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80" y="1959692"/>
            <a:ext cx="3127618" cy="23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EE7BE208-4FAB-9AEB-5E56-10077C34BA16}"/>
              </a:ext>
            </a:extLst>
          </p:cNvPr>
          <p:cNvSpPr/>
          <p:nvPr/>
        </p:nvSpPr>
        <p:spPr>
          <a:xfrm>
            <a:off x="1007533" y="1219200"/>
            <a:ext cx="7433734" cy="5401733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None of these </a:t>
            </a:r>
          </a:p>
          <a:p>
            <a:pPr algn="ctr"/>
            <a:r>
              <a:rPr lang="en-US" sz="2800" dirty="0"/>
              <a:t>have any strong </a:t>
            </a:r>
          </a:p>
          <a:p>
            <a:pPr algn="ctr"/>
            <a:r>
              <a:rPr lang="en-US" sz="2800" dirty="0"/>
              <a:t>Scriptural support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87765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5D5F7C-FE03-F656-3312-9ADBF852EE8A}"/>
              </a:ext>
            </a:extLst>
          </p:cNvPr>
          <p:cNvSpPr txBox="1"/>
          <p:nvPr/>
        </p:nvSpPr>
        <p:spPr>
          <a:xfrm>
            <a:off x="1" y="5702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New Testament Assembly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763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5D5F7C-FE03-F656-3312-9ADBF852EE8A}"/>
              </a:ext>
            </a:extLst>
          </p:cNvPr>
          <p:cNvSpPr txBox="1"/>
          <p:nvPr/>
        </p:nvSpPr>
        <p:spPr>
          <a:xfrm>
            <a:off x="1" y="5702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New Testament Assembly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C6777A42-E649-B9B4-C5FE-ECC7C10AFFE9}"/>
              </a:ext>
            </a:extLst>
          </p:cNvPr>
          <p:cNvSpPr/>
          <p:nvPr/>
        </p:nvSpPr>
        <p:spPr>
          <a:xfrm>
            <a:off x="406400" y="448732"/>
            <a:ext cx="8432799" cy="6352245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Everything begins with</a:t>
            </a:r>
          </a:p>
          <a:p>
            <a:pPr algn="ctr"/>
            <a:r>
              <a:rPr lang="en-US" sz="3600" dirty="0"/>
              <a:t>The Lord Jesus Christ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20922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E570BF-D4E0-923D-15D7-B6D75E818193}"/>
              </a:ext>
            </a:extLst>
          </p:cNvPr>
          <p:cNvSpPr/>
          <p:nvPr/>
        </p:nvSpPr>
        <p:spPr>
          <a:xfrm>
            <a:off x="84667" y="592631"/>
            <a:ext cx="8949266" cy="61214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Lord Jesus Christ</a:t>
            </a:r>
          </a:p>
          <a:p>
            <a:pPr algn="ctr"/>
            <a:r>
              <a:rPr lang="en-US" sz="3200" dirty="0"/>
              <a:t>is the Head of the body, the church.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D5F7C-FE03-F656-3312-9ADBF852EE8A}"/>
              </a:ext>
            </a:extLst>
          </p:cNvPr>
          <p:cNvSpPr txBox="1"/>
          <p:nvPr/>
        </p:nvSpPr>
        <p:spPr>
          <a:xfrm>
            <a:off x="1" y="5702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New Testament Assembly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4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(KJV)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</a:t>
            </a:r>
            <a:r>
              <a:rPr lang="en-US" sz="1900" dirty="0">
                <a:solidFill>
                  <a:srgbClr val="FFFF00"/>
                </a:solidFill>
              </a:rPr>
              <a:t>who am also an elder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dirty="0">
                <a:solidFill>
                  <a:schemeClr val="bg1"/>
                </a:solidFill>
              </a:rPr>
              <a:t>Feed the flock of God which is among you, taking the oversight </a:t>
            </a:r>
            <a:r>
              <a:rPr lang="en-US" sz="1900" i="1" dirty="0">
                <a:solidFill>
                  <a:schemeClr val="bg1"/>
                </a:solidFill>
              </a:rPr>
              <a:t>thereof</a:t>
            </a:r>
            <a:r>
              <a:rPr lang="en-US" sz="1900" dirty="0">
                <a:solidFill>
                  <a:schemeClr val="bg1"/>
                </a:solidFill>
              </a:rPr>
              <a:t>, not by constraint, but willingly; not for </a:t>
            </a:r>
            <a:r>
              <a:rPr lang="en-US" sz="1900" i="1" dirty="0">
                <a:solidFill>
                  <a:schemeClr val="bg1"/>
                </a:solidFill>
              </a:rPr>
              <a:t>filthy</a:t>
            </a:r>
            <a:r>
              <a:rPr lang="en-US" sz="1900" dirty="0">
                <a:solidFill>
                  <a:schemeClr val="bg1"/>
                </a:solidFill>
              </a:rPr>
              <a:t> lucre, but of a ready mind; Neither as being lords over </a:t>
            </a:r>
            <a:r>
              <a:rPr lang="en-US" sz="1900" i="1" dirty="0">
                <a:solidFill>
                  <a:schemeClr val="bg1"/>
                </a:solidFill>
              </a:rPr>
              <a:t>God's</a:t>
            </a:r>
            <a:r>
              <a:rPr lang="en-US" sz="1900" dirty="0">
                <a:solidFill>
                  <a:schemeClr val="bg1"/>
                </a:solidFill>
              </a:rPr>
              <a:t> heritage,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(ESV)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So I exhort the elders among you, </a:t>
            </a:r>
            <a:r>
              <a:rPr lang="en-US" sz="1900" dirty="0">
                <a:solidFill>
                  <a:srgbClr val="FFFF00"/>
                </a:solidFill>
              </a:rPr>
              <a:t>as a fellow elder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as well as a partaker in the glory that is going to be revealed: </a:t>
            </a:r>
          </a:p>
          <a:p>
            <a:r>
              <a:rPr lang="en-US" sz="1900" dirty="0">
                <a:solidFill>
                  <a:schemeClr val="bg1"/>
                </a:solidFill>
              </a:rPr>
              <a:t>Shepherd the flock of God that is among you, exercising oversight, not under compulsion,</a:t>
            </a:r>
          </a:p>
          <a:p>
            <a:r>
              <a:rPr lang="en-US" sz="1900" dirty="0">
                <a:solidFill>
                  <a:schemeClr val="bg1"/>
                </a:solidFill>
              </a:rPr>
              <a:t>but willingly, as God would have you; not for shameful gain, but eagerly; not domineering over those in your charge, but being examples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appears, you will receive the unfading crown of glory.</a:t>
            </a:r>
            <a:endParaRPr lang="en-GB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145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E570BF-D4E0-923D-15D7-B6D75E818193}"/>
              </a:ext>
            </a:extLst>
          </p:cNvPr>
          <p:cNvSpPr/>
          <p:nvPr/>
        </p:nvSpPr>
        <p:spPr>
          <a:xfrm>
            <a:off x="84667" y="592631"/>
            <a:ext cx="8949266" cy="61214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Lord Jesus Christ</a:t>
            </a:r>
          </a:p>
          <a:p>
            <a:pPr algn="ctr"/>
            <a:r>
              <a:rPr lang="en-US" sz="3200" dirty="0"/>
              <a:t>is the Head of the body, the church.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Colossians 1:18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Ephesians 5:23 </a:t>
            </a:r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D5F7C-FE03-F656-3312-9ADBF852EE8A}"/>
              </a:ext>
            </a:extLst>
          </p:cNvPr>
          <p:cNvSpPr txBox="1"/>
          <p:nvPr/>
        </p:nvSpPr>
        <p:spPr>
          <a:xfrm>
            <a:off x="1" y="5702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New Testament Assembly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522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E570BF-D4E0-923D-15D7-B6D75E818193}"/>
              </a:ext>
            </a:extLst>
          </p:cNvPr>
          <p:cNvSpPr/>
          <p:nvPr/>
        </p:nvSpPr>
        <p:spPr>
          <a:xfrm>
            <a:off x="84667" y="592631"/>
            <a:ext cx="8949266" cy="61214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Lord Jesus Christ</a:t>
            </a:r>
          </a:p>
          <a:p>
            <a:pPr algn="ctr"/>
            <a:r>
              <a:rPr lang="en-US" sz="3200" dirty="0"/>
              <a:t>is the Head of the body, the church.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2800" dirty="0"/>
              <a:t>And he is the head of the body, the church: </a:t>
            </a:r>
          </a:p>
          <a:p>
            <a:pPr algn="ctr"/>
            <a:r>
              <a:rPr lang="en-US" sz="2800" dirty="0"/>
              <a:t>who is the beginning, the firstborn from the dead; </a:t>
            </a:r>
          </a:p>
          <a:p>
            <a:pPr algn="ctr"/>
            <a:r>
              <a:rPr lang="en-US" sz="2800" dirty="0"/>
              <a:t>that in all things he might have the preeminence.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Colossians 1:18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For the husband is the head of the wife, </a:t>
            </a:r>
          </a:p>
          <a:p>
            <a:pPr algn="ctr"/>
            <a:r>
              <a:rPr lang="en-US" sz="2800" dirty="0"/>
              <a:t>even as Christ is the head of the church: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Ephesians 5:23 </a:t>
            </a:r>
          </a:p>
          <a:p>
            <a:pPr algn="ctr"/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D5F7C-FE03-F656-3312-9ADBF852EE8A}"/>
              </a:ext>
            </a:extLst>
          </p:cNvPr>
          <p:cNvSpPr txBox="1"/>
          <p:nvPr/>
        </p:nvSpPr>
        <p:spPr>
          <a:xfrm>
            <a:off x="1" y="5702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New Testament Assembly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401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E570BF-D4E0-923D-15D7-B6D75E818193}"/>
              </a:ext>
            </a:extLst>
          </p:cNvPr>
          <p:cNvSpPr/>
          <p:nvPr/>
        </p:nvSpPr>
        <p:spPr>
          <a:xfrm>
            <a:off x="84667" y="592631"/>
            <a:ext cx="8949266" cy="61214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Lord Jesus Christ</a:t>
            </a:r>
          </a:p>
          <a:p>
            <a:pPr algn="ctr"/>
            <a:r>
              <a:rPr lang="en-US" sz="3200" dirty="0"/>
              <a:t>is the Head of the body, the church.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GB" sz="3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1FD884-CF85-E294-8409-30FD68C308C8}"/>
              </a:ext>
            </a:extLst>
          </p:cNvPr>
          <p:cNvSpPr/>
          <p:nvPr/>
        </p:nvSpPr>
        <p:spPr>
          <a:xfrm>
            <a:off x="190497" y="1710269"/>
            <a:ext cx="8631769" cy="467359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 </a:t>
            </a:r>
          </a:p>
          <a:p>
            <a:pPr algn="ctr"/>
            <a:r>
              <a:rPr lang="en-US" sz="3200" dirty="0"/>
              <a:t>All who are saved (Christians)</a:t>
            </a:r>
          </a:p>
          <a:p>
            <a:pPr algn="ctr"/>
            <a:r>
              <a:rPr lang="en-US" sz="3200" dirty="0"/>
              <a:t>have become members of the body, the church</a:t>
            </a:r>
          </a:p>
          <a:p>
            <a:pPr algn="ctr"/>
            <a:r>
              <a:rPr lang="en-US" sz="2400" dirty="0"/>
              <a:t> 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D5F7C-FE03-F656-3312-9ADBF852EE8A}"/>
              </a:ext>
            </a:extLst>
          </p:cNvPr>
          <p:cNvSpPr txBox="1"/>
          <p:nvPr/>
        </p:nvSpPr>
        <p:spPr>
          <a:xfrm>
            <a:off x="1" y="5702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New Testament Assembly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567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E570BF-D4E0-923D-15D7-B6D75E818193}"/>
              </a:ext>
            </a:extLst>
          </p:cNvPr>
          <p:cNvSpPr/>
          <p:nvPr/>
        </p:nvSpPr>
        <p:spPr>
          <a:xfrm>
            <a:off x="84667" y="592631"/>
            <a:ext cx="8949266" cy="61214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Lord Jesus Christ</a:t>
            </a:r>
          </a:p>
          <a:p>
            <a:pPr algn="ctr"/>
            <a:r>
              <a:rPr lang="en-US" sz="3200" dirty="0"/>
              <a:t>is the Head of the body, the church.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GB" sz="3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1FD884-CF85-E294-8409-30FD68C308C8}"/>
              </a:ext>
            </a:extLst>
          </p:cNvPr>
          <p:cNvSpPr/>
          <p:nvPr/>
        </p:nvSpPr>
        <p:spPr>
          <a:xfrm>
            <a:off x="190497" y="1710269"/>
            <a:ext cx="8631769" cy="467359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 </a:t>
            </a:r>
          </a:p>
          <a:p>
            <a:pPr algn="ctr"/>
            <a:r>
              <a:rPr lang="en-US" sz="3200" dirty="0"/>
              <a:t>All who are saved (Christians)</a:t>
            </a:r>
          </a:p>
          <a:p>
            <a:pPr algn="ctr"/>
            <a:r>
              <a:rPr lang="en-US" sz="3200" dirty="0"/>
              <a:t>have become members of the body, the church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Becoming members not by any ritual 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or ordinance or being baptized etc.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but by the simple act of saving faith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They are brought into the body of Christ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D5F7C-FE03-F656-3312-9ADBF852EE8A}"/>
              </a:ext>
            </a:extLst>
          </p:cNvPr>
          <p:cNvSpPr txBox="1"/>
          <p:nvPr/>
        </p:nvSpPr>
        <p:spPr>
          <a:xfrm>
            <a:off x="1" y="5702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New Testament Assembly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337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E570BF-D4E0-923D-15D7-B6D75E818193}"/>
              </a:ext>
            </a:extLst>
          </p:cNvPr>
          <p:cNvSpPr/>
          <p:nvPr/>
        </p:nvSpPr>
        <p:spPr>
          <a:xfrm>
            <a:off x="84667" y="592631"/>
            <a:ext cx="8949266" cy="61214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Lord Jesus Christ</a:t>
            </a:r>
          </a:p>
          <a:p>
            <a:pPr algn="ctr"/>
            <a:r>
              <a:rPr lang="en-US" sz="3200" dirty="0"/>
              <a:t>is the Head of the body, the church.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GB" sz="3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1FD884-CF85-E294-8409-30FD68C308C8}"/>
              </a:ext>
            </a:extLst>
          </p:cNvPr>
          <p:cNvSpPr/>
          <p:nvPr/>
        </p:nvSpPr>
        <p:spPr>
          <a:xfrm>
            <a:off x="190497" y="1710269"/>
            <a:ext cx="8631769" cy="467359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 </a:t>
            </a:r>
          </a:p>
          <a:p>
            <a:pPr algn="ctr"/>
            <a:r>
              <a:rPr lang="en-US" sz="3200" dirty="0"/>
              <a:t>All who are saved (Christians)</a:t>
            </a:r>
          </a:p>
          <a:p>
            <a:pPr algn="ctr"/>
            <a:r>
              <a:rPr lang="en-US" sz="3200" dirty="0"/>
              <a:t>have become members of the body, the church</a:t>
            </a:r>
          </a:p>
          <a:p>
            <a:pPr algn="ctr"/>
            <a:r>
              <a:rPr lang="en-US" sz="2800" dirty="0"/>
              <a:t> </a:t>
            </a:r>
          </a:p>
          <a:p>
            <a:pPr algn="ctr"/>
            <a:r>
              <a:rPr lang="en-US" dirty="0"/>
              <a:t>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1 Corinthians 12:27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Ephesians 5:30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D5F7C-FE03-F656-3312-9ADBF852EE8A}"/>
              </a:ext>
            </a:extLst>
          </p:cNvPr>
          <p:cNvSpPr txBox="1"/>
          <p:nvPr/>
        </p:nvSpPr>
        <p:spPr>
          <a:xfrm>
            <a:off x="1" y="5702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New Testament Assembly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392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E570BF-D4E0-923D-15D7-B6D75E818193}"/>
              </a:ext>
            </a:extLst>
          </p:cNvPr>
          <p:cNvSpPr/>
          <p:nvPr/>
        </p:nvSpPr>
        <p:spPr>
          <a:xfrm>
            <a:off x="84667" y="592631"/>
            <a:ext cx="8949266" cy="61214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Lord Jesus Christ</a:t>
            </a:r>
          </a:p>
          <a:p>
            <a:pPr algn="ctr"/>
            <a:r>
              <a:rPr lang="en-US" sz="3200" dirty="0"/>
              <a:t>is the Head of the body, the church.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GB" sz="3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1FD884-CF85-E294-8409-30FD68C308C8}"/>
              </a:ext>
            </a:extLst>
          </p:cNvPr>
          <p:cNvSpPr/>
          <p:nvPr/>
        </p:nvSpPr>
        <p:spPr>
          <a:xfrm>
            <a:off x="190497" y="1710269"/>
            <a:ext cx="8631769" cy="467359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 </a:t>
            </a:r>
          </a:p>
          <a:p>
            <a:pPr algn="ctr"/>
            <a:r>
              <a:rPr lang="en-US" sz="3200" dirty="0"/>
              <a:t>All who are saved (Christians)</a:t>
            </a:r>
          </a:p>
          <a:p>
            <a:pPr algn="ctr"/>
            <a:r>
              <a:rPr lang="en-US" sz="3200" dirty="0"/>
              <a:t>have become members of the body, the church</a:t>
            </a:r>
          </a:p>
          <a:p>
            <a:pPr algn="ctr"/>
            <a:endParaRPr lang="en-US" sz="3200" dirty="0"/>
          </a:p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2400" dirty="0"/>
              <a:t>Now ye are the body of Christ, and members in particular.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1 Corinthians 12:27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For we are members of his body, of his flesh, and of his bones. </a:t>
            </a:r>
          </a:p>
          <a:p>
            <a:pPr algn="ctr"/>
            <a:r>
              <a:rPr lang="en-US" sz="2000" i="1" dirty="0"/>
              <a:t>This is a great mystery: but I speak concerning Christ and the church. </a:t>
            </a:r>
            <a:r>
              <a:rPr lang="en-US" sz="2000" i="1" baseline="30000" dirty="0"/>
              <a:t>v32</a:t>
            </a:r>
            <a:endParaRPr lang="en-US" sz="2000" i="1" dirty="0"/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Ephesians 5:30</a:t>
            </a:r>
          </a:p>
          <a:p>
            <a:pPr algn="ctr"/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D5F7C-FE03-F656-3312-9ADBF852EE8A}"/>
              </a:ext>
            </a:extLst>
          </p:cNvPr>
          <p:cNvSpPr txBox="1"/>
          <p:nvPr/>
        </p:nvSpPr>
        <p:spPr>
          <a:xfrm>
            <a:off x="1" y="5702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New Testament Assembly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819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E570BF-D4E0-923D-15D7-B6D75E818193}"/>
              </a:ext>
            </a:extLst>
          </p:cNvPr>
          <p:cNvSpPr/>
          <p:nvPr/>
        </p:nvSpPr>
        <p:spPr>
          <a:xfrm>
            <a:off x="84667" y="592631"/>
            <a:ext cx="8949266" cy="61214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Lord Jesus Christ</a:t>
            </a:r>
          </a:p>
          <a:p>
            <a:pPr algn="ctr"/>
            <a:r>
              <a:rPr lang="en-US" sz="3200" dirty="0"/>
              <a:t>is the Head of the body, the church.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GB" sz="3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1FD884-CF85-E294-8409-30FD68C308C8}"/>
              </a:ext>
            </a:extLst>
          </p:cNvPr>
          <p:cNvSpPr/>
          <p:nvPr/>
        </p:nvSpPr>
        <p:spPr>
          <a:xfrm>
            <a:off x="190497" y="1710269"/>
            <a:ext cx="8631769" cy="467359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 </a:t>
            </a:r>
          </a:p>
          <a:p>
            <a:pPr algn="ctr"/>
            <a:r>
              <a:rPr lang="en-US" sz="3200" dirty="0"/>
              <a:t>All who are saved (Christians)</a:t>
            </a:r>
          </a:p>
          <a:p>
            <a:pPr algn="ctr"/>
            <a:r>
              <a:rPr lang="en-US" sz="3200" dirty="0"/>
              <a:t>have become members of the body, the church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dirty="0"/>
              <a:t>Now ye are the body of Christ, and members in particular. 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1 Corinthians 12:27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For we are members of his body, of his flesh, and of his bones. </a:t>
            </a:r>
          </a:p>
          <a:p>
            <a:pPr algn="ctr"/>
            <a:r>
              <a:rPr lang="en-US" i="1" dirty="0"/>
              <a:t>This is a great mystery: but I speak concerning Christ and the church. </a:t>
            </a:r>
            <a:r>
              <a:rPr lang="en-US" i="1" baseline="30000" dirty="0"/>
              <a:t>v32</a:t>
            </a:r>
            <a:endParaRPr lang="en-US" i="1" dirty="0"/>
          </a:p>
          <a:p>
            <a:pPr algn="ctr"/>
            <a:r>
              <a:rPr lang="en-US" dirty="0">
                <a:solidFill>
                  <a:srgbClr val="FFFF00"/>
                </a:solidFill>
              </a:rPr>
              <a:t>Ephesians 5:30</a:t>
            </a:r>
          </a:p>
          <a:p>
            <a:pPr algn="ctr"/>
            <a:endParaRPr lang="en-US" dirty="0"/>
          </a:p>
          <a:p>
            <a:pPr algn="ctr"/>
            <a:r>
              <a:rPr lang="en-GB" sz="2100" dirty="0">
                <a:solidFill>
                  <a:srgbClr val="FFFF00"/>
                </a:solidFill>
              </a:rPr>
              <a:t>Christians are brought into the universal church – the body of Christ</a:t>
            </a:r>
          </a:p>
          <a:p>
            <a:pPr algn="ctr"/>
            <a:r>
              <a:rPr lang="en-GB" sz="2100" dirty="0">
                <a:solidFill>
                  <a:srgbClr val="FFFF00"/>
                </a:solidFill>
              </a:rPr>
              <a:t>regardless of where they meet or go to on a Sunday</a:t>
            </a:r>
            <a:endParaRPr lang="en-US" sz="2100" dirty="0"/>
          </a:p>
          <a:p>
            <a:pPr algn="ctr"/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D5F7C-FE03-F656-3312-9ADBF852EE8A}"/>
              </a:ext>
            </a:extLst>
          </p:cNvPr>
          <p:cNvSpPr txBox="1"/>
          <p:nvPr/>
        </p:nvSpPr>
        <p:spPr>
          <a:xfrm>
            <a:off x="1" y="5702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New Testament Assembly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312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E570BF-D4E0-923D-15D7-B6D75E818193}"/>
              </a:ext>
            </a:extLst>
          </p:cNvPr>
          <p:cNvSpPr/>
          <p:nvPr/>
        </p:nvSpPr>
        <p:spPr>
          <a:xfrm>
            <a:off x="84667" y="592631"/>
            <a:ext cx="8949266" cy="61214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Lord Jesus Christ</a:t>
            </a:r>
          </a:p>
          <a:p>
            <a:pPr algn="ctr"/>
            <a:r>
              <a:rPr lang="en-US" sz="3200" dirty="0"/>
              <a:t>is the Head of the body, the church.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GB" sz="3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1FD884-CF85-E294-8409-30FD68C308C8}"/>
              </a:ext>
            </a:extLst>
          </p:cNvPr>
          <p:cNvSpPr/>
          <p:nvPr/>
        </p:nvSpPr>
        <p:spPr>
          <a:xfrm>
            <a:off x="190497" y="1710269"/>
            <a:ext cx="8631769" cy="467359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 </a:t>
            </a:r>
          </a:p>
          <a:p>
            <a:pPr algn="ctr"/>
            <a:r>
              <a:rPr lang="en-US" sz="3200" dirty="0"/>
              <a:t>All who are saved (Christians)</a:t>
            </a:r>
          </a:p>
          <a:p>
            <a:pPr algn="ctr"/>
            <a:r>
              <a:rPr lang="en-US" sz="3200" dirty="0"/>
              <a:t>have become members of the body, the church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D5F7C-FE03-F656-3312-9ADBF852EE8A}"/>
              </a:ext>
            </a:extLst>
          </p:cNvPr>
          <p:cNvSpPr txBox="1"/>
          <p:nvPr/>
        </p:nvSpPr>
        <p:spPr>
          <a:xfrm>
            <a:off x="1" y="5702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New Testament Assembly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9BBD02-8318-9CA1-C0C8-497DB64199A1}"/>
              </a:ext>
            </a:extLst>
          </p:cNvPr>
          <p:cNvSpPr/>
          <p:nvPr/>
        </p:nvSpPr>
        <p:spPr>
          <a:xfrm>
            <a:off x="321731" y="2904066"/>
            <a:ext cx="2611969" cy="10498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Christians in a local area </a:t>
            </a:r>
          </a:p>
          <a:p>
            <a:pPr algn="ctr"/>
            <a:r>
              <a:rPr lang="en-US" sz="1600" dirty="0"/>
              <a:t>come together to</a:t>
            </a:r>
          </a:p>
          <a:p>
            <a:pPr algn="ctr"/>
            <a:r>
              <a:rPr lang="en-US" sz="1600" dirty="0"/>
              <a:t>form an Assembly gathering</a:t>
            </a:r>
          </a:p>
          <a:p>
            <a:pPr algn="ctr"/>
            <a:endParaRPr lang="en-US" sz="16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82D7BF-1D35-79E5-85C3-F732C7B50BC7}"/>
              </a:ext>
            </a:extLst>
          </p:cNvPr>
          <p:cNvSpPr/>
          <p:nvPr/>
        </p:nvSpPr>
        <p:spPr>
          <a:xfrm>
            <a:off x="3196168" y="2904065"/>
            <a:ext cx="2611969" cy="10498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Christians in a local area </a:t>
            </a:r>
          </a:p>
          <a:p>
            <a:pPr algn="ctr"/>
            <a:r>
              <a:rPr lang="en-US" sz="1600" dirty="0"/>
              <a:t>come together to</a:t>
            </a:r>
          </a:p>
          <a:p>
            <a:pPr algn="ctr"/>
            <a:r>
              <a:rPr lang="en-US" sz="1600" dirty="0"/>
              <a:t>form an Assembly gathering</a:t>
            </a:r>
          </a:p>
          <a:p>
            <a:pPr algn="ctr"/>
            <a:endParaRPr lang="en-US" sz="1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4A52FDA-047F-5156-72D2-93211A9C3478}"/>
              </a:ext>
            </a:extLst>
          </p:cNvPr>
          <p:cNvSpPr/>
          <p:nvPr/>
        </p:nvSpPr>
        <p:spPr>
          <a:xfrm>
            <a:off x="6009217" y="2908280"/>
            <a:ext cx="2611969" cy="10498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Christians in a local area </a:t>
            </a:r>
          </a:p>
          <a:p>
            <a:pPr algn="ctr"/>
            <a:r>
              <a:rPr lang="en-US" sz="1600" dirty="0"/>
              <a:t>come together to</a:t>
            </a:r>
          </a:p>
          <a:p>
            <a:pPr algn="ctr"/>
            <a:r>
              <a:rPr lang="en-US" sz="1600" dirty="0"/>
              <a:t>form an Assembly gathering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42579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E570BF-D4E0-923D-15D7-B6D75E818193}"/>
              </a:ext>
            </a:extLst>
          </p:cNvPr>
          <p:cNvSpPr/>
          <p:nvPr/>
        </p:nvSpPr>
        <p:spPr>
          <a:xfrm>
            <a:off x="84667" y="592631"/>
            <a:ext cx="8949266" cy="61214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Lord Jesus Christ</a:t>
            </a:r>
          </a:p>
          <a:p>
            <a:pPr algn="ctr"/>
            <a:r>
              <a:rPr lang="en-US" sz="3200" dirty="0"/>
              <a:t>is the Head of the body, the church.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GB" sz="3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1FD884-CF85-E294-8409-30FD68C308C8}"/>
              </a:ext>
            </a:extLst>
          </p:cNvPr>
          <p:cNvSpPr/>
          <p:nvPr/>
        </p:nvSpPr>
        <p:spPr>
          <a:xfrm>
            <a:off x="190497" y="1710269"/>
            <a:ext cx="8631769" cy="467359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 </a:t>
            </a:r>
          </a:p>
          <a:p>
            <a:pPr algn="ctr"/>
            <a:r>
              <a:rPr lang="en-US" sz="3200" dirty="0"/>
              <a:t>All who are saved (Christians)</a:t>
            </a:r>
          </a:p>
          <a:p>
            <a:pPr algn="ctr"/>
            <a:r>
              <a:rPr lang="en-US" sz="3200" dirty="0"/>
              <a:t>have become members of the body, the church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D5F7C-FE03-F656-3312-9ADBF852EE8A}"/>
              </a:ext>
            </a:extLst>
          </p:cNvPr>
          <p:cNvSpPr txBox="1"/>
          <p:nvPr/>
        </p:nvSpPr>
        <p:spPr>
          <a:xfrm>
            <a:off x="1" y="5702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New Testament Assembly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9BBD02-8318-9CA1-C0C8-497DB64199A1}"/>
              </a:ext>
            </a:extLst>
          </p:cNvPr>
          <p:cNvSpPr/>
          <p:nvPr/>
        </p:nvSpPr>
        <p:spPr>
          <a:xfrm>
            <a:off x="321731" y="2904066"/>
            <a:ext cx="2611969" cy="10498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Christians in a local area </a:t>
            </a:r>
          </a:p>
          <a:p>
            <a:pPr algn="ctr"/>
            <a:r>
              <a:rPr lang="en-US" sz="1600" dirty="0"/>
              <a:t>come together to</a:t>
            </a:r>
          </a:p>
          <a:p>
            <a:pPr algn="ctr"/>
            <a:r>
              <a:rPr lang="en-US" sz="1600" dirty="0"/>
              <a:t>form an Assembly gathering</a:t>
            </a:r>
          </a:p>
          <a:p>
            <a:pPr algn="ctr"/>
            <a:endParaRPr lang="en-US" sz="16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82D7BF-1D35-79E5-85C3-F732C7B50BC7}"/>
              </a:ext>
            </a:extLst>
          </p:cNvPr>
          <p:cNvSpPr/>
          <p:nvPr/>
        </p:nvSpPr>
        <p:spPr>
          <a:xfrm>
            <a:off x="3196168" y="2904065"/>
            <a:ext cx="2611969" cy="10498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Christians in a local area </a:t>
            </a:r>
          </a:p>
          <a:p>
            <a:pPr algn="ctr"/>
            <a:r>
              <a:rPr lang="en-US" sz="1600" dirty="0"/>
              <a:t>come together to</a:t>
            </a:r>
          </a:p>
          <a:p>
            <a:pPr algn="ctr"/>
            <a:r>
              <a:rPr lang="en-US" sz="1600" dirty="0"/>
              <a:t>form an Assembly gathering</a:t>
            </a:r>
          </a:p>
          <a:p>
            <a:pPr algn="ctr"/>
            <a:endParaRPr lang="en-US" sz="1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4A52FDA-047F-5156-72D2-93211A9C3478}"/>
              </a:ext>
            </a:extLst>
          </p:cNvPr>
          <p:cNvSpPr/>
          <p:nvPr/>
        </p:nvSpPr>
        <p:spPr>
          <a:xfrm>
            <a:off x="6009217" y="2908280"/>
            <a:ext cx="2611969" cy="10498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Christians in a local area </a:t>
            </a:r>
          </a:p>
          <a:p>
            <a:pPr algn="ctr"/>
            <a:r>
              <a:rPr lang="en-US" sz="1600" dirty="0"/>
              <a:t>come together to</a:t>
            </a:r>
          </a:p>
          <a:p>
            <a:pPr algn="ctr"/>
            <a:r>
              <a:rPr lang="en-US" sz="1600" dirty="0"/>
              <a:t>form an Assembly gathering</a:t>
            </a:r>
          </a:p>
          <a:p>
            <a:pPr algn="ctr"/>
            <a:endParaRPr lang="en-US" sz="1600" dirty="0"/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C4538A63-767C-2422-CC44-28775D312CE3}"/>
              </a:ext>
            </a:extLst>
          </p:cNvPr>
          <p:cNvSpPr/>
          <p:nvPr/>
        </p:nvSpPr>
        <p:spPr>
          <a:xfrm>
            <a:off x="643466" y="2123491"/>
            <a:ext cx="8310033" cy="4463576"/>
          </a:xfrm>
          <a:prstGeom prst="horizontalScroll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is God’s will, as shown in the example of the early church</a:t>
            </a:r>
          </a:p>
          <a:p>
            <a:pPr algn="ctr"/>
            <a:r>
              <a:rPr lang="en-US" dirty="0"/>
              <a:t>in Acts ch.2 that every Christian, although:</a:t>
            </a:r>
          </a:p>
          <a:p>
            <a:pPr algn="ctr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They are saved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They have a place secured in heaven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They have the Holy Sprit within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They are in the universal church, the body of Christ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They have the Lord as Shepherd, </a:t>
            </a:r>
            <a:r>
              <a:rPr lang="en-US" dirty="0" err="1"/>
              <a:t>Saviour</a:t>
            </a:r>
            <a:r>
              <a:rPr lang="en-US" dirty="0"/>
              <a:t> and friend</a:t>
            </a:r>
          </a:p>
          <a:p>
            <a:pPr algn="ctr"/>
            <a:endParaRPr lang="en-US" dirty="0"/>
          </a:p>
          <a:p>
            <a:pPr lvl="1"/>
            <a:r>
              <a:rPr lang="en-US" dirty="0"/>
              <a:t>They should be part of the testimony in a local area </a:t>
            </a:r>
            <a:r>
              <a:rPr lang="en-GB" dirty="0"/>
              <a:t>in a local Assembly</a:t>
            </a:r>
          </a:p>
          <a:p>
            <a:pPr lvl="1"/>
            <a:r>
              <a:rPr lang="en-GB" dirty="0"/>
              <a:t>where God has appointed Elders as Shepherds to guide them</a:t>
            </a:r>
          </a:p>
        </p:txBody>
      </p:sp>
    </p:spTree>
    <p:extLst>
      <p:ext uri="{BB962C8B-B14F-4D97-AF65-F5344CB8AC3E}">
        <p14:creationId xmlns:p14="http://schemas.microsoft.com/office/powerpoint/2010/main" val="22229853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E570BF-D4E0-923D-15D7-B6D75E818193}"/>
              </a:ext>
            </a:extLst>
          </p:cNvPr>
          <p:cNvSpPr/>
          <p:nvPr/>
        </p:nvSpPr>
        <p:spPr>
          <a:xfrm>
            <a:off x="84667" y="592631"/>
            <a:ext cx="8949266" cy="61214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Lord Jesus Christ</a:t>
            </a:r>
          </a:p>
          <a:p>
            <a:pPr algn="ctr"/>
            <a:r>
              <a:rPr lang="en-US" sz="3200" dirty="0"/>
              <a:t>is the Head of the body, the church.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GB" sz="3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1FD884-CF85-E294-8409-30FD68C308C8}"/>
              </a:ext>
            </a:extLst>
          </p:cNvPr>
          <p:cNvSpPr/>
          <p:nvPr/>
        </p:nvSpPr>
        <p:spPr>
          <a:xfrm>
            <a:off x="190497" y="1710269"/>
            <a:ext cx="8631769" cy="467359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 </a:t>
            </a:r>
          </a:p>
          <a:p>
            <a:pPr algn="ctr"/>
            <a:r>
              <a:rPr lang="en-US" sz="3200" dirty="0"/>
              <a:t>All who are saved (Christians)</a:t>
            </a:r>
          </a:p>
          <a:p>
            <a:pPr algn="ctr"/>
            <a:r>
              <a:rPr lang="en-US" sz="3200" dirty="0"/>
              <a:t>have become members of the body, the church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D5F7C-FE03-F656-3312-9ADBF852EE8A}"/>
              </a:ext>
            </a:extLst>
          </p:cNvPr>
          <p:cNvSpPr txBox="1"/>
          <p:nvPr/>
        </p:nvSpPr>
        <p:spPr>
          <a:xfrm>
            <a:off x="1" y="5702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New Testament Assembly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9BBD02-8318-9CA1-C0C8-497DB64199A1}"/>
              </a:ext>
            </a:extLst>
          </p:cNvPr>
          <p:cNvSpPr/>
          <p:nvPr/>
        </p:nvSpPr>
        <p:spPr>
          <a:xfrm>
            <a:off x="321731" y="2904066"/>
            <a:ext cx="2611969" cy="10498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Christians in a local area </a:t>
            </a:r>
          </a:p>
          <a:p>
            <a:pPr algn="ctr"/>
            <a:r>
              <a:rPr lang="en-US" sz="1600" dirty="0"/>
              <a:t>come together to</a:t>
            </a:r>
          </a:p>
          <a:p>
            <a:pPr algn="ctr"/>
            <a:r>
              <a:rPr lang="en-US" sz="1600" dirty="0"/>
              <a:t>form an Assembly gathering</a:t>
            </a:r>
          </a:p>
          <a:p>
            <a:pPr algn="ctr"/>
            <a:endParaRPr lang="en-US" sz="16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82D7BF-1D35-79E5-85C3-F732C7B50BC7}"/>
              </a:ext>
            </a:extLst>
          </p:cNvPr>
          <p:cNvSpPr/>
          <p:nvPr/>
        </p:nvSpPr>
        <p:spPr>
          <a:xfrm>
            <a:off x="3196168" y="2904065"/>
            <a:ext cx="2611969" cy="10498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Christians in a local area </a:t>
            </a:r>
          </a:p>
          <a:p>
            <a:pPr algn="ctr"/>
            <a:r>
              <a:rPr lang="en-US" sz="1600" dirty="0"/>
              <a:t>come together to</a:t>
            </a:r>
          </a:p>
          <a:p>
            <a:pPr algn="ctr"/>
            <a:r>
              <a:rPr lang="en-US" sz="1600" dirty="0"/>
              <a:t>form an Assembly gathering</a:t>
            </a:r>
          </a:p>
          <a:p>
            <a:pPr algn="ctr"/>
            <a:endParaRPr lang="en-US" sz="1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4A52FDA-047F-5156-72D2-93211A9C3478}"/>
              </a:ext>
            </a:extLst>
          </p:cNvPr>
          <p:cNvSpPr/>
          <p:nvPr/>
        </p:nvSpPr>
        <p:spPr>
          <a:xfrm>
            <a:off x="6009217" y="2908280"/>
            <a:ext cx="2611969" cy="10498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Christians in a local area </a:t>
            </a:r>
          </a:p>
          <a:p>
            <a:pPr algn="ctr"/>
            <a:r>
              <a:rPr lang="en-US" sz="1600" dirty="0"/>
              <a:t>come together to</a:t>
            </a:r>
          </a:p>
          <a:p>
            <a:pPr algn="ctr"/>
            <a:r>
              <a:rPr lang="en-US" sz="1600" dirty="0"/>
              <a:t>form an Assembly gathering</a:t>
            </a:r>
          </a:p>
          <a:p>
            <a:pPr algn="ctr"/>
            <a:endParaRPr lang="en-US" sz="1600" dirty="0"/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E55B1765-42D1-BC59-AB2A-C73D520E6172}"/>
              </a:ext>
            </a:extLst>
          </p:cNvPr>
          <p:cNvSpPr/>
          <p:nvPr/>
        </p:nvSpPr>
        <p:spPr>
          <a:xfrm>
            <a:off x="190497" y="3572934"/>
            <a:ext cx="8631769" cy="2997200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use the term ‘Assembly’</a:t>
            </a:r>
          </a:p>
          <a:p>
            <a:pPr algn="ctr"/>
            <a:r>
              <a:rPr lang="en-US" dirty="0"/>
              <a:t>because ‘church’ has come to mean a building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2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(KJV)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</a:t>
            </a:r>
            <a:r>
              <a:rPr lang="en-US" sz="1900" dirty="0">
                <a:solidFill>
                  <a:srgbClr val="FFFF00"/>
                </a:solidFill>
              </a:rPr>
              <a:t>that shall be revealed</a:t>
            </a:r>
            <a:r>
              <a:rPr lang="en-US" sz="1900" dirty="0">
                <a:solidFill>
                  <a:schemeClr val="bg1"/>
                </a:solidFill>
              </a:rPr>
              <a:t>:</a:t>
            </a:r>
          </a:p>
          <a:p>
            <a:r>
              <a:rPr lang="en-US" sz="1900" dirty="0">
                <a:solidFill>
                  <a:schemeClr val="bg1"/>
                </a:solidFill>
              </a:rPr>
              <a:t>Feed the flock of God which is among you, taking the oversight </a:t>
            </a:r>
            <a:r>
              <a:rPr lang="en-US" sz="1900" i="1" dirty="0">
                <a:solidFill>
                  <a:schemeClr val="bg1"/>
                </a:solidFill>
              </a:rPr>
              <a:t>thereof</a:t>
            </a:r>
            <a:r>
              <a:rPr lang="en-US" sz="1900" dirty="0">
                <a:solidFill>
                  <a:schemeClr val="bg1"/>
                </a:solidFill>
              </a:rPr>
              <a:t>, not by constraint, but willingly; not for </a:t>
            </a:r>
            <a:r>
              <a:rPr lang="en-US" sz="1900" i="1" dirty="0">
                <a:solidFill>
                  <a:schemeClr val="bg1"/>
                </a:solidFill>
              </a:rPr>
              <a:t>filthy</a:t>
            </a:r>
            <a:r>
              <a:rPr lang="en-US" sz="1900" dirty="0">
                <a:solidFill>
                  <a:schemeClr val="bg1"/>
                </a:solidFill>
              </a:rPr>
              <a:t> lucre, but of a ready mind; Neither as being lords over </a:t>
            </a:r>
            <a:r>
              <a:rPr lang="en-US" sz="1900" i="1" dirty="0">
                <a:solidFill>
                  <a:schemeClr val="bg1"/>
                </a:solidFill>
              </a:rPr>
              <a:t>God's</a:t>
            </a:r>
            <a:r>
              <a:rPr lang="en-US" sz="1900" dirty="0">
                <a:solidFill>
                  <a:schemeClr val="bg1"/>
                </a:solidFill>
              </a:rPr>
              <a:t> heritage,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(ESV)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So I exhort the elders among you, as a fellow elder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as well as a partaker in the glory </a:t>
            </a:r>
            <a:r>
              <a:rPr lang="en-US" sz="1900" dirty="0">
                <a:solidFill>
                  <a:srgbClr val="FFFF00"/>
                </a:solidFill>
              </a:rPr>
              <a:t>that is going to be revealed</a:t>
            </a:r>
            <a:r>
              <a:rPr lang="en-US" sz="1900" dirty="0">
                <a:solidFill>
                  <a:schemeClr val="bg1"/>
                </a:solidFill>
              </a:rPr>
              <a:t>: </a:t>
            </a:r>
          </a:p>
          <a:p>
            <a:r>
              <a:rPr lang="en-US" sz="1900" dirty="0">
                <a:solidFill>
                  <a:schemeClr val="bg1"/>
                </a:solidFill>
              </a:rPr>
              <a:t>Shepherd the flock of God that is among you, exercising oversight, not under compulsion,</a:t>
            </a:r>
          </a:p>
          <a:p>
            <a:r>
              <a:rPr lang="en-US" sz="1900" dirty="0">
                <a:solidFill>
                  <a:schemeClr val="bg1"/>
                </a:solidFill>
              </a:rPr>
              <a:t>but willingly, as God would have you; not for shameful gain, but eagerly; not domineering over those in your charge, but being examples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appears, you will receive the unfading crown of glory.</a:t>
            </a:r>
            <a:endParaRPr lang="en-GB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854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E570BF-D4E0-923D-15D7-B6D75E818193}"/>
              </a:ext>
            </a:extLst>
          </p:cNvPr>
          <p:cNvSpPr/>
          <p:nvPr/>
        </p:nvSpPr>
        <p:spPr>
          <a:xfrm>
            <a:off x="84667" y="592631"/>
            <a:ext cx="8949266" cy="61214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Lord Jesus Christ</a:t>
            </a:r>
          </a:p>
          <a:p>
            <a:pPr algn="ctr"/>
            <a:r>
              <a:rPr lang="en-US" sz="3200" dirty="0"/>
              <a:t>is the Head of the body, the church.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GB" sz="3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1FD884-CF85-E294-8409-30FD68C308C8}"/>
              </a:ext>
            </a:extLst>
          </p:cNvPr>
          <p:cNvSpPr/>
          <p:nvPr/>
        </p:nvSpPr>
        <p:spPr>
          <a:xfrm>
            <a:off x="190497" y="1710269"/>
            <a:ext cx="8631769" cy="467359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 </a:t>
            </a:r>
          </a:p>
          <a:p>
            <a:pPr algn="ctr"/>
            <a:r>
              <a:rPr lang="en-US" sz="3200" dirty="0"/>
              <a:t>All who are saved (Christians)</a:t>
            </a:r>
          </a:p>
          <a:p>
            <a:pPr algn="ctr"/>
            <a:r>
              <a:rPr lang="en-US" sz="3200" dirty="0"/>
              <a:t>have become members of the body, the church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D5F7C-FE03-F656-3312-9ADBF852EE8A}"/>
              </a:ext>
            </a:extLst>
          </p:cNvPr>
          <p:cNvSpPr txBox="1"/>
          <p:nvPr/>
        </p:nvSpPr>
        <p:spPr>
          <a:xfrm>
            <a:off x="1" y="5702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New Testament Assembly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9BBD02-8318-9CA1-C0C8-497DB64199A1}"/>
              </a:ext>
            </a:extLst>
          </p:cNvPr>
          <p:cNvSpPr/>
          <p:nvPr/>
        </p:nvSpPr>
        <p:spPr>
          <a:xfrm>
            <a:off x="321731" y="2904066"/>
            <a:ext cx="2611969" cy="10498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Christians in a local area </a:t>
            </a:r>
          </a:p>
          <a:p>
            <a:pPr algn="ctr"/>
            <a:r>
              <a:rPr lang="en-US" sz="1600" dirty="0"/>
              <a:t>come together to</a:t>
            </a:r>
          </a:p>
          <a:p>
            <a:pPr algn="ctr"/>
            <a:r>
              <a:rPr lang="en-US" sz="1600" dirty="0"/>
              <a:t>form an Assembly gathering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Elders are appointed to rule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82D7BF-1D35-79E5-85C3-F732C7B50BC7}"/>
              </a:ext>
            </a:extLst>
          </p:cNvPr>
          <p:cNvSpPr/>
          <p:nvPr/>
        </p:nvSpPr>
        <p:spPr>
          <a:xfrm>
            <a:off x="3196168" y="2904065"/>
            <a:ext cx="2611969" cy="10498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Christians in a local area </a:t>
            </a:r>
          </a:p>
          <a:p>
            <a:pPr algn="ctr"/>
            <a:r>
              <a:rPr lang="en-US" sz="1600" dirty="0"/>
              <a:t>come together to</a:t>
            </a:r>
          </a:p>
          <a:p>
            <a:pPr algn="ctr"/>
            <a:r>
              <a:rPr lang="en-US" sz="1600" dirty="0"/>
              <a:t>form an Assembly gathering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Elders are appointed to rule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4A52FDA-047F-5156-72D2-93211A9C3478}"/>
              </a:ext>
            </a:extLst>
          </p:cNvPr>
          <p:cNvSpPr/>
          <p:nvPr/>
        </p:nvSpPr>
        <p:spPr>
          <a:xfrm>
            <a:off x="6009217" y="2908280"/>
            <a:ext cx="2611969" cy="10498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Christians in a local area </a:t>
            </a:r>
          </a:p>
          <a:p>
            <a:pPr algn="ctr"/>
            <a:r>
              <a:rPr lang="en-US" sz="1600" dirty="0"/>
              <a:t>come together to</a:t>
            </a:r>
          </a:p>
          <a:p>
            <a:pPr algn="ctr"/>
            <a:r>
              <a:rPr lang="en-US" sz="1600" dirty="0"/>
              <a:t>form an Assembly gathering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Elders are appointed to rule</a:t>
            </a: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E2CFF791-E75C-0D1A-7DF0-4A117DD0AACE}"/>
              </a:ext>
            </a:extLst>
          </p:cNvPr>
          <p:cNvSpPr/>
          <p:nvPr/>
        </p:nvSpPr>
        <p:spPr>
          <a:xfrm>
            <a:off x="1824566" y="3996268"/>
            <a:ext cx="4936067" cy="2048969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It is in the local assembly</a:t>
            </a:r>
          </a:p>
          <a:p>
            <a:pPr algn="ctr"/>
            <a:r>
              <a:rPr lang="en-US" sz="2400" dirty="0"/>
              <a:t>that elders are appointed to rule.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699659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E570BF-D4E0-923D-15D7-B6D75E818193}"/>
              </a:ext>
            </a:extLst>
          </p:cNvPr>
          <p:cNvSpPr/>
          <p:nvPr/>
        </p:nvSpPr>
        <p:spPr>
          <a:xfrm>
            <a:off x="84667" y="592631"/>
            <a:ext cx="8949266" cy="61214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Lord Jesus Christ</a:t>
            </a:r>
          </a:p>
          <a:p>
            <a:pPr algn="ctr"/>
            <a:r>
              <a:rPr lang="en-US" sz="3200" dirty="0"/>
              <a:t>is the Head of the body, the church.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GB" sz="3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1FD884-CF85-E294-8409-30FD68C308C8}"/>
              </a:ext>
            </a:extLst>
          </p:cNvPr>
          <p:cNvSpPr/>
          <p:nvPr/>
        </p:nvSpPr>
        <p:spPr>
          <a:xfrm>
            <a:off x="190497" y="1710269"/>
            <a:ext cx="8631769" cy="467359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 </a:t>
            </a:r>
          </a:p>
          <a:p>
            <a:pPr algn="ctr"/>
            <a:r>
              <a:rPr lang="en-US" sz="3200" dirty="0"/>
              <a:t>All who are saved (Christians)</a:t>
            </a:r>
          </a:p>
          <a:p>
            <a:pPr algn="ctr"/>
            <a:r>
              <a:rPr lang="en-US" sz="3200" dirty="0"/>
              <a:t>have become members of the body, the church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Elders in a local Assembly are: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Gifted by the Lord – Eph 4v11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Raised up by the Spirit – Acts 20v28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</a:rPr>
              <a:t>Recognised by the saints – 1 </a:t>
            </a:r>
            <a:r>
              <a:rPr lang="en-GB" sz="2400" dirty="0" err="1">
                <a:solidFill>
                  <a:srgbClr val="FFFF00"/>
                </a:solidFill>
              </a:rPr>
              <a:t>Thess</a:t>
            </a:r>
            <a:r>
              <a:rPr lang="en-GB" sz="2400" dirty="0">
                <a:solidFill>
                  <a:srgbClr val="FFFF00"/>
                </a:solidFill>
              </a:rPr>
              <a:t> 5v12</a:t>
            </a:r>
          </a:p>
          <a:p>
            <a:pPr algn="ctr"/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D5F7C-FE03-F656-3312-9ADBF852EE8A}"/>
              </a:ext>
            </a:extLst>
          </p:cNvPr>
          <p:cNvSpPr txBox="1"/>
          <p:nvPr/>
        </p:nvSpPr>
        <p:spPr>
          <a:xfrm>
            <a:off x="1" y="5702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New Testament Assembly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9BBD02-8318-9CA1-C0C8-497DB64199A1}"/>
              </a:ext>
            </a:extLst>
          </p:cNvPr>
          <p:cNvSpPr/>
          <p:nvPr/>
        </p:nvSpPr>
        <p:spPr>
          <a:xfrm>
            <a:off x="321731" y="2904066"/>
            <a:ext cx="2611969" cy="10498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Christians in a local area </a:t>
            </a:r>
          </a:p>
          <a:p>
            <a:pPr algn="ctr"/>
            <a:r>
              <a:rPr lang="en-US" sz="1600" dirty="0"/>
              <a:t>come together to</a:t>
            </a:r>
          </a:p>
          <a:p>
            <a:pPr algn="ctr"/>
            <a:r>
              <a:rPr lang="en-US" sz="1600" dirty="0"/>
              <a:t>form an Assembly gathering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Elders are appointed to rule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82D7BF-1D35-79E5-85C3-F732C7B50BC7}"/>
              </a:ext>
            </a:extLst>
          </p:cNvPr>
          <p:cNvSpPr/>
          <p:nvPr/>
        </p:nvSpPr>
        <p:spPr>
          <a:xfrm>
            <a:off x="3196168" y="2904065"/>
            <a:ext cx="2611969" cy="10498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Christians in a local area </a:t>
            </a:r>
          </a:p>
          <a:p>
            <a:pPr algn="ctr"/>
            <a:r>
              <a:rPr lang="en-US" sz="1600" dirty="0"/>
              <a:t>come together to</a:t>
            </a:r>
          </a:p>
          <a:p>
            <a:pPr algn="ctr"/>
            <a:r>
              <a:rPr lang="en-US" sz="1600" dirty="0"/>
              <a:t>form an Assembly gathering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Elders are appointed to rule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4A52FDA-047F-5156-72D2-93211A9C3478}"/>
              </a:ext>
            </a:extLst>
          </p:cNvPr>
          <p:cNvSpPr/>
          <p:nvPr/>
        </p:nvSpPr>
        <p:spPr>
          <a:xfrm>
            <a:off x="6009217" y="2908280"/>
            <a:ext cx="2611969" cy="10498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Christians in a local area </a:t>
            </a:r>
          </a:p>
          <a:p>
            <a:pPr algn="ctr"/>
            <a:r>
              <a:rPr lang="en-US" sz="1600" dirty="0"/>
              <a:t>come together to</a:t>
            </a:r>
          </a:p>
          <a:p>
            <a:pPr algn="ctr"/>
            <a:r>
              <a:rPr lang="en-US" sz="1600" dirty="0"/>
              <a:t>form an Assembly gathering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Elders are appointed to rule</a:t>
            </a:r>
          </a:p>
        </p:txBody>
      </p:sp>
    </p:spTree>
    <p:extLst>
      <p:ext uri="{BB962C8B-B14F-4D97-AF65-F5344CB8AC3E}">
        <p14:creationId xmlns:p14="http://schemas.microsoft.com/office/powerpoint/2010/main" val="18411349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​</a:t>
            </a:r>
            <a:r>
              <a:rPr lang="en-US" sz="1900" dirty="0">
                <a:solidFill>
                  <a:srgbClr val="FFFF00"/>
                </a:solidFill>
              </a:rPr>
              <a:t>The elders which are among you I exhort,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lvl="2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1782F-0C1A-26FD-FFFE-92929B63B914}"/>
              </a:ext>
            </a:extLst>
          </p:cNvPr>
          <p:cNvSpPr txBox="1"/>
          <p:nvPr/>
        </p:nvSpPr>
        <p:spPr>
          <a:xfrm>
            <a:off x="1" y="1677382"/>
            <a:ext cx="9143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There are different names given to </a:t>
            </a:r>
            <a:r>
              <a:rPr lang="en-US" sz="2000" dirty="0">
                <a:solidFill>
                  <a:srgbClr val="FFFF00"/>
                </a:solidFill>
              </a:rPr>
              <a:t>Elders</a:t>
            </a:r>
            <a:r>
              <a:rPr lang="en-US" sz="2000" dirty="0">
                <a:solidFill>
                  <a:schemeClr val="bg1"/>
                </a:solidFill>
              </a:rPr>
              <a:t> in the NT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They are always in the plural in each local Assembly.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The different names are instructive: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400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​</a:t>
            </a:r>
            <a:r>
              <a:rPr lang="en-US" sz="1900" dirty="0">
                <a:solidFill>
                  <a:srgbClr val="FFFF00"/>
                </a:solidFill>
              </a:rPr>
              <a:t>The elders which are among you I exhort,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lvl="2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1782F-0C1A-26FD-FFFE-92929B63B914}"/>
              </a:ext>
            </a:extLst>
          </p:cNvPr>
          <p:cNvSpPr txBox="1"/>
          <p:nvPr/>
        </p:nvSpPr>
        <p:spPr>
          <a:xfrm>
            <a:off x="1" y="1677382"/>
            <a:ext cx="9143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There are different names given to </a:t>
            </a:r>
            <a:r>
              <a:rPr lang="en-US" sz="2000" dirty="0">
                <a:solidFill>
                  <a:srgbClr val="FFFF00"/>
                </a:solidFill>
              </a:rPr>
              <a:t>Elders</a:t>
            </a:r>
            <a:r>
              <a:rPr lang="en-US" sz="2000" dirty="0">
                <a:solidFill>
                  <a:schemeClr val="bg1"/>
                </a:solidFill>
              </a:rPr>
              <a:t> in the NT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They are always in the plural in each local Assembly.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The different names are instructive: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ELDERS: their maturity				1 Peter 5v1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OVERSEERS (Bishops): their work	Acts 20v28; Titus 1v7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STEWARDS: their responsibility		Hebrews 13v17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PASTORS (Shepherds): their care	Ephesians 4v11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RULERS: their leadership			Hebrews 13v7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246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​</a:t>
            </a:r>
            <a:r>
              <a:rPr lang="en-US" sz="1900" dirty="0">
                <a:solidFill>
                  <a:srgbClr val="FFFF00"/>
                </a:solidFill>
              </a:rPr>
              <a:t>The elders which are among you I exhort,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lvl="2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1782F-0C1A-26FD-FFFE-92929B63B914}"/>
              </a:ext>
            </a:extLst>
          </p:cNvPr>
          <p:cNvSpPr txBox="1"/>
          <p:nvPr/>
        </p:nvSpPr>
        <p:spPr>
          <a:xfrm>
            <a:off x="1" y="1677382"/>
            <a:ext cx="9143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There are different names given to </a:t>
            </a:r>
            <a:r>
              <a:rPr lang="en-US" sz="2000" dirty="0">
                <a:solidFill>
                  <a:srgbClr val="FFFF00"/>
                </a:solidFill>
              </a:rPr>
              <a:t>Elders</a:t>
            </a:r>
            <a:r>
              <a:rPr lang="en-US" sz="2000" dirty="0">
                <a:solidFill>
                  <a:schemeClr val="bg1"/>
                </a:solidFill>
              </a:rPr>
              <a:t> in the NT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They are always in the plural in each local Assembly.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The different names are instructive: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ELDERS: their maturity				1 Peter 5v1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OVERSEERS (Bishops): their work	Acts 20v28; Titus 1v7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STEWARDS: their responsibility		Hebrews 13v17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PASTORS (Shepherds): their care	Ephesians 4v11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RULERS: their leadership			Hebrews 13v7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F9DA968-BBBB-38BB-A173-F3D09EA86255}"/>
              </a:ext>
            </a:extLst>
          </p:cNvPr>
          <p:cNvSpPr/>
          <p:nvPr/>
        </p:nvSpPr>
        <p:spPr>
          <a:xfrm>
            <a:off x="1337734" y="4927601"/>
            <a:ext cx="6663266" cy="1794933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 the Bible these all refer to the same persons:</a:t>
            </a:r>
          </a:p>
          <a:p>
            <a:pPr algn="ctr"/>
            <a:r>
              <a:rPr lang="en-US" sz="2400" dirty="0"/>
              <a:t>The elders.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527250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​</a:t>
            </a:r>
            <a:r>
              <a:rPr lang="en-US" sz="1900" dirty="0">
                <a:solidFill>
                  <a:srgbClr val="FFFF00"/>
                </a:solidFill>
              </a:rPr>
              <a:t>The elders which are among you I exhort,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lvl="2"/>
            <a:endParaRPr lang="en-US" sz="1900" dirty="0">
              <a:solidFill>
                <a:schemeClr val="bg1"/>
              </a:solidFill>
            </a:endParaRPr>
          </a:p>
          <a:p>
            <a:pPr lvl="2"/>
            <a:endParaRPr lang="en-US" sz="1900" dirty="0">
              <a:solidFill>
                <a:schemeClr val="bg1"/>
              </a:solidFill>
            </a:endParaRPr>
          </a:p>
          <a:p>
            <a:pPr lvl="2"/>
            <a:endParaRPr lang="en-US" sz="1900" dirty="0">
              <a:solidFill>
                <a:schemeClr val="bg1"/>
              </a:solidFill>
            </a:endParaRPr>
          </a:p>
          <a:p>
            <a:pPr lvl="2"/>
            <a:endParaRPr lang="en-US" sz="19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Peter makes this appeal based upon three things: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lvl="2"/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079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​</a:t>
            </a:r>
            <a:r>
              <a:rPr lang="en-US" sz="1900" dirty="0">
                <a:solidFill>
                  <a:srgbClr val="FFFF00"/>
                </a:solidFill>
              </a:rPr>
              <a:t>The elders which are among you I exhort,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who am also an elder,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pPr lvl="2"/>
            <a:endParaRPr lang="en-US" sz="19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Peter makes this appeal based upon three things: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lvl="2"/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987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​</a:t>
            </a:r>
            <a:r>
              <a:rPr lang="en-US" sz="1900" dirty="0">
                <a:solidFill>
                  <a:srgbClr val="FFFF00"/>
                </a:solidFill>
              </a:rPr>
              <a:t>The elders which are among you I exhort,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who am also an elder,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pPr lvl="2"/>
            <a:endParaRPr lang="en-US" sz="19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Peter makes this appeal based upon three things: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en-US" sz="1600" dirty="0">
                <a:solidFill>
                  <a:srgbClr val="FFFF00"/>
                </a:solidFill>
              </a:rPr>
              <a:t>Peter is a fellow elder. </a:t>
            </a: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(2) Peter is a witness of the sufferings of Christ.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(3) Peter is a partaker in the glory to be revealed. </a:t>
            </a:r>
          </a:p>
          <a:p>
            <a:pPr lvl="2"/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371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​</a:t>
            </a:r>
            <a:r>
              <a:rPr lang="en-US" sz="1900" dirty="0">
                <a:solidFill>
                  <a:srgbClr val="FFFF00"/>
                </a:solidFill>
              </a:rPr>
              <a:t>The elders which are among you I exhort,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who am also an elder,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pPr lvl="2"/>
            <a:endParaRPr lang="en-US" sz="19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Peter makes this appeal based upon three things: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en-US" sz="1600" dirty="0">
                <a:solidFill>
                  <a:srgbClr val="FFFF00"/>
                </a:solidFill>
              </a:rPr>
              <a:t>Peter is a fellow elder.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He knows the challenges and difficulties of a shepherd over a local church.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He is writing to the shepherds as a shepherd himself. Jesus charged Peter to feed his sheep in John 21.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It is a call to courageous leadership in the face of suffering, they were not alone!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(2) Peter is a witness of the sufferings of Christ.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(3) Peter is a partaker in the glory to be revealed. </a:t>
            </a:r>
          </a:p>
          <a:p>
            <a:pPr lvl="2"/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073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​</a:t>
            </a:r>
            <a:r>
              <a:rPr lang="en-US" sz="1900" dirty="0">
                <a:solidFill>
                  <a:srgbClr val="FFFF00"/>
                </a:solidFill>
              </a:rPr>
              <a:t>The elders which are among you I exhort,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who am also an elder,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pPr lvl="2"/>
            <a:endParaRPr lang="en-US" sz="19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Peter makes this appeal based upon three things: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en-US" sz="1600" dirty="0">
                <a:solidFill>
                  <a:srgbClr val="FFFF00"/>
                </a:solidFill>
              </a:rPr>
              <a:t>Peter is a fellow elder.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He knows the challenges and difficulties of a shepherd over a local church.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He is writing to the shepherds as a shepherd himself. Jesus charged Peter to feed his sheep in John 21.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It is a call to courageous leadership in the face of suffering, they were not alone!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(2) Peter is a witness of the sufferings of Christ.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Peter is not unaware of the suffering that these shepherds were enduring.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But Peter saw the suffering of our </a:t>
            </a:r>
            <a:r>
              <a:rPr lang="en-US" sz="1600" dirty="0" err="1">
                <a:solidFill>
                  <a:schemeClr val="bg1"/>
                </a:solidFill>
              </a:rPr>
              <a:t>Saviour</a:t>
            </a:r>
            <a:r>
              <a:rPr lang="en-US" sz="1600" dirty="0">
                <a:solidFill>
                  <a:schemeClr val="bg1"/>
                </a:solidFill>
              </a:rPr>
              <a:t> and Lord.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When suffering for righteousness’ sake, it helps to be reminded that the servant is not greater than his Lord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(3) Peter is a partaker in the glory to be revealed. </a:t>
            </a:r>
          </a:p>
          <a:p>
            <a:pPr lvl="2"/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2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(KJV)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dirty="0">
                <a:solidFill>
                  <a:srgbClr val="FFFF00"/>
                </a:solidFill>
              </a:rPr>
              <a:t>Feed the flock of God </a:t>
            </a:r>
            <a:r>
              <a:rPr lang="en-US" sz="1900" dirty="0">
                <a:solidFill>
                  <a:schemeClr val="bg1"/>
                </a:solidFill>
              </a:rPr>
              <a:t>which is among you, taking the oversight </a:t>
            </a:r>
            <a:r>
              <a:rPr lang="en-US" sz="1900" i="1" dirty="0">
                <a:solidFill>
                  <a:schemeClr val="bg1"/>
                </a:solidFill>
              </a:rPr>
              <a:t>thereof</a:t>
            </a:r>
            <a:r>
              <a:rPr lang="en-US" sz="1900" dirty="0">
                <a:solidFill>
                  <a:schemeClr val="bg1"/>
                </a:solidFill>
              </a:rPr>
              <a:t>, not by constraint, but willingly; not for </a:t>
            </a:r>
            <a:r>
              <a:rPr lang="en-US" sz="1900" i="1" dirty="0">
                <a:solidFill>
                  <a:schemeClr val="bg1"/>
                </a:solidFill>
              </a:rPr>
              <a:t>filthy</a:t>
            </a:r>
            <a:r>
              <a:rPr lang="en-US" sz="1900" dirty="0">
                <a:solidFill>
                  <a:schemeClr val="bg1"/>
                </a:solidFill>
              </a:rPr>
              <a:t> lucre, but of a ready mind; Neither as being lords over </a:t>
            </a:r>
            <a:r>
              <a:rPr lang="en-US" sz="1900" i="1" dirty="0">
                <a:solidFill>
                  <a:schemeClr val="bg1"/>
                </a:solidFill>
              </a:rPr>
              <a:t>God's</a:t>
            </a:r>
            <a:r>
              <a:rPr lang="en-US" sz="1900" dirty="0">
                <a:solidFill>
                  <a:schemeClr val="bg1"/>
                </a:solidFill>
              </a:rPr>
              <a:t> heritage,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(ESV)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So I exhort the elders among you, as a fellow elder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as well as a partaker in the glory that is going to be revealed: </a:t>
            </a:r>
          </a:p>
          <a:p>
            <a:r>
              <a:rPr lang="en-US" sz="1900" dirty="0">
                <a:solidFill>
                  <a:srgbClr val="FFFF00"/>
                </a:solidFill>
              </a:rPr>
              <a:t>Shepherd the flock of God </a:t>
            </a:r>
            <a:r>
              <a:rPr lang="en-US" sz="1900" dirty="0">
                <a:solidFill>
                  <a:schemeClr val="bg1"/>
                </a:solidFill>
              </a:rPr>
              <a:t>that is among you, exercising oversight, not under compulsion,</a:t>
            </a:r>
          </a:p>
          <a:p>
            <a:r>
              <a:rPr lang="en-US" sz="1900" dirty="0">
                <a:solidFill>
                  <a:schemeClr val="bg1"/>
                </a:solidFill>
              </a:rPr>
              <a:t>but willingly, as God would have you; not for shameful gain, but eagerly; not domineering over those in your charge, but being examples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appears, you will receive the unfading crown of glory.</a:t>
            </a:r>
            <a:endParaRPr lang="en-GB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912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690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​</a:t>
            </a:r>
            <a:r>
              <a:rPr lang="en-US" sz="1900" dirty="0">
                <a:solidFill>
                  <a:srgbClr val="FFFF00"/>
                </a:solidFill>
              </a:rPr>
              <a:t>The elders which are among you I exhort,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who am also an elder,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pPr lvl="2"/>
            <a:endParaRPr lang="en-US" sz="19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Peter makes this appeal based upon three things: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en-US" sz="1600" dirty="0">
                <a:solidFill>
                  <a:srgbClr val="FFFF00"/>
                </a:solidFill>
              </a:rPr>
              <a:t>Peter is a fellow elder.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He knows the challenges and difficulties of a shepherd over a local church.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He is writing to the shepherds as a shepherd himself. Jesus charged Peter to feed his sheep in John 21.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It is a call to courageous leadership in the face of suffering, they were not alone!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(2) Peter is a witness of the sufferings of Christ.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Peter is not unaware of the suffering that these shepherds were enduring.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But Peter saw the suffering of our </a:t>
            </a:r>
            <a:r>
              <a:rPr lang="en-US" sz="1600" dirty="0" err="1">
                <a:solidFill>
                  <a:schemeClr val="bg1"/>
                </a:solidFill>
              </a:rPr>
              <a:t>Saviour</a:t>
            </a:r>
            <a:r>
              <a:rPr lang="en-US" sz="1600" dirty="0">
                <a:solidFill>
                  <a:schemeClr val="bg1"/>
                </a:solidFill>
              </a:rPr>
              <a:t> and Lord.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When suffering for righteousness’ sake, it helps to be reminded that the servant is not greater than his Lord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(3) Peter is a partaker in the glory to be revealed.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Although suffering now, the hope of the believer is in the glory that will come later.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Peter is sharing in that hope, looking forward to the glorious return of the Lord.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Peter got a sight of that glory on the mount of transfiguration!</a:t>
            </a:r>
          </a:p>
          <a:p>
            <a:pPr lvl="2"/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515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​</a:t>
            </a:r>
            <a:r>
              <a:rPr lang="en-US" sz="1900" dirty="0">
                <a:solidFill>
                  <a:srgbClr val="FFFF00"/>
                </a:solidFill>
              </a:rPr>
              <a:t>The elders which are among you I exhort,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who am also an elder,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pPr lvl="2"/>
            <a:endParaRPr lang="en-US" sz="19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Peter makes this appeal based upon three things: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en-US" sz="1600" dirty="0">
                <a:solidFill>
                  <a:srgbClr val="FFFF00"/>
                </a:solidFill>
              </a:rPr>
              <a:t>Peter is a fellow elder.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He knows the challenges and difficulties of a shepherd over a local church.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He is writing to the shepherds as a shepherd himself. Jesus charged Peter to feed his sheep in John 21.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It is a call to courageous leadership in the face of suffering, they were not alone!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(2) Peter is a witness of the sufferings of Christ.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Peter is not unaware of the suffering that these shepherds were enduring.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But Peter saw the suffering of our </a:t>
            </a:r>
            <a:r>
              <a:rPr lang="en-US" sz="1600" dirty="0" err="1">
                <a:solidFill>
                  <a:schemeClr val="bg1"/>
                </a:solidFill>
              </a:rPr>
              <a:t>Saviour</a:t>
            </a:r>
            <a:r>
              <a:rPr lang="en-US" sz="1600" dirty="0">
                <a:solidFill>
                  <a:schemeClr val="bg1"/>
                </a:solidFill>
              </a:rPr>
              <a:t> and Lord.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When suffering for righteousness’ sake, it helps to be reminded that the servant is not greater than his Lord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(3) Peter is a partaker in the glory to be revealed.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Although suffering now, the hope of the believer is in the glory that will come later.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Peter is sharing in that hope, looking forward to the glorious return of the Lord. </a:t>
            </a:r>
          </a:p>
          <a:p>
            <a:pPr lvl="2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7283308C-B573-F33C-CF9A-E0758EC79766}"/>
              </a:ext>
            </a:extLst>
          </p:cNvPr>
          <p:cNvSpPr/>
          <p:nvPr/>
        </p:nvSpPr>
        <p:spPr>
          <a:xfrm>
            <a:off x="3505200" y="2760133"/>
            <a:ext cx="5537199" cy="3759200"/>
          </a:xfrm>
          <a:prstGeom prst="irregularSeal2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 the themes of suffering and glory</a:t>
            </a:r>
          </a:p>
          <a:p>
            <a:pPr algn="ctr"/>
            <a:r>
              <a:rPr lang="en-US" dirty="0"/>
              <a:t>and the present linked</a:t>
            </a:r>
          </a:p>
          <a:p>
            <a:pPr algn="ctr"/>
            <a:r>
              <a:rPr lang="en-US" dirty="0"/>
              <a:t>with the future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946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Peter cautions the elders with 3 ‘not – but’ sentences:</a:t>
            </a:r>
            <a:endParaRPr lang="en-US" sz="2400" baseline="30000" dirty="0">
              <a:solidFill>
                <a:schemeClr val="bg1"/>
              </a:solidFill>
            </a:endParaRPr>
          </a:p>
          <a:p>
            <a:endParaRPr lang="en-US" sz="1900" baseline="300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Feed the flock of God which is among you,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taking the oversight thereof, not by constraint, but willingly;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not for filthy lucre, but of a ready mind;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Neither as being lords over God's heritage, but being ensamples to the flock.</a:t>
            </a:r>
          </a:p>
          <a:p>
            <a:pPr lvl="2"/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625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288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Peter cautions the elders with 3 ‘not – but’ sentences:</a:t>
            </a:r>
            <a:endParaRPr lang="en-US" sz="2400" baseline="30000" dirty="0">
              <a:solidFill>
                <a:schemeClr val="bg1"/>
              </a:solidFill>
            </a:endParaRPr>
          </a:p>
          <a:p>
            <a:endParaRPr lang="en-US" sz="1900" baseline="300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Feed the flock of God which is among you,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taking the oversight thereof, </a:t>
            </a:r>
            <a:r>
              <a:rPr lang="en-US" sz="1900" b="1" dirty="0">
                <a:solidFill>
                  <a:srgbClr val="FF0000"/>
                </a:solidFill>
              </a:rPr>
              <a:t>not</a:t>
            </a:r>
            <a:r>
              <a:rPr lang="en-US" sz="1900" dirty="0">
                <a:solidFill>
                  <a:schemeClr val="bg1"/>
                </a:solidFill>
              </a:rPr>
              <a:t> by constraint, </a:t>
            </a:r>
            <a:r>
              <a:rPr lang="en-US" sz="1900" b="1" dirty="0">
                <a:solidFill>
                  <a:srgbClr val="FF0000"/>
                </a:solidFill>
              </a:rPr>
              <a:t>but</a:t>
            </a:r>
            <a:r>
              <a:rPr lang="en-US" sz="1900" dirty="0">
                <a:solidFill>
                  <a:schemeClr val="bg1"/>
                </a:solidFill>
              </a:rPr>
              <a:t> willingly;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>
                <a:solidFill>
                  <a:srgbClr val="FF0000"/>
                </a:solidFill>
              </a:rPr>
              <a:t>not</a:t>
            </a:r>
            <a:r>
              <a:rPr lang="en-US" sz="1900" dirty="0">
                <a:solidFill>
                  <a:schemeClr val="bg1"/>
                </a:solidFill>
              </a:rPr>
              <a:t> for filthy lucre, </a:t>
            </a:r>
            <a:r>
              <a:rPr lang="en-US" sz="1900" b="1" dirty="0">
                <a:solidFill>
                  <a:srgbClr val="FF0000"/>
                </a:solidFill>
              </a:rPr>
              <a:t>but</a:t>
            </a:r>
            <a:r>
              <a:rPr lang="en-US" sz="1900" dirty="0">
                <a:solidFill>
                  <a:schemeClr val="bg1"/>
                </a:solidFill>
              </a:rPr>
              <a:t> of a ready mind;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b="1" dirty="0">
                <a:solidFill>
                  <a:srgbClr val="FF0000"/>
                </a:solidFill>
              </a:rPr>
              <a:t>Neither</a:t>
            </a:r>
            <a:r>
              <a:rPr lang="en-US" sz="1900" dirty="0">
                <a:solidFill>
                  <a:schemeClr val="bg1"/>
                </a:solidFill>
              </a:rPr>
              <a:t> as being lords over God's heritage, </a:t>
            </a:r>
            <a:r>
              <a:rPr lang="en-US" sz="1900" b="1" dirty="0">
                <a:solidFill>
                  <a:srgbClr val="FF0000"/>
                </a:solidFill>
              </a:rPr>
              <a:t>but</a:t>
            </a:r>
            <a:r>
              <a:rPr lang="en-US" sz="1900" dirty="0">
                <a:solidFill>
                  <a:schemeClr val="bg1"/>
                </a:solidFill>
              </a:rPr>
              <a:t> being ensamples to the flock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32655-DC94-9766-BEC7-459DEAE8EC3A}"/>
              </a:ext>
            </a:extLst>
          </p:cNvPr>
          <p:cNvSpPr txBox="1"/>
          <p:nvPr/>
        </p:nvSpPr>
        <p:spPr>
          <a:xfrm>
            <a:off x="1" y="3157478"/>
            <a:ext cx="9143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>
                <a:solidFill>
                  <a:schemeClr val="accent4"/>
                </a:solidFill>
              </a:rPr>
              <a:t>Not by constraint but willingly: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(2) Not for filthy lucre but of a ready mind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(3) Not as Lords over but as examples to the flock</a:t>
            </a:r>
          </a:p>
        </p:txBody>
      </p:sp>
    </p:spTree>
    <p:extLst>
      <p:ext uri="{BB962C8B-B14F-4D97-AF65-F5344CB8AC3E}">
        <p14:creationId xmlns:p14="http://schemas.microsoft.com/office/powerpoint/2010/main" val="10750001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288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Peter cautions the elders with 3 ‘not – but’ sentences:</a:t>
            </a:r>
            <a:endParaRPr lang="en-US" sz="2400" baseline="30000" dirty="0">
              <a:solidFill>
                <a:schemeClr val="bg1"/>
              </a:solidFill>
            </a:endParaRPr>
          </a:p>
          <a:p>
            <a:endParaRPr lang="en-US" sz="1900" baseline="300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Feed the flock of God which is among you,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taking the oversight thereof, </a:t>
            </a:r>
            <a:r>
              <a:rPr lang="en-US" sz="1900" b="1" dirty="0">
                <a:solidFill>
                  <a:srgbClr val="FF0000"/>
                </a:solidFill>
              </a:rPr>
              <a:t>not</a:t>
            </a:r>
            <a:r>
              <a:rPr lang="en-US" sz="1900" dirty="0">
                <a:solidFill>
                  <a:schemeClr val="bg1"/>
                </a:solidFill>
              </a:rPr>
              <a:t> by constraint, </a:t>
            </a:r>
            <a:r>
              <a:rPr lang="en-US" sz="1900" b="1" dirty="0">
                <a:solidFill>
                  <a:srgbClr val="FF0000"/>
                </a:solidFill>
              </a:rPr>
              <a:t>but</a:t>
            </a:r>
            <a:r>
              <a:rPr lang="en-US" sz="1900" dirty="0">
                <a:solidFill>
                  <a:schemeClr val="bg1"/>
                </a:solidFill>
              </a:rPr>
              <a:t> willingly;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>
                <a:solidFill>
                  <a:srgbClr val="FF0000"/>
                </a:solidFill>
              </a:rPr>
              <a:t>not</a:t>
            </a:r>
            <a:r>
              <a:rPr lang="en-US" sz="1900" dirty="0">
                <a:solidFill>
                  <a:schemeClr val="bg1"/>
                </a:solidFill>
              </a:rPr>
              <a:t> for filthy lucre, </a:t>
            </a:r>
            <a:r>
              <a:rPr lang="en-US" sz="1900" b="1" dirty="0">
                <a:solidFill>
                  <a:srgbClr val="FF0000"/>
                </a:solidFill>
              </a:rPr>
              <a:t>but</a:t>
            </a:r>
            <a:r>
              <a:rPr lang="en-US" sz="1900" dirty="0">
                <a:solidFill>
                  <a:schemeClr val="bg1"/>
                </a:solidFill>
              </a:rPr>
              <a:t> of a ready mind;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b="1" dirty="0">
                <a:solidFill>
                  <a:srgbClr val="FF0000"/>
                </a:solidFill>
              </a:rPr>
              <a:t>Neither</a:t>
            </a:r>
            <a:r>
              <a:rPr lang="en-US" sz="1900" dirty="0">
                <a:solidFill>
                  <a:schemeClr val="bg1"/>
                </a:solidFill>
              </a:rPr>
              <a:t> as being lords over God's heritage, </a:t>
            </a:r>
            <a:r>
              <a:rPr lang="en-US" sz="1900" b="1" dirty="0">
                <a:solidFill>
                  <a:srgbClr val="FF0000"/>
                </a:solidFill>
              </a:rPr>
              <a:t>but</a:t>
            </a:r>
            <a:r>
              <a:rPr lang="en-US" sz="1900" dirty="0">
                <a:solidFill>
                  <a:schemeClr val="bg1"/>
                </a:solidFill>
              </a:rPr>
              <a:t> being ensamples to the flock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32655-DC94-9766-BEC7-459DEAE8EC3A}"/>
              </a:ext>
            </a:extLst>
          </p:cNvPr>
          <p:cNvSpPr txBox="1"/>
          <p:nvPr/>
        </p:nvSpPr>
        <p:spPr>
          <a:xfrm>
            <a:off x="0" y="3157478"/>
            <a:ext cx="9143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>
                <a:solidFill>
                  <a:schemeClr val="accent4"/>
                </a:solidFill>
              </a:rPr>
              <a:t>Not by constraint but willingly: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Peter is exhorting the elders to love their work and be willing to do it. </a:t>
            </a:r>
          </a:p>
          <a:p>
            <a:r>
              <a:rPr lang="en-US" dirty="0">
                <a:solidFill>
                  <a:schemeClr val="bg1"/>
                </a:solidFill>
              </a:rPr>
              <a:t>Be willing to feed and to tend the sheep.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(2) Not for filthy lucre but of a ready mind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(3) Not as Lords over but as examples to the flock</a:t>
            </a:r>
          </a:p>
        </p:txBody>
      </p:sp>
    </p:spTree>
    <p:extLst>
      <p:ext uri="{BB962C8B-B14F-4D97-AF65-F5344CB8AC3E}">
        <p14:creationId xmlns:p14="http://schemas.microsoft.com/office/powerpoint/2010/main" val="24152860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288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Peter cautions the elders with 3 ‘not – but’ sentences:</a:t>
            </a:r>
            <a:endParaRPr lang="en-US" sz="2400" baseline="30000" dirty="0">
              <a:solidFill>
                <a:schemeClr val="bg1"/>
              </a:solidFill>
            </a:endParaRPr>
          </a:p>
          <a:p>
            <a:endParaRPr lang="en-US" sz="1900" baseline="300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Feed the flock of God which is among you,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taking the oversight thereof, </a:t>
            </a:r>
            <a:r>
              <a:rPr lang="en-US" sz="1900" b="1" dirty="0">
                <a:solidFill>
                  <a:srgbClr val="FF0000"/>
                </a:solidFill>
              </a:rPr>
              <a:t>not</a:t>
            </a:r>
            <a:r>
              <a:rPr lang="en-US" sz="1900" dirty="0">
                <a:solidFill>
                  <a:schemeClr val="bg1"/>
                </a:solidFill>
              </a:rPr>
              <a:t> by constraint, </a:t>
            </a:r>
            <a:r>
              <a:rPr lang="en-US" sz="1900" b="1" dirty="0">
                <a:solidFill>
                  <a:srgbClr val="FF0000"/>
                </a:solidFill>
              </a:rPr>
              <a:t>but</a:t>
            </a:r>
            <a:r>
              <a:rPr lang="en-US" sz="1900" dirty="0">
                <a:solidFill>
                  <a:schemeClr val="bg1"/>
                </a:solidFill>
              </a:rPr>
              <a:t> willingly;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>
                <a:solidFill>
                  <a:srgbClr val="FF0000"/>
                </a:solidFill>
              </a:rPr>
              <a:t>not</a:t>
            </a:r>
            <a:r>
              <a:rPr lang="en-US" sz="1900" dirty="0">
                <a:solidFill>
                  <a:schemeClr val="bg1"/>
                </a:solidFill>
              </a:rPr>
              <a:t> for filthy lucre, </a:t>
            </a:r>
            <a:r>
              <a:rPr lang="en-US" sz="1900" b="1" dirty="0">
                <a:solidFill>
                  <a:srgbClr val="FF0000"/>
                </a:solidFill>
              </a:rPr>
              <a:t>but</a:t>
            </a:r>
            <a:r>
              <a:rPr lang="en-US" sz="1900" dirty="0">
                <a:solidFill>
                  <a:schemeClr val="bg1"/>
                </a:solidFill>
              </a:rPr>
              <a:t> of a ready mind;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b="1" dirty="0">
                <a:solidFill>
                  <a:srgbClr val="FF0000"/>
                </a:solidFill>
              </a:rPr>
              <a:t>Neither</a:t>
            </a:r>
            <a:r>
              <a:rPr lang="en-US" sz="1900" dirty="0">
                <a:solidFill>
                  <a:schemeClr val="bg1"/>
                </a:solidFill>
              </a:rPr>
              <a:t> as being lords over God's heritage, </a:t>
            </a:r>
            <a:r>
              <a:rPr lang="en-US" sz="1900" b="1" dirty="0">
                <a:solidFill>
                  <a:srgbClr val="FF0000"/>
                </a:solidFill>
              </a:rPr>
              <a:t>but</a:t>
            </a:r>
            <a:r>
              <a:rPr lang="en-US" sz="1900" dirty="0">
                <a:solidFill>
                  <a:schemeClr val="bg1"/>
                </a:solidFill>
              </a:rPr>
              <a:t> being ensamples to the flock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32655-DC94-9766-BEC7-459DEAE8EC3A}"/>
              </a:ext>
            </a:extLst>
          </p:cNvPr>
          <p:cNvSpPr txBox="1"/>
          <p:nvPr/>
        </p:nvSpPr>
        <p:spPr>
          <a:xfrm>
            <a:off x="1" y="3157478"/>
            <a:ext cx="9143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>
                <a:solidFill>
                  <a:schemeClr val="accent4"/>
                </a:solidFill>
              </a:rPr>
              <a:t>Not by constraint but willingly: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Peter is exhorting shepherds to love their work and be willing to do it. </a:t>
            </a:r>
          </a:p>
          <a:p>
            <a:r>
              <a:rPr lang="en-US" dirty="0">
                <a:solidFill>
                  <a:schemeClr val="bg1"/>
                </a:solidFill>
              </a:rPr>
              <a:t>Be willing to feed and to tend the sheep.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(2) Not for filthy lucre but of a ready mind</a:t>
            </a:r>
          </a:p>
          <a:p>
            <a:r>
              <a:rPr lang="en-US" dirty="0">
                <a:solidFill>
                  <a:schemeClr val="bg1"/>
                </a:solidFill>
              </a:rPr>
              <a:t>Filthy lucre means selfish gain – like the hireling in John 10</a:t>
            </a:r>
          </a:p>
          <a:p>
            <a:r>
              <a:rPr lang="en-US" dirty="0">
                <a:solidFill>
                  <a:schemeClr val="bg1"/>
                </a:solidFill>
              </a:rPr>
              <a:t>A ready mind means a very keen interest in the sheep, enthusiastic and eager to help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(3) Not as Lords over but as examples to the flock</a:t>
            </a:r>
          </a:p>
        </p:txBody>
      </p:sp>
    </p:spTree>
    <p:extLst>
      <p:ext uri="{BB962C8B-B14F-4D97-AF65-F5344CB8AC3E}">
        <p14:creationId xmlns:p14="http://schemas.microsoft.com/office/powerpoint/2010/main" val="11136239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288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Peter cautions the elders with 3 ‘not – but’ sentences:</a:t>
            </a:r>
            <a:endParaRPr lang="en-US" sz="2400" baseline="30000" dirty="0">
              <a:solidFill>
                <a:schemeClr val="bg1"/>
              </a:solidFill>
            </a:endParaRPr>
          </a:p>
          <a:p>
            <a:endParaRPr lang="en-US" sz="1900" baseline="300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Feed the flock of God which is among you,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taking the oversight thereof, </a:t>
            </a:r>
            <a:r>
              <a:rPr lang="en-US" sz="1900" b="1" dirty="0">
                <a:solidFill>
                  <a:srgbClr val="FF0000"/>
                </a:solidFill>
              </a:rPr>
              <a:t>not</a:t>
            </a:r>
            <a:r>
              <a:rPr lang="en-US" sz="1900" dirty="0">
                <a:solidFill>
                  <a:schemeClr val="bg1"/>
                </a:solidFill>
              </a:rPr>
              <a:t> by constraint, </a:t>
            </a:r>
            <a:r>
              <a:rPr lang="en-US" sz="1900" b="1" dirty="0">
                <a:solidFill>
                  <a:srgbClr val="FF0000"/>
                </a:solidFill>
              </a:rPr>
              <a:t>but</a:t>
            </a:r>
            <a:r>
              <a:rPr lang="en-US" sz="1900" dirty="0">
                <a:solidFill>
                  <a:schemeClr val="bg1"/>
                </a:solidFill>
              </a:rPr>
              <a:t> willingly;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>
                <a:solidFill>
                  <a:srgbClr val="FF0000"/>
                </a:solidFill>
              </a:rPr>
              <a:t>not</a:t>
            </a:r>
            <a:r>
              <a:rPr lang="en-US" sz="1900" dirty="0">
                <a:solidFill>
                  <a:schemeClr val="bg1"/>
                </a:solidFill>
              </a:rPr>
              <a:t> for filthy lucre, </a:t>
            </a:r>
            <a:r>
              <a:rPr lang="en-US" sz="1900" b="1" dirty="0">
                <a:solidFill>
                  <a:srgbClr val="FF0000"/>
                </a:solidFill>
              </a:rPr>
              <a:t>but</a:t>
            </a:r>
            <a:r>
              <a:rPr lang="en-US" sz="1900" dirty="0">
                <a:solidFill>
                  <a:schemeClr val="bg1"/>
                </a:solidFill>
              </a:rPr>
              <a:t> of a ready mind;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b="1" dirty="0">
                <a:solidFill>
                  <a:srgbClr val="FF0000"/>
                </a:solidFill>
              </a:rPr>
              <a:t>Neither</a:t>
            </a:r>
            <a:r>
              <a:rPr lang="en-US" sz="1900" dirty="0">
                <a:solidFill>
                  <a:schemeClr val="bg1"/>
                </a:solidFill>
              </a:rPr>
              <a:t> as being lords over God's heritage, </a:t>
            </a:r>
            <a:r>
              <a:rPr lang="en-US" sz="1900" b="1" dirty="0">
                <a:solidFill>
                  <a:srgbClr val="FF0000"/>
                </a:solidFill>
              </a:rPr>
              <a:t>but</a:t>
            </a:r>
            <a:r>
              <a:rPr lang="en-US" sz="1900" dirty="0">
                <a:solidFill>
                  <a:schemeClr val="bg1"/>
                </a:solidFill>
              </a:rPr>
              <a:t> being ensamples to the flock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32655-DC94-9766-BEC7-459DEAE8EC3A}"/>
              </a:ext>
            </a:extLst>
          </p:cNvPr>
          <p:cNvSpPr txBox="1"/>
          <p:nvPr/>
        </p:nvSpPr>
        <p:spPr>
          <a:xfrm>
            <a:off x="1" y="3157478"/>
            <a:ext cx="9143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>
                <a:solidFill>
                  <a:schemeClr val="accent4"/>
                </a:solidFill>
              </a:rPr>
              <a:t>Not by constraint but willingly: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Peter is exhorting shepherds to love their work and be willing to do it. </a:t>
            </a:r>
          </a:p>
          <a:p>
            <a:r>
              <a:rPr lang="en-US" dirty="0">
                <a:solidFill>
                  <a:schemeClr val="bg1"/>
                </a:solidFill>
              </a:rPr>
              <a:t>Be willing to feed and to tend the sheep.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(2) Not for filthy lucre but of a ready mind</a:t>
            </a:r>
          </a:p>
          <a:p>
            <a:r>
              <a:rPr lang="en-US" dirty="0">
                <a:solidFill>
                  <a:schemeClr val="bg1"/>
                </a:solidFill>
              </a:rPr>
              <a:t>Filthy lucre means selfish gain – like the hireling in John 10</a:t>
            </a:r>
          </a:p>
          <a:p>
            <a:r>
              <a:rPr lang="en-US" dirty="0">
                <a:solidFill>
                  <a:schemeClr val="bg1"/>
                </a:solidFill>
              </a:rPr>
              <a:t>A ready mind means a very keen interest in the sheep, enthusiastic and eager to help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(3) Not as Lords over but as examples to the flock</a:t>
            </a:r>
          </a:p>
          <a:p>
            <a:r>
              <a:rPr lang="en-US" dirty="0">
                <a:solidFill>
                  <a:schemeClr val="bg1"/>
                </a:solidFill>
              </a:rPr>
              <a:t>Lording it over means demanding things to be done that you wouldn’t do yourself</a:t>
            </a:r>
          </a:p>
          <a:p>
            <a:r>
              <a:rPr lang="en-US" dirty="0">
                <a:solidFill>
                  <a:schemeClr val="bg1"/>
                </a:solidFill>
              </a:rPr>
              <a:t>Rather than telling people what to do – show them </a:t>
            </a:r>
            <a:r>
              <a:rPr lang="en-US">
                <a:solidFill>
                  <a:schemeClr val="bg1"/>
                </a:solidFill>
              </a:rPr>
              <a:t>by example!</a:t>
            </a:r>
            <a:endParaRPr lang="en-GB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654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479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​</a:t>
            </a:r>
            <a:r>
              <a:rPr lang="en-US" sz="1900" dirty="0">
                <a:solidFill>
                  <a:srgbClr val="FFFF00"/>
                </a:solidFill>
              </a:rPr>
              <a:t>The elders which are among you I exhort,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who am also an elder,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endParaRPr lang="en-US" sz="1900" baseline="300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Feed the flock of God which is among you,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taking the oversight thereof, not by constraint, but willingly;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not for filthy lucre, but of a ready mind;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</a:rPr>
              <a:t>Neither as being lords over God's heritage, but being ensamples to the flock.</a:t>
            </a:r>
          </a:p>
          <a:p>
            <a:pPr lvl="2"/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rgbClr val="FFFF00"/>
                </a:solidFill>
              </a:rPr>
              <a:t>And when the chief Shepherd shall appear,</a:t>
            </a:r>
          </a:p>
          <a:p>
            <a:r>
              <a:rPr lang="en-US" sz="1900" dirty="0">
                <a:solidFill>
                  <a:srgbClr val="FFFF00"/>
                </a:solidFill>
              </a:rPr>
              <a:t>	ye shall receive a crown of glory that </a:t>
            </a:r>
            <a:r>
              <a:rPr lang="en-US" sz="1900" dirty="0" err="1">
                <a:solidFill>
                  <a:srgbClr val="FFFF00"/>
                </a:solidFill>
              </a:rPr>
              <a:t>fadeth</a:t>
            </a:r>
            <a:r>
              <a:rPr lang="en-US" sz="1900" dirty="0">
                <a:solidFill>
                  <a:srgbClr val="FFFF00"/>
                </a:solidFill>
              </a:rPr>
              <a:t> not away. </a:t>
            </a:r>
            <a:endParaRPr lang="en-GB" sz="1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051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lvl="2"/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And when the </a:t>
            </a:r>
            <a:r>
              <a:rPr lang="en-US" sz="1900" b="1" dirty="0">
                <a:solidFill>
                  <a:srgbClr val="FFFF00"/>
                </a:solidFill>
              </a:rPr>
              <a:t>chief Shepherd </a:t>
            </a:r>
            <a:r>
              <a:rPr lang="en-US" sz="1900" dirty="0">
                <a:solidFill>
                  <a:schemeClr val="bg1"/>
                </a:solidFill>
              </a:rPr>
              <a:t>shall appear,</a:t>
            </a:r>
          </a:p>
          <a:p>
            <a:r>
              <a:rPr lang="en-US" sz="1900" dirty="0">
                <a:solidFill>
                  <a:schemeClr val="bg1"/>
                </a:solidFill>
              </a:rPr>
              <a:t>	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49C51038-5C6D-1728-813A-C5ED983A1751}"/>
              </a:ext>
            </a:extLst>
          </p:cNvPr>
          <p:cNvSpPr/>
          <p:nvPr/>
        </p:nvSpPr>
        <p:spPr>
          <a:xfrm>
            <a:off x="1676400" y="1481667"/>
            <a:ext cx="6002867" cy="508000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Lord Jesus Christ</a:t>
            </a:r>
          </a:p>
          <a:p>
            <a:pPr algn="ctr"/>
            <a:r>
              <a:rPr lang="en-US" dirty="0"/>
              <a:t>is the chief Shepherd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Elders are under-shepherds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There is a chief shepherd who</a:t>
            </a:r>
          </a:p>
          <a:p>
            <a:pPr algn="ctr"/>
            <a:r>
              <a:rPr lang="en-US" dirty="0"/>
              <a:t>oversees all the under-shepherds</a:t>
            </a:r>
          </a:p>
          <a:p>
            <a:pPr algn="ctr"/>
            <a:r>
              <a:rPr lang="en-US" dirty="0"/>
              <a:t>and all of the flock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All under-shepherds (elders) and sheep</a:t>
            </a:r>
          </a:p>
          <a:p>
            <a:pPr algn="ctr"/>
            <a:r>
              <a:rPr lang="en-US" dirty="0"/>
              <a:t>are in the flock of the chief Shepherd</a:t>
            </a:r>
          </a:p>
          <a:p>
            <a:pPr algn="ctr"/>
            <a:endParaRPr lang="en-US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3219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</a:t>
            </a:r>
          </a:p>
          <a:p>
            <a:pPr lvl="2"/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And when the </a:t>
            </a:r>
            <a:r>
              <a:rPr lang="en-US" sz="1900" b="1" dirty="0">
                <a:solidFill>
                  <a:srgbClr val="FFFF00"/>
                </a:solidFill>
              </a:rPr>
              <a:t>chief Shepherd </a:t>
            </a:r>
            <a:r>
              <a:rPr lang="en-US" sz="1900" dirty="0">
                <a:solidFill>
                  <a:schemeClr val="bg1"/>
                </a:solidFill>
              </a:rPr>
              <a:t>shall appear,</a:t>
            </a:r>
          </a:p>
          <a:p>
            <a:r>
              <a:rPr lang="en-US" sz="1900" dirty="0">
                <a:solidFill>
                  <a:schemeClr val="bg1"/>
                </a:solidFill>
              </a:rPr>
              <a:t>	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49C51038-5C6D-1728-813A-C5ED983A1751}"/>
              </a:ext>
            </a:extLst>
          </p:cNvPr>
          <p:cNvSpPr/>
          <p:nvPr/>
        </p:nvSpPr>
        <p:spPr>
          <a:xfrm>
            <a:off x="1676400" y="1481667"/>
            <a:ext cx="6002867" cy="508000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Lord Jesus Christ</a:t>
            </a:r>
          </a:p>
          <a:p>
            <a:pPr algn="ctr"/>
            <a:r>
              <a:rPr lang="en-US" dirty="0"/>
              <a:t>is the chief Shepherd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Elders are under-shepherds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There is a chief shepherd who</a:t>
            </a:r>
          </a:p>
          <a:p>
            <a:pPr algn="ctr"/>
            <a:r>
              <a:rPr lang="en-US" dirty="0"/>
              <a:t>oversees all the under-shepherds</a:t>
            </a:r>
          </a:p>
          <a:p>
            <a:pPr algn="ctr"/>
            <a:r>
              <a:rPr lang="en-US" dirty="0"/>
              <a:t>and all of the flock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All under-shepherds (elders) and sheep</a:t>
            </a:r>
          </a:p>
          <a:p>
            <a:pPr algn="ctr"/>
            <a:r>
              <a:rPr lang="en-US" dirty="0"/>
              <a:t>are in the flock of the chief Shepherd</a:t>
            </a:r>
            <a:endParaRPr lang="en-GB" dirty="0"/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BD821721-BFDE-68B5-AAC1-F5CF906C8E2D}"/>
              </a:ext>
            </a:extLst>
          </p:cNvPr>
          <p:cNvSpPr/>
          <p:nvPr/>
        </p:nvSpPr>
        <p:spPr>
          <a:xfrm>
            <a:off x="0" y="965199"/>
            <a:ext cx="9143999" cy="5596467"/>
          </a:xfrm>
          <a:prstGeom prst="irregularSeal2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next want to consider:</a:t>
            </a:r>
          </a:p>
          <a:p>
            <a:pPr algn="ctr"/>
            <a:endParaRPr lang="en-US" sz="2400" dirty="0"/>
          </a:p>
          <a:p>
            <a:pPr algn="ctr"/>
            <a:r>
              <a:rPr lang="en-US" dirty="0"/>
              <a:t>When shall the chief Shepherd appear?</a:t>
            </a:r>
          </a:p>
          <a:p>
            <a:pPr algn="ctr"/>
            <a:r>
              <a:rPr lang="en-US" dirty="0"/>
              <a:t>How shall the chief Shepherd appear?</a:t>
            </a:r>
          </a:p>
          <a:p>
            <a:pPr algn="ctr"/>
            <a:r>
              <a:rPr lang="en-US" dirty="0"/>
              <a:t>What will be received</a:t>
            </a:r>
          </a:p>
          <a:p>
            <a:pPr algn="ctr"/>
            <a:r>
              <a:rPr lang="en-US" dirty="0"/>
              <a:t>when the chief Shepherd appears?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07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(KJV)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dirty="0">
                <a:solidFill>
                  <a:schemeClr val="accent4"/>
                </a:solidFill>
              </a:rPr>
              <a:t>Feed</a:t>
            </a:r>
            <a:r>
              <a:rPr lang="en-US" sz="1900" dirty="0">
                <a:solidFill>
                  <a:schemeClr val="bg1"/>
                </a:solidFill>
              </a:rPr>
              <a:t> the flock of God which is among you, </a:t>
            </a:r>
            <a:r>
              <a:rPr lang="en-US" sz="1900" dirty="0">
                <a:solidFill>
                  <a:srgbClr val="FFFF00"/>
                </a:solidFill>
              </a:rPr>
              <a:t>taking the oversight </a:t>
            </a:r>
            <a:r>
              <a:rPr lang="en-US" sz="1900" i="1" dirty="0">
                <a:solidFill>
                  <a:srgbClr val="FFFF00"/>
                </a:solidFill>
              </a:rPr>
              <a:t>thereof</a:t>
            </a:r>
            <a:r>
              <a:rPr lang="en-US" sz="1900" dirty="0">
                <a:solidFill>
                  <a:schemeClr val="bg1"/>
                </a:solidFill>
              </a:rPr>
              <a:t>, not by constraint, but willingly; not for </a:t>
            </a:r>
            <a:r>
              <a:rPr lang="en-US" sz="1900" i="1" dirty="0">
                <a:solidFill>
                  <a:schemeClr val="bg1"/>
                </a:solidFill>
              </a:rPr>
              <a:t>filthy</a:t>
            </a:r>
            <a:r>
              <a:rPr lang="en-US" sz="1900" dirty="0">
                <a:solidFill>
                  <a:schemeClr val="bg1"/>
                </a:solidFill>
              </a:rPr>
              <a:t> lucre, but of a ready mind; Neither as being lords over </a:t>
            </a:r>
            <a:r>
              <a:rPr lang="en-US" sz="1900" i="1" dirty="0">
                <a:solidFill>
                  <a:schemeClr val="bg1"/>
                </a:solidFill>
              </a:rPr>
              <a:t>God's</a:t>
            </a:r>
            <a:r>
              <a:rPr lang="en-US" sz="1900" dirty="0">
                <a:solidFill>
                  <a:schemeClr val="bg1"/>
                </a:solidFill>
              </a:rPr>
              <a:t> heritage,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(ESV)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So I exhort the elders among you, as a fellow elder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as well as a partaker in the glory that is going to be revealed: </a:t>
            </a:r>
          </a:p>
          <a:p>
            <a:r>
              <a:rPr lang="en-US" sz="1900" dirty="0">
                <a:solidFill>
                  <a:schemeClr val="bg1"/>
                </a:solidFill>
              </a:rPr>
              <a:t>Shepherd the flock of God that is among you, </a:t>
            </a:r>
            <a:r>
              <a:rPr lang="en-US" sz="1900" dirty="0">
                <a:solidFill>
                  <a:srgbClr val="FFFF00"/>
                </a:solidFill>
              </a:rPr>
              <a:t>exercising oversight</a:t>
            </a:r>
            <a:r>
              <a:rPr lang="en-US" sz="1900" dirty="0">
                <a:solidFill>
                  <a:schemeClr val="bg1"/>
                </a:solidFill>
              </a:rPr>
              <a:t>, not under compulsion,</a:t>
            </a:r>
          </a:p>
          <a:p>
            <a:r>
              <a:rPr lang="en-US" sz="1900" dirty="0">
                <a:solidFill>
                  <a:schemeClr val="bg1"/>
                </a:solidFill>
              </a:rPr>
              <a:t>but willingly, as God would have you; not for shameful gain, but eagerly; not domineering over those in your charge, but being examples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appears, you will receive the unfading crown of glory.</a:t>
            </a:r>
            <a:endParaRPr lang="en-GB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43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755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43E5E-2908-F7D2-3D4B-64A7C81B3924}"/>
              </a:ext>
            </a:extLst>
          </p:cNvPr>
          <p:cNvSpPr txBox="1"/>
          <p:nvPr/>
        </p:nvSpPr>
        <p:spPr>
          <a:xfrm>
            <a:off x="0" y="0"/>
            <a:ext cx="914399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(KJV)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The elders which are among you I exhort, who am also an elder,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also a partaker of the glory that shall be revealed:</a:t>
            </a:r>
          </a:p>
          <a:p>
            <a:r>
              <a:rPr lang="en-US" sz="1900" dirty="0">
                <a:solidFill>
                  <a:schemeClr val="accent4"/>
                </a:solidFill>
              </a:rPr>
              <a:t>Feed</a:t>
            </a:r>
            <a:r>
              <a:rPr lang="en-US" sz="1900" dirty="0">
                <a:solidFill>
                  <a:schemeClr val="bg1"/>
                </a:solidFill>
              </a:rPr>
              <a:t> the flock of God which is among you, taking the oversight </a:t>
            </a:r>
            <a:r>
              <a:rPr lang="en-US" sz="1900" i="1" dirty="0">
                <a:solidFill>
                  <a:schemeClr val="bg1"/>
                </a:solidFill>
              </a:rPr>
              <a:t>thereof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dirty="0">
                <a:solidFill>
                  <a:srgbClr val="FFFF00"/>
                </a:solidFill>
              </a:rPr>
              <a:t>not by constraint</a:t>
            </a:r>
            <a:r>
              <a:rPr lang="en-US" sz="1900" dirty="0">
                <a:solidFill>
                  <a:schemeClr val="bg1"/>
                </a:solidFill>
              </a:rPr>
              <a:t>, but willingly; not for </a:t>
            </a:r>
            <a:r>
              <a:rPr lang="en-US" sz="1900" i="1" dirty="0">
                <a:solidFill>
                  <a:schemeClr val="bg1"/>
                </a:solidFill>
              </a:rPr>
              <a:t>filthy</a:t>
            </a:r>
            <a:r>
              <a:rPr lang="en-US" sz="1900" dirty="0">
                <a:solidFill>
                  <a:schemeClr val="bg1"/>
                </a:solidFill>
              </a:rPr>
              <a:t> lucre, but of a ready mind; Neither as being lords over </a:t>
            </a:r>
            <a:r>
              <a:rPr lang="en-US" sz="1900" i="1" dirty="0">
                <a:solidFill>
                  <a:schemeClr val="bg1"/>
                </a:solidFill>
              </a:rPr>
              <a:t>God's</a:t>
            </a:r>
            <a:r>
              <a:rPr lang="en-US" sz="1900" dirty="0">
                <a:solidFill>
                  <a:schemeClr val="bg1"/>
                </a:solidFill>
              </a:rPr>
              <a:t> heritage, but being ensamples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shall appear, ye shall receive a crown of glory that </a:t>
            </a:r>
            <a:r>
              <a:rPr lang="en-US" sz="1900" dirty="0" err="1">
                <a:solidFill>
                  <a:schemeClr val="bg1"/>
                </a:solidFill>
              </a:rPr>
              <a:t>fadeth</a:t>
            </a:r>
            <a:r>
              <a:rPr lang="en-US" sz="1900" dirty="0">
                <a:solidFill>
                  <a:schemeClr val="bg1"/>
                </a:solidFill>
              </a:rPr>
              <a:t> not away.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5:1-4 </a:t>
            </a:r>
            <a:r>
              <a:rPr lang="en-US" sz="2800" dirty="0">
                <a:solidFill>
                  <a:schemeClr val="bg1"/>
                </a:solidFill>
              </a:rPr>
              <a:t>(ESV)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So I exhort the elders among you, as a fellow elder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a witness of the sufferings of Christ,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as well as a partaker in the glory that is going to be revealed: </a:t>
            </a:r>
          </a:p>
          <a:p>
            <a:r>
              <a:rPr lang="en-US" sz="1900" dirty="0">
                <a:solidFill>
                  <a:schemeClr val="bg1"/>
                </a:solidFill>
              </a:rPr>
              <a:t>Shepherd the flock of God that is among you, exercising oversight, </a:t>
            </a:r>
            <a:r>
              <a:rPr lang="en-US" sz="1900" dirty="0">
                <a:solidFill>
                  <a:srgbClr val="FFFF00"/>
                </a:solidFill>
              </a:rPr>
              <a:t>not under compulsion</a:t>
            </a:r>
            <a:r>
              <a:rPr lang="en-US" sz="1900" dirty="0">
                <a:solidFill>
                  <a:schemeClr val="bg1"/>
                </a:solidFill>
              </a:rPr>
              <a:t>,</a:t>
            </a:r>
          </a:p>
          <a:p>
            <a:r>
              <a:rPr lang="en-US" sz="1900" dirty="0">
                <a:solidFill>
                  <a:schemeClr val="bg1"/>
                </a:solidFill>
              </a:rPr>
              <a:t>but willingly, as God would have you; not for shameful gain, but eagerly; not domineering over those in your charge, but being examples to the flock.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And when the chief Shepherd appears, you will receive the unfading crown of glory.</a:t>
            </a:r>
            <a:endParaRPr lang="en-GB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05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3672</TotalTime>
  <Words>10224</Words>
  <Application>Microsoft Office PowerPoint</Application>
  <PresentationFormat>On-screen Show (4:3)</PresentationFormat>
  <Paragraphs>1317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Arial</vt:lpstr>
      <vt:lpstr>Arial Black</vt:lpstr>
      <vt:lpstr>Calibri</vt:lpstr>
      <vt:lpstr>Calibri Light</vt:lpstr>
      <vt:lpstr>Copperplate Gothic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Lawerence McHugh</dc:creator>
  <cp:lastModifiedBy>Lawerence McHugh</cp:lastModifiedBy>
  <cp:revision>206</cp:revision>
  <cp:lastPrinted>2024-03-16T10:04:45Z</cp:lastPrinted>
  <dcterms:created xsi:type="dcterms:W3CDTF">2023-12-31T21:15:46Z</dcterms:created>
  <dcterms:modified xsi:type="dcterms:W3CDTF">2024-05-02T14:22:38Z</dcterms:modified>
</cp:coreProperties>
</file>